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A2EE"/>
    <a:srgbClr val="CC66FF"/>
    <a:srgbClr val="D1A3FF"/>
    <a:srgbClr val="CF9FFF"/>
    <a:srgbClr val="9933FF"/>
    <a:srgbClr val="FF9999"/>
    <a:srgbClr val="FF9966"/>
    <a:srgbClr val="FFD5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000" autoAdjust="0"/>
    <p:restoredTop sz="94660"/>
  </p:normalViewPr>
  <p:slideViewPr>
    <p:cSldViewPr snapToGrid="0">
      <p:cViewPr varScale="1">
        <p:scale>
          <a:sx n="83" d="100"/>
          <a:sy n="83" d="100"/>
        </p:scale>
        <p:origin x="1181"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56D32-1299-4C27-B316-07509D00D6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5717B1C-57ED-4B9F-B002-431363A75A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12FA5F-D283-4CD1-9F5C-2C6180D14703}"/>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5" name="Footer Placeholder 4">
            <a:extLst>
              <a:ext uri="{FF2B5EF4-FFF2-40B4-BE49-F238E27FC236}">
                <a16:creationId xmlns:a16="http://schemas.microsoft.com/office/drawing/2014/main" id="{41779D4A-A455-401A-9CE0-2C95A0CC50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E30612-7843-444B-92A6-C51C659D9B1A}"/>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2577812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A43D5-6C58-4A6C-BA3F-9C2C17933B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4E6FE0-F467-48A0-9269-8B54F036D0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97F7DD-4227-4068-B7C6-1343C1281976}"/>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5" name="Footer Placeholder 4">
            <a:extLst>
              <a:ext uri="{FF2B5EF4-FFF2-40B4-BE49-F238E27FC236}">
                <a16:creationId xmlns:a16="http://schemas.microsoft.com/office/drawing/2014/main" id="{AE9BAF30-19E3-4404-98FA-10E43A3E03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B857D6-7AEF-4571-A707-A7A742CD24E5}"/>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75275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A5C0B-3FDD-4352-86DC-CB58793986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8FE0091-F5C7-4069-BE79-A2D5C99A40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89918A-7CDC-469F-8046-8C3AC3F30F55}"/>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5" name="Footer Placeholder 4">
            <a:extLst>
              <a:ext uri="{FF2B5EF4-FFF2-40B4-BE49-F238E27FC236}">
                <a16:creationId xmlns:a16="http://schemas.microsoft.com/office/drawing/2014/main" id="{7C5D3BEB-EBB0-4CFC-99E6-CF2785F351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DF9E23-8DAB-4B8A-9B31-ADC40D6527B1}"/>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464220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A20CB-9A43-49B8-9A61-66BEA5979B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E7D639-78E7-4C76-AF48-3DDF3A4192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FF81B5B-0502-41BF-AB0E-B9B801CC1F7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E93DA9B-1B78-4940-AB82-D4B1FC6502E7}"/>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6" name="Footer Placeholder 5">
            <a:extLst>
              <a:ext uri="{FF2B5EF4-FFF2-40B4-BE49-F238E27FC236}">
                <a16:creationId xmlns:a16="http://schemas.microsoft.com/office/drawing/2014/main" id="{53356932-8809-4653-BB5A-B3C84DD0D5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BEDFD5-9D6E-4D2F-A653-E3945F3A38BA}"/>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3808282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E38B5-9492-4B38-A5B8-7F41BC4F22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8DE7CA-C99B-48F3-AAF7-FF55071E58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CB7A7BF-29E2-4BD5-A9A7-50DFEE7A78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73C5008-78B0-46A8-89B2-7780DA893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AA2C0CE-272C-4FF8-B97D-3B97DE703E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14BF5C8-4E6C-4B10-B5B6-C4B1668FB9B8}"/>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8" name="Footer Placeholder 7">
            <a:extLst>
              <a:ext uri="{FF2B5EF4-FFF2-40B4-BE49-F238E27FC236}">
                <a16:creationId xmlns:a16="http://schemas.microsoft.com/office/drawing/2014/main" id="{2F0C1F5D-2631-43FF-B95C-8058ACD889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5A4864-9843-464E-8827-576118702B46}"/>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937899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202D3-37A7-459E-B30D-7A13B57E66E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4050972-632E-4F3F-9125-86DAB412BC6A}"/>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4" name="Footer Placeholder 3">
            <a:extLst>
              <a:ext uri="{FF2B5EF4-FFF2-40B4-BE49-F238E27FC236}">
                <a16:creationId xmlns:a16="http://schemas.microsoft.com/office/drawing/2014/main" id="{651C1192-8FF1-4A69-BF87-849D74E2BF5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D009B19-E008-42AF-B2C2-AE26069D0F71}"/>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2799360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7BB25E-57FE-40E2-8A30-66B66C505FDE}"/>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3" name="Footer Placeholder 2">
            <a:extLst>
              <a:ext uri="{FF2B5EF4-FFF2-40B4-BE49-F238E27FC236}">
                <a16:creationId xmlns:a16="http://schemas.microsoft.com/office/drawing/2014/main" id="{0BBB33DE-C8DF-42B6-8AD3-B1C81A62D55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1938E3D-90FF-4EC2-BED0-7B1E48776AED}"/>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2140632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C4C8A-97E3-4172-B6B2-1DD9E3E67F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D6E8FC3-2185-473E-99E3-3AA8C86FE2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AB7922-C340-4B7B-B731-339CDA7736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46957B-DF11-438A-AB26-AA1420BA95AB}"/>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6" name="Footer Placeholder 5">
            <a:extLst>
              <a:ext uri="{FF2B5EF4-FFF2-40B4-BE49-F238E27FC236}">
                <a16:creationId xmlns:a16="http://schemas.microsoft.com/office/drawing/2014/main" id="{41B3AD3B-73D6-45D2-B324-C30DD1D0CE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A7F19C-C9AF-4044-8B9F-30E2E361C24C}"/>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2760242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F53A0-573B-484B-9004-385FBB7053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2860F0-E859-4A90-8EF1-E65DD2AF0B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A34B03C-9ABE-4F81-846F-E42E03D96D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5C0E29-CEA3-466E-B6DF-FD99F2361B6D}"/>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6" name="Footer Placeholder 5">
            <a:extLst>
              <a:ext uri="{FF2B5EF4-FFF2-40B4-BE49-F238E27FC236}">
                <a16:creationId xmlns:a16="http://schemas.microsoft.com/office/drawing/2014/main" id="{DD9D3AF0-E52F-45FC-B719-C8434BEBC0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EF8BA3-BA12-4C88-8306-17E343D877D0}"/>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1616510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A2AF6-9AF3-4884-8B26-C9FD6702E1F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FA583A-9E16-4582-99E9-D16689AE3F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9B7073-3BEB-45A1-B12A-136BDA6C25D6}"/>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5" name="Footer Placeholder 4">
            <a:extLst>
              <a:ext uri="{FF2B5EF4-FFF2-40B4-BE49-F238E27FC236}">
                <a16:creationId xmlns:a16="http://schemas.microsoft.com/office/drawing/2014/main" id="{77F9ABA9-2E6F-4A5C-9CE1-3E4B831198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6F8673-1FAA-469D-8CC8-F42E30282D64}"/>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4289372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6F8488-A038-44AD-81BB-06A7D586727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0F7331-BB41-4DDE-A9DF-5ADF80811E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156A69-2451-4B48-9264-ED29F168A65B}"/>
              </a:ext>
            </a:extLst>
          </p:cNvPr>
          <p:cNvSpPr>
            <a:spLocks noGrp="1"/>
          </p:cNvSpPr>
          <p:nvPr>
            <p:ph type="dt" sz="half" idx="10"/>
          </p:nvPr>
        </p:nvSpPr>
        <p:spPr/>
        <p:txBody>
          <a:bodyPr/>
          <a:lstStyle/>
          <a:p>
            <a:fld id="{2E54BE76-67ED-4E95-8993-4FFE06C471A5}" type="datetimeFigureOut">
              <a:rPr lang="en-GB" smtClean="0"/>
              <a:t>07/09/2022</a:t>
            </a:fld>
            <a:endParaRPr lang="en-GB"/>
          </a:p>
        </p:txBody>
      </p:sp>
      <p:sp>
        <p:nvSpPr>
          <p:cNvPr id="5" name="Footer Placeholder 4">
            <a:extLst>
              <a:ext uri="{FF2B5EF4-FFF2-40B4-BE49-F238E27FC236}">
                <a16:creationId xmlns:a16="http://schemas.microsoft.com/office/drawing/2014/main" id="{31FAF7C0-82BD-4353-9ED7-6161442D0B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97D245-E0F1-4A25-95D4-51C75F31E8B6}"/>
              </a:ext>
            </a:extLst>
          </p:cNvPr>
          <p:cNvSpPr>
            <a:spLocks noGrp="1"/>
          </p:cNvSpPr>
          <p:nvPr>
            <p:ph type="sldNum" sz="quarter" idx="12"/>
          </p:nvPr>
        </p:nvSpPr>
        <p:spPr/>
        <p:txBody>
          <a:bodyPr/>
          <a:lstStyle/>
          <a:p>
            <a:fld id="{5C71B280-CDDF-4280-BBE7-8B100CA9D1C5}" type="slidenum">
              <a:rPr lang="en-GB" smtClean="0"/>
              <a:t>‹#›</a:t>
            </a:fld>
            <a:endParaRPr lang="en-GB"/>
          </a:p>
        </p:txBody>
      </p:sp>
    </p:spTree>
    <p:extLst>
      <p:ext uri="{BB962C8B-B14F-4D97-AF65-F5344CB8AC3E}">
        <p14:creationId xmlns:p14="http://schemas.microsoft.com/office/powerpoint/2010/main" val="2391000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2F869E-1E7F-4169-B9AC-6589A7F89B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2FE5C1-ED91-4061-96BB-C005CFA58D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A0A6E9-05F1-4CB8-9167-657C4071AF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4BE76-67ED-4E95-8993-4FFE06C471A5}" type="datetimeFigureOut">
              <a:rPr lang="en-GB" smtClean="0"/>
              <a:t>07/09/2022</a:t>
            </a:fld>
            <a:endParaRPr lang="en-GB"/>
          </a:p>
        </p:txBody>
      </p:sp>
      <p:sp>
        <p:nvSpPr>
          <p:cNvPr id="5" name="Footer Placeholder 4">
            <a:extLst>
              <a:ext uri="{FF2B5EF4-FFF2-40B4-BE49-F238E27FC236}">
                <a16:creationId xmlns:a16="http://schemas.microsoft.com/office/drawing/2014/main" id="{AB17B97C-2156-42BC-8E04-9ABC940D85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A6B589D-6CE6-4596-A3E9-729ADCC9A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1B280-CDDF-4280-BBE7-8B100CA9D1C5}" type="slidenum">
              <a:rPr lang="en-GB" smtClean="0"/>
              <a:t>‹#›</a:t>
            </a:fld>
            <a:endParaRPr lang="en-GB"/>
          </a:p>
        </p:txBody>
      </p:sp>
    </p:spTree>
    <p:extLst>
      <p:ext uri="{BB962C8B-B14F-4D97-AF65-F5344CB8AC3E}">
        <p14:creationId xmlns:p14="http://schemas.microsoft.com/office/powerpoint/2010/main" val="3975750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59537293"/>
              </p:ext>
            </p:extLst>
          </p:nvPr>
        </p:nvGraphicFramePr>
        <p:xfrm>
          <a:off x="95806" y="689163"/>
          <a:ext cx="4304749" cy="4372364"/>
        </p:xfrm>
        <a:graphic>
          <a:graphicData uri="http://schemas.openxmlformats.org/drawingml/2006/table">
            <a:tbl>
              <a:tblPr firstRow="1" bandRow="1">
                <a:tableStyleId>{5C22544A-7EE6-4342-B048-85BDC9FD1C3A}</a:tableStyleId>
              </a:tblPr>
              <a:tblGrid>
                <a:gridCol w="2042957">
                  <a:extLst>
                    <a:ext uri="{9D8B030D-6E8A-4147-A177-3AD203B41FA5}">
                      <a16:colId xmlns:a16="http://schemas.microsoft.com/office/drawing/2014/main" val="4249329032"/>
                    </a:ext>
                  </a:extLst>
                </a:gridCol>
                <a:gridCol w="2261792">
                  <a:extLst>
                    <a:ext uri="{9D8B030D-6E8A-4147-A177-3AD203B41FA5}">
                      <a16:colId xmlns:a16="http://schemas.microsoft.com/office/drawing/2014/main" val="3304022782"/>
                    </a:ext>
                  </a:extLst>
                </a:gridCol>
              </a:tblGrid>
              <a:tr h="4372364">
                <a:tc>
                  <a:txBody>
                    <a:bodyPr/>
                    <a:lstStyle/>
                    <a:p>
                      <a:endParaRPr lang="en-GB" dirty="0" smtClean="0"/>
                    </a:p>
                    <a:p>
                      <a:endParaRPr lang="en-GB" dirty="0" smtClean="0">
                        <a:solidFill>
                          <a:schemeClr val="tx1"/>
                        </a:solidFill>
                      </a:endParaRPr>
                    </a:p>
                    <a:p>
                      <a:pPr marL="171450" indent="-171450" fontAlgn="t">
                        <a:buFont typeface="Arial" panose="020B0604020202020204" pitchFamily="34" charset="0"/>
                        <a:buChar char="•"/>
                      </a:pPr>
                      <a:r>
                        <a:rPr lang="en-GB" sz="1100" dirty="0" smtClean="0">
                          <a:solidFill>
                            <a:schemeClr val="tx1"/>
                          </a:solidFill>
                          <a:latin typeface="Letter-join 8" pitchFamily="50" charset="0"/>
                        </a:rPr>
                        <a:t>Should we have consequences for people who choose not to listen, are unkind or make it hard for us to learn?</a:t>
                      </a:r>
                    </a:p>
                    <a:p>
                      <a:pPr marL="171450" indent="-171450" fontAlgn="t">
                        <a:buFont typeface="Arial" panose="020B0604020202020204" pitchFamily="34" charset="0"/>
                        <a:buChar char="•"/>
                      </a:pPr>
                      <a:r>
                        <a:rPr lang="en-GB" sz="1100" dirty="0" smtClean="0">
                          <a:solidFill>
                            <a:schemeClr val="tx1"/>
                          </a:solidFill>
                          <a:latin typeface="Letter-join 8" pitchFamily="50" charset="0"/>
                        </a:rPr>
                        <a:t>What rights do we have in school?</a:t>
                      </a:r>
                    </a:p>
                    <a:p>
                      <a:endParaRPr lang="en-GB" dirty="0" smtClean="0"/>
                    </a:p>
                  </a:txBody>
                  <a:tcPr>
                    <a:solidFill>
                      <a:schemeClr val="accent1">
                        <a:lumMod val="40000"/>
                        <a:lumOff val="60000"/>
                      </a:schemeClr>
                    </a:solidFill>
                  </a:tcPr>
                </a:tc>
                <a:tc>
                  <a:txBody>
                    <a:bodyPr/>
                    <a:lstStyle/>
                    <a:p>
                      <a:endParaRPr lang="en-GB" dirty="0"/>
                    </a:p>
                  </a:txBody>
                  <a:tcPr>
                    <a:solidFill>
                      <a:schemeClr val="accent1">
                        <a:lumMod val="40000"/>
                        <a:lumOff val="60000"/>
                      </a:schemeClr>
                    </a:solidFill>
                  </a:tcPr>
                </a:tc>
                <a:extLst>
                  <a:ext uri="{0D108BD9-81ED-4DB2-BD59-A6C34878D82A}">
                    <a16:rowId xmlns:a16="http://schemas.microsoft.com/office/drawing/2014/main" val="1885549334"/>
                  </a:ext>
                </a:extLst>
              </a:tr>
            </a:tbl>
          </a:graphicData>
        </a:graphic>
      </p:graphicFrame>
      <p:sp>
        <p:nvSpPr>
          <p:cNvPr id="4" name="TextBox 3">
            <a:extLst>
              <a:ext uri="{FF2B5EF4-FFF2-40B4-BE49-F238E27FC236}">
                <a16:creationId xmlns:a16="http://schemas.microsoft.com/office/drawing/2014/main" id="{918E4BB2-81AA-4D31-A8BF-E404582112F7}"/>
              </a:ext>
            </a:extLst>
          </p:cNvPr>
          <p:cNvSpPr txBox="1"/>
          <p:nvPr/>
        </p:nvSpPr>
        <p:spPr>
          <a:xfrm>
            <a:off x="79691" y="159890"/>
            <a:ext cx="6961005" cy="307777"/>
          </a:xfrm>
          <a:prstGeom prst="rect">
            <a:avLst/>
          </a:prstGeom>
          <a:noFill/>
        </p:spPr>
        <p:txBody>
          <a:bodyPr wrap="square" rtlCol="0">
            <a:spAutoFit/>
          </a:bodyPr>
          <a:lstStyle/>
          <a:p>
            <a:r>
              <a:rPr lang="en-GB" sz="1400" b="1" u="sng" dirty="0" smtClean="0">
                <a:solidFill>
                  <a:schemeClr val="accent1">
                    <a:lumMod val="75000"/>
                  </a:schemeClr>
                </a:solidFill>
                <a:latin typeface="Letter-join 8" pitchFamily="50" charset="0"/>
              </a:rPr>
              <a:t>Year 1 - Knowledge Organiser PSHE</a:t>
            </a:r>
            <a:endParaRPr lang="en-GB" sz="1400" b="1" u="sng" dirty="0">
              <a:solidFill>
                <a:schemeClr val="accent1">
                  <a:lumMod val="75000"/>
                </a:schemeClr>
              </a:solidFill>
              <a:latin typeface="Letter-join 8" pitchFamily="50" charset="0"/>
            </a:endParaRPr>
          </a:p>
        </p:txBody>
      </p:sp>
      <p:sp>
        <p:nvSpPr>
          <p:cNvPr id="2" name="Rectangle 1"/>
          <p:cNvSpPr/>
          <p:nvPr/>
        </p:nvSpPr>
        <p:spPr>
          <a:xfrm>
            <a:off x="4575720" y="1465247"/>
            <a:ext cx="3321371" cy="5139869"/>
          </a:xfrm>
          <a:prstGeom prst="rect">
            <a:avLst/>
          </a:prstGeom>
          <a:solidFill>
            <a:schemeClr val="accent6">
              <a:lumMod val="40000"/>
              <a:lumOff val="60000"/>
            </a:schemeClr>
          </a:solidFill>
        </p:spPr>
        <p:txBody>
          <a:bodyPr wrap="square">
            <a:spAutoFit/>
          </a:bodyPr>
          <a:lstStyle/>
          <a:p>
            <a:r>
              <a:rPr lang="en-GB" sz="1100" b="1" u="sng" dirty="0" smtClean="0">
                <a:latin typeface="Letter-join 8" pitchFamily="50" charset="0"/>
              </a:rPr>
              <a:t>Learning Outcomes</a:t>
            </a:r>
          </a:p>
          <a:p>
            <a:pPr marL="171450" indent="-171450">
              <a:buFont typeface="Arial" panose="020B0604020202020204" pitchFamily="34" charset="0"/>
              <a:buChar char="•"/>
            </a:pPr>
            <a:r>
              <a:rPr lang="en-GB" sz="900" dirty="0">
                <a:latin typeface="Letter-join 8" pitchFamily="50" charset="0"/>
              </a:rPr>
              <a:t>I feel safe and special in my class.</a:t>
            </a:r>
          </a:p>
          <a:p>
            <a:pPr marL="171450" indent="-171450">
              <a:buFont typeface="Arial" panose="020B0604020202020204" pitchFamily="34" charset="0"/>
              <a:buChar char="•"/>
            </a:pPr>
            <a:r>
              <a:rPr lang="en-GB" sz="900" dirty="0">
                <a:latin typeface="Letter-join 8" pitchFamily="50" charset="0"/>
              </a:rPr>
              <a:t>I understand that I belong to my class and school.</a:t>
            </a:r>
          </a:p>
          <a:p>
            <a:pPr marL="171450" indent="-171450">
              <a:buFont typeface="Arial" panose="020B0604020202020204" pitchFamily="34" charset="0"/>
              <a:buChar char="•"/>
            </a:pPr>
            <a:r>
              <a:rPr lang="en-GB" sz="900" dirty="0">
                <a:latin typeface="Letter-join 8" pitchFamily="50" charset="0"/>
              </a:rPr>
              <a:t>I can help make my class be a safe place for everyone to learn..</a:t>
            </a:r>
          </a:p>
          <a:p>
            <a:pPr marL="171450" indent="-171450">
              <a:buFont typeface="Arial" panose="020B0604020202020204" pitchFamily="34" charset="0"/>
              <a:buChar char="•"/>
            </a:pPr>
            <a:r>
              <a:rPr lang="en-GB" sz="900" dirty="0">
                <a:latin typeface="Letter-join 8" pitchFamily="50" charset="0"/>
              </a:rPr>
              <a:t>I recognise how it feels to be proud of an achievement.</a:t>
            </a:r>
          </a:p>
          <a:p>
            <a:pPr marL="171450" indent="-171450">
              <a:buFont typeface="Arial" panose="020B0604020202020204" pitchFamily="34" charset="0"/>
              <a:buChar char="•"/>
            </a:pPr>
            <a:r>
              <a:rPr lang="en-GB" sz="900" dirty="0">
                <a:latin typeface="Letter-join 8" pitchFamily="50" charset="0"/>
              </a:rPr>
              <a:t>I recognise a range of feelings when I face certain consequences.</a:t>
            </a:r>
          </a:p>
          <a:p>
            <a:pPr marL="171450" indent="-171450">
              <a:buFont typeface="Arial" panose="020B0604020202020204" pitchFamily="34" charset="0"/>
              <a:buChar char="•"/>
            </a:pPr>
            <a:r>
              <a:rPr lang="en-GB" sz="900" dirty="0">
                <a:latin typeface="Letter-join 8" pitchFamily="50" charset="0"/>
              </a:rPr>
              <a:t>I am choosing to follow the Learning Charter. </a:t>
            </a:r>
          </a:p>
          <a:p>
            <a:endParaRPr lang="en-GB" sz="900" b="1" u="sng" dirty="0" smtClean="0">
              <a:latin typeface="Letter-join 8" pitchFamily="50" charset="0"/>
            </a:endParaRPr>
          </a:p>
          <a:p>
            <a:pPr marL="171450" indent="-171450">
              <a:buFont typeface="Arial" panose="020B0604020202020204" pitchFamily="34" charset="0"/>
              <a:buChar char="•"/>
            </a:pPr>
            <a:endParaRPr lang="en-GB" sz="900" b="1" u="sng" dirty="0">
              <a:latin typeface="Letter-join 8" pitchFamily="50" charset="0"/>
            </a:endParaRPr>
          </a:p>
          <a:p>
            <a:r>
              <a:rPr lang="en-GB" sz="1100" b="1" u="sng" dirty="0" smtClean="0">
                <a:latin typeface="Letter-join 8" pitchFamily="50" charset="0"/>
              </a:rPr>
              <a:t>Jigsaw Learning Charter</a:t>
            </a:r>
          </a:p>
          <a:p>
            <a:endParaRPr lang="en-GB" sz="1100" b="1" u="sng" dirty="0">
              <a:latin typeface="Letter-join 8" pitchFamily="50" charset="0"/>
            </a:endParaRPr>
          </a:p>
          <a:p>
            <a:endParaRPr lang="en-GB" sz="1100" b="1" u="sng" dirty="0" smtClean="0">
              <a:latin typeface="Letter-join 8" pitchFamily="50" charset="0"/>
            </a:endParaRPr>
          </a:p>
          <a:p>
            <a:endParaRPr lang="en-GB" sz="1100" b="1" u="sng" dirty="0">
              <a:latin typeface="Letter-join 8" pitchFamily="50" charset="0"/>
            </a:endParaRPr>
          </a:p>
          <a:p>
            <a:endParaRPr lang="en-GB" sz="1100" b="1" u="sng" dirty="0" smtClean="0">
              <a:latin typeface="Letter-join 8" pitchFamily="50" charset="0"/>
            </a:endParaRPr>
          </a:p>
          <a:p>
            <a:endParaRPr lang="en-GB" sz="1100" b="1" u="sng" dirty="0">
              <a:latin typeface="Letter-join 8" pitchFamily="50" charset="0"/>
            </a:endParaRPr>
          </a:p>
          <a:p>
            <a:endParaRPr lang="en-GB" sz="1100" b="1" u="sng" dirty="0" smtClean="0">
              <a:latin typeface="Letter-join 8" pitchFamily="50" charset="0"/>
            </a:endParaRPr>
          </a:p>
          <a:p>
            <a:endParaRPr lang="en-GB" sz="1100" b="1" u="sng" dirty="0" smtClean="0">
              <a:latin typeface="Letter-join 8" pitchFamily="50" charset="0"/>
            </a:endParaRPr>
          </a:p>
          <a:p>
            <a:pPr marL="171450" indent="-171450">
              <a:buFont typeface="Arial" panose="020B0604020202020204" pitchFamily="34" charset="0"/>
              <a:buChar char="•"/>
            </a:pPr>
            <a:endParaRPr lang="en-GB" sz="1100" dirty="0" smtClean="0">
              <a:latin typeface="Letter-join 8" pitchFamily="50" charset="0"/>
            </a:endParaRPr>
          </a:p>
          <a:p>
            <a:pPr marL="171450" indent="-171450">
              <a:buFont typeface="Arial" panose="020B0604020202020204" pitchFamily="34" charset="0"/>
              <a:buChar char="•"/>
            </a:pPr>
            <a:endParaRPr lang="en-GB" sz="1100" dirty="0">
              <a:latin typeface="Letter-join 8" pitchFamily="50" charset="0"/>
            </a:endParaRPr>
          </a:p>
          <a:p>
            <a:pPr marL="171450" indent="-171450">
              <a:buFont typeface="Arial" panose="020B0604020202020204" pitchFamily="34" charset="0"/>
              <a:buChar char="•"/>
            </a:pPr>
            <a:endParaRPr lang="en-GB" sz="1100" dirty="0" smtClean="0">
              <a:latin typeface="Letter-join 8" pitchFamily="50" charset="0"/>
            </a:endParaRPr>
          </a:p>
          <a:p>
            <a:pPr marL="171450" indent="-171450">
              <a:buFont typeface="Arial" panose="020B0604020202020204" pitchFamily="34" charset="0"/>
              <a:buChar char="•"/>
            </a:pPr>
            <a:endParaRPr lang="en-GB" sz="1100" dirty="0" smtClean="0">
              <a:latin typeface="Letter-join 8" pitchFamily="50" charset="0"/>
            </a:endParaRPr>
          </a:p>
          <a:p>
            <a:pPr marL="171450" indent="-171450">
              <a:buFont typeface="Arial" panose="020B0604020202020204" pitchFamily="34" charset="0"/>
              <a:buChar char="•"/>
            </a:pPr>
            <a:endParaRPr lang="en-GB" sz="1100" dirty="0">
              <a:latin typeface="Letter-join 8" pitchFamily="50" charset="0"/>
            </a:endParaRPr>
          </a:p>
          <a:p>
            <a:endParaRPr lang="en-GB" sz="1100" dirty="0" smtClean="0">
              <a:latin typeface="Letter-join 8" pitchFamily="50" charset="0"/>
            </a:endParaRPr>
          </a:p>
          <a:p>
            <a:endParaRPr lang="en-GB" sz="1100" dirty="0">
              <a:latin typeface="Letter-join 8" pitchFamily="50" charset="0"/>
            </a:endParaRPr>
          </a:p>
          <a:p>
            <a:pPr marL="171450" indent="-171450">
              <a:buFont typeface="Arial" panose="020B0604020202020204" pitchFamily="34" charset="0"/>
              <a:buChar char="•"/>
            </a:pPr>
            <a:endParaRPr lang="en-GB" sz="1100" dirty="0" smtClean="0">
              <a:latin typeface="Letter-join 8" pitchFamily="50" charset="0"/>
            </a:endParaRPr>
          </a:p>
          <a:p>
            <a:pPr marL="171450" indent="-171450">
              <a:buFont typeface="Arial" panose="020B0604020202020204" pitchFamily="34" charset="0"/>
              <a:buChar char="•"/>
            </a:pPr>
            <a:endParaRPr lang="en-GB" sz="1100" dirty="0" smtClean="0">
              <a:latin typeface="Letter-join 8" pitchFamily="50" charset="0"/>
            </a:endParaRPr>
          </a:p>
          <a:p>
            <a:pPr marL="171450" indent="-171450">
              <a:buFont typeface="Arial" panose="020B0604020202020204" pitchFamily="34" charset="0"/>
              <a:buChar char="•"/>
            </a:pPr>
            <a:endParaRPr lang="en-GB" sz="1100" dirty="0">
              <a:latin typeface="Letter-join 8" pitchFamily="50" charset="0"/>
            </a:endParaRPr>
          </a:p>
          <a:p>
            <a:pPr marL="171450" indent="-171450">
              <a:buFont typeface="Arial" panose="020B0604020202020204" pitchFamily="34" charset="0"/>
              <a:buChar char="•"/>
            </a:pPr>
            <a:endParaRPr lang="en-GB" sz="1100" dirty="0">
              <a:latin typeface="Letter-join 8" pitchFamily="50" charset="0"/>
            </a:endParaRPr>
          </a:p>
        </p:txBody>
      </p:sp>
      <p:sp>
        <p:nvSpPr>
          <p:cNvPr id="6" name="TextBox 5"/>
          <p:cNvSpPr txBox="1"/>
          <p:nvPr/>
        </p:nvSpPr>
        <p:spPr>
          <a:xfrm>
            <a:off x="9008616" y="155985"/>
            <a:ext cx="2438400" cy="338554"/>
          </a:xfrm>
          <a:prstGeom prst="rect">
            <a:avLst/>
          </a:prstGeom>
          <a:noFill/>
        </p:spPr>
        <p:txBody>
          <a:bodyPr wrap="square" rtlCol="0">
            <a:spAutoFit/>
          </a:bodyPr>
          <a:lstStyle/>
          <a:p>
            <a:r>
              <a:rPr lang="en-GB" sz="1600" b="1" dirty="0" smtClean="0">
                <a:latin typeface="Letter-join 8" pitchFamily="50" charset="0"/>
              </a:rPr>
              <a:t>Key Vocabulary</a:t>
            </a:r>
            <a:endParaRPr lang="en-GB" sz="1600" b="1" dirty="0">
              <a:latin typeface="Letter-join 8" pitchFamily="50" charset="0"/>
            </a:endParaRPr>
          </a:p>
        </p:txBody>
      </p:sp>
      <p:sp>
        <p:nvSpPr>
          <p:cNvPr id="22" name="TextBox 21"/>
          <p:cNvSpPr txBox="1"/>
          <p:nvPr/>
        </p:nvSpPr>
        <p:spPr>
          <a:xfrm>
            <a:off x="79691" y="731674"/>
            <a:ext cx="2149704" cy="523220"/>
          </a:xfrm>
          <a:prstGeom prst="rect">
            <a:avLst/>
          </a:prstGeom>
          <a:noFill/>
        </p:spPr>
        <p:txBody>
          <a:bodyPr wrap="square" rtlCol="0">
            <a:spAutoFit/>
          </a:bodyPr>
          <a:lstStyle/>
          <a:p>
            <a:pPr algn="ctr"/>
            <a:r>
              <a:rPr lang="en-GB" sz="1400" b="1" u="sng" dirty="0" smtClean="0">
                <a:latin typeface="Letter-join 8" pitchFamily="50" charset="0"/>
              </a:rPr>
              <a:t>Reflective Questions</a:t>
            </a:r>
          </a:p>
        </p:txBody>
      </p:sp>
      <p:sp>
        <p:nvSpPr>
          <p:cNvPr id="23" name="TextBox 22"/>
          <p:cNvSpPr txBox="1"/>
          <p:nvPr/>
        </p:nvSpPr>
        <p:spPr>
          <a:xfrm>
            <a:off x="95806" y="414987"/>
            <a:ext cx="3503581" cy="307777"/>
          </a:xfrm>
          <a:prstGeom prst="rect">
            <a:avLst/>
          </a:prstGeom>
          <a:noFill/>
        </p:spPr>
        <p:txBody>
          <a:bodyPr wrap="square" rtlCol="0">
            <a:spAutoFit/>
          </a:bodyPr>
          <a:lstStyle/>
          <a:p>
            <a:r>
              <a:rPr lang="en-GB" sz="1400" b="1" u="sng" dirty="0" smtClean="0">
                <a:solidFill>
                  <a:srgbClr val="00B0F0"/>
                </a:solidFill>
                <a:latin typeface="Letter-join 8" pitchFamily="50" charset="0"/>
              </a:rPr>
              <a:t>Jigsaw – Being Me in My World</a:t>
            </a:r>
            <a:endParaRPr lang="en-GB" sz="1400" b="1" u="sng" dirty="0">
              <a:solidFill>
                <a:srgbClr val="00B0F0"/>
              </a:solidFill>
              <a:latin typeface="Letter-join 8" pitchFamily="50" charset="0"/>
            </a:endParaRPr>
          </a:p>
        </p:txBody>
      </p:sp>
      <p:sp>
        <p:nvSpPr>
          <p:cNvPr id="16" name="TextBox 15"/>
          <p:cNvSpPr txBox="1"/>
          <p:nvPr/>
        </p:nvSpPr>
        <p:spPr>
          <a:xfrm>
            <a:off x="2128868" y="781286"/>
            <a:ext cx="2312932" cy="3154710"/>
          </a:xfrm>
          <a:prstGeom prst="rect">
            <a:avLst/>
          </a:prstGeom>
          <a:noFill/>
          <a:ln w="28575">
            <a:noFill/>
            <a:prstDash val="solid"/>
          </a:ln>
        </p:spPr>
        <p:txBody>
          <a:bodyPr wrap="square" rtlCol="0">
            <a:spAutoFit/>
          </a:bodyPr>
          <a:lstStyle/>
          <a:p>
            <a:pPr algn="ctr"/>
            <a:r>
              <a:rPr lang="en-GB" sz="1100" b="1" u="sng" dirty="0">
                <a:latin typeface="Letter-join 8" pitchFamily="50" charset="0"/>
              </a:rPr>
              <a:t>What Makes Our School Great</a:t>
            </a:r>
            <a:r>
              <a:rPr lang="en-GB" sz="1100" b="1" u="sng" dirty="0" smtClean="0">
                <a:latin typeface="Letter-join 8" pitchFamily="50" charset="0"/>
              </a:rPr>
              <a:t>?</a:t>
            </a:r>
          </a:p>
          <a:p>
            <a:pPr algn="ctr"/>
            <a:endParaRPr lang="en-GB" sz="900" b="1" u="sng" dirty="0">
              <a:latin typeface="Letter-join 8" pitchFamily="50" charset="0"/>
            </a:endParaRPr>
          </a:p>
          <a:p>
            <a:r>
              <a:rPr lang="en-GB" sz="1050" dirty="0" smtClean="0">
                <a:latin typeface="Letter-join 8" pitchFamily="50" charset="0"/>
              </a:rPr>
              <a:t>As good citizens of Saint Anne’s Catholic Primary school it is important for our children to know and live out our school ‘Mission Statement.’ Children recognise that they are special and unique and created by God’s love. </a:t>
            </a:r>
            <a:r>
              <a:rPr lang="en-US" sz="1050" dirty="0" smtClean="0">
                <a:latin typeface="Letter-join 8" panose="02000805000000020003" pitchFamily="50" charset="0"/>
              </a:rPr>
              <a:t>We establish a culture where children care, share and learn together in a safe and welcoming environment where they are loved, listened to and valued. </a:t>
            </a:r>
          </a:p>
          <a:p>
            <a:endParaRPr lang="en-US" sz="1050" b="1" u="sng" dirty="0">
              <a:latin typeface="Letter-join 8" panose="02000805000000020003" pitchFamily="50" charset="0"/>
            </a:endParaRPr>
          </a:p>
          <a:p>
            <a:endParaRPr lang="en-GB" sz="1050" b="1" u="sng" dirty="0">
              <a:latin typeface="Letter-join 8" pitchFamily="50" charset="0"/>
            </a:endParaRPr>
          </a:p>
        </p:txBody>
      </p:sp>
      <p:pic>
        <p:nvPicPr>
          <p:cNvPr id="14" name="Picture 13">
            <a:extLst>
              <a:ext uri="{FF2B5EF4-FFF2-40B4-BE49-F238E27FC236}">
                <a16:creationId xmlns:a16="http://schemas.microsoft.com/office/drawing/2014/main" id="{31E030B9-3588-FD41-9659-7A60E3618AFB}"/>
              </a:ext>
            </a:extLst>
          </p:cNvPr>
          <p:cNvPicPr/>
          <p:nvPr/>
        </p:nvPicPr>
        <p:blipFill rotWithShape="1">
          <a:blip r:embed="rId2" cstate="hqprint">
            <a:extLst>
              <a:ext uri="{28A0092B-C50C-407E-A947-70E740481C1C}">
                <a14:useLocalDpi xmlns:a14="http://schemas.microsoft.com/office/drawing/2010/main" val="0"/>
              </a:ext>
            </a:extLst>
          </a:blip>
          <a:srcRect l="3370" t="3095" r="2291" b="5476"/>
          <a:stretch/>
        </p:blipFill>
        <p:spPr bwMode="auto">
          <a:xfrm>
            <a:off x="5097485" y="3562443"/>
            <a:ext cx="2156037" cy="2913991"/>
          </a:xfrm>
          <a:prstGeom prst="rect">
            <a:avLst/>
          </a:prstGeom>
          <a:ln>
            <a:noFill/>
          </a:ln>
          <a:extLst>
            <a:ext uri="{53640926-AAD7-44D8-BBD7-CCE9431645EC}">
              <a14:shadowObscured xmlns:a14="http://schemas.microsoft.com/office/drawing/2010/main"/>
            </a:ext>
          </a:extLst>
        </p:spPr>
      </p:pic>
      <p:sp>
        <p:nvSpPr>
          <p:cNvPr id="17" name="TextBox 16"/>
          <p:cNvSpPr txBox="1"/>
          <p:nvPr/>
        </p:nvSpPr>
        <p:spPr>
          <a:xfrm>
            <a:off x="323273" y="5159513"/>
            <a:ext cx="3994823" cy="1446550"/>
          </a:xfrm>
          <a:prstGeom prst="rect">
            <a:avLst/>
          </a:prstGeom>
          <a:noFill/>
          <a:ln w="28575">
            <a:solidFill>
              <a:srgbClr val="F8A2EE"/>
            </a:solidFill>
            <a:prstDash val="solid"/>
          </a:ln>
        </p:spPr>
        <p:txBody>
          <a:bodyPr wrap="square" rtlCol="0">
            <a:spAutoFit/>
          </a:bodyPr>
          <a:lstStyle/>
          <a:p>
            <a:pPr algn="ctr"/>
            <a:r>
              <a:rPr lang="en-GB" sz="1100" b="1" u="sng">
                <a:latin typeface="Letter-join 8" pitchFamily="50" charset="0"/>
              </a:rPr>
              <a:t>Weekly Celebrations:</a:t>
            </a:r>
          </a:p>
          <a:p>
            <a:r>
              <a:rPr lang="en-GB" sz="1100">
                <a:latin typeface="Letter-join 8" pitchFamily="50" charset="0"/>
              </a:rPr>
              <a:t>Week 1- Help others to feel welcome.</a:t>
            </a:r>
          </a:p>
          <a:p>
            <a:r>
              <a:rPr lang="en-GB" sz="1100">
                <a:latin typeface="Letter-join 8" pitchFamily="50" charset="0"/>
              </a:rPr>
              <a:t>Week 2 – Try to make our school community a better place.</a:t>
            </a:r>
          </a:p>
          <a:p>
            <a:r>
              <a:rPr lang="en-GB" sz="1100">
                <a:latin typeface="Letter-join 8" pitchFamily="50" charset="0"/>
              </a:rPr>
              <a:t>Week 3 – Think about everyone’s right to learn.</a:t>
            </a:r>
          </a:p>
          <a:p>
            <a:r>
              <a:rPr lang="en-GB" sz="1100">
                <a:latin typeface="Letter-join 8" pitchFamily="50" charset="0"/>
              </a:rPr>
              <a:t>Week 4 – Care about other people’s feelings.</a:t>
            </a:r>
          </a:p>
          <a:p>
            <a:r>
              <a:rPr lang="en-GB" sz="1100">
                <a:latin typeface="Letter-join 8" pitchFamily="50" charset="0"/>
              </a:rPr>
              <a:t>Week 5 – Work well with others.</a:t>
            </a:r>
          </a:p>
          <a:p>
            <a:r>
              <a:rPr lang="en-GB" sz="1100">
                <a:latin typeface="Letter-join 8" pitchFamily="50" charset="0"/>
              </a:rPr>
              <a:t>Week 6 – Choose to follow the Learning Charter.</a:t>
            </a:r>
            <a:endParaRPr lang="en-GB" sz="1100" dirty="0">
              <a:latin typeface="Letter-join 8" pitchFamily="50" charset="0"/>
            </a:endParaRPr>
          </a:p>
        </p:txBody>
      </p:sp>
      <p:pic>
        <p:nvPicPr>
          <p:cNvPr id="1027" name="Picture 3" descr="C:\Users\ICT Department\AppData\Local\Microsoft\Windows\INetCache\IE\0RQA5B3K\stay-smart-online[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237" y="3424237"/>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ICT Department\AppData\Local\Microsoft\Windows\INetCache\IE\6F73A1H1\stay-smart-online[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237" y="3424237"/>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p:cNvPicPr/>
          <p:nvPr/>
        </p:nvPicPr>
        <p:blipFill>
          <a:blip r:embed="rId4" cstate="print">
            <a:extLst>
              <a:ext uri="{28A0092B-C50C-407E-A947-70E740481C1C}">
                <a14:useLocalDpi xmlns:a14="http://schemas.microsoft.com/office/drawing/2010/main" val="0"/>
              </a:ext>
            </a:extLst>
          </a:blip>
          <a:stretch>
            <a:fillRect/>
          </a:stretch>
        </p:blipFill>
        <p:spPr>
          <a:xfrm>
            <a:off x="5594027" y="155985"/>
            <a:ext cx="1162954" cy="1309262"/>
          </a:xfrm>
          <a:prstGeom prst="rect">
            <a:avLst/>
          </a:prstGeom>
        </p:spPr>
      </p:pic>
      <p:pic>
        <p:nvPicPr>
          <p:cNvPr id="5" name="Picture 4"/>
          <p:cNvPicPr>
            <a:picLocks noChangeAspect="1"/>
          </p:cNvPicPr>
          <p:nvPr/>
        </p:nvPicPr>
        <p:blipFill>
          <a:blip r:embed="rId5"/>
          <a:stretch>
            <a:fillRect/>
          </a:stretch>
        </p:blipFill>
        <p:spPr>
          <a:xfrm>
            <a:off x="369308" y="2719633"/>
            <a:ext cx="1522983" cy="2186219"/>
          </a:xfrm>
          <a:prstGeom prst="rect">
            <a:avLst/>
          </a:prstGeom>
        </p:spPr>
      </p:pic>
      <p:pic>
        <p:nvPicPr>
          <p:cNvPr id="26" name="Picture 25"/>
          <p:cNvPicPr/>
          <p:nvPr/>
        </p:nvPicPr>
        <p:blipFill rotWithShape="1">
          <a:blip r:embed="rId6">
            <a:extLst>
              <a:ext uri="{28A0092B-C50C-407E-A947-70E740481C1C}">
                <a14:useLocalDpi xmlns:a14="http://schemas.microsoft.com/office/drawing/2010/main" val="0"/>
              </a:ext>
            </a:extLst>
          </a:blip>
          <a:srcRect l="18352" t="22778" r="7116" b="7223"/>
          <a:stretch/>
        </p:blipFill>
        <p:spPr bwMode="auto">
          <a:xfrm>
            <a:off x="8590280" y="4661190"/>
            <a:ext cx="2966118" cy="1911214"/>
          </a:xfrm>
          <a:prstGeom prst="rect">
            <a:avLst/>
          </a:prstGeom>
          <a:ln>
            <a:noFill/>
          </a:ln>
          <a:extLst>
            <a:ext uri="{53640926-AAD7-44D8-BBD7-CCE9431645EC}">
              <a14:shadowObscured xmlns:a14="http://schemas.microsoft.com/office/drawing/2010/main"/>
            </a:ext>
          </a:extLst>
        </p:spPr>
      </p:pic>
      <p:graphicFrame>
        <p:nvGraphicFramePr>
          <p:cNvPr id="27" name="Table 26"/>
          <p:cNvGraphicFramePr>
            <a:graphicFrameLocks noGrp="1"/>
          </p:cNvGraphicFramePr>
          <p:nvPr>
            <p:extLst>
              <p:ext uri="{D42A27DB-BD31-4B8C-83A1-F6EECF244321}">
                <p14:modId xmlns:p14="http://schemas.microsoft.com/office/powerpoint/2010/main" val="1779643173"/>
              </p:ext>
            </p:extLst>
          </p:nvPr>
        </p:nvGraphicFramePr>
        <p:xfrm>
          <a:off x="8217164" y="568875"/>
          <a:ext cx="3712351" cy="4017979"/>
        </p:xfrm>
        <a:graphic>
          <a:graphicData uri="http://schemas.openxmlformats.org/drawingml/2006/table">
            <a:tbl>
              <a:tblPr firstRow="1" firstCol="1" bandRow="1">
                <a:tableStyleId>{5C22544A-7EE6-4342-B048-85BDC9FD1C3A}</a:tableStyleId>
              </a:tblPr>
              <a:tblGrid>
                <a:gridCol w="1047255">
                  <a:extLst>
                    <a:ext uri="{9D8B030D-6E8A-4147-A177-3AD203B41FA5}">
                      <a16:colId xmlns:a16="http://schemas.microsoft.com/office/drawing/2014/main" val="20000"/>
                    </a:ext>
                  </a:extLst>
                </a:gridCol>
                <a:gridCol w="2665096">
                  <a:extLst>
                    <a:ext uri="{9D8B030D-6E8A-4147-A177-3AD203B41FA5}">
                      <a16:colId xmlns:a16="http://schemas.microsoft.com/office/drawing/2014/main" val="20001"/>
                    </a:ext>
                  </a:extLst>
                </a:gridCol>
              </a:tblGrid>
              <a:tr h="36456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900" b="1" kern="1200" dirty="0">
                          <a:solidFill>
                            <a:schemeClr val="bg1"/>
                          </a:solidFill>
                          <a:effectLst/>
                          <a:latin typeface="+mn-lt"/>
                          <a:ea typeface="Calibri"/>
                          <a:cs typeface="Arial"/>
                        </a:rPr>
                        <a:t>Belonging</a:t>
                      </a:r>
                      <a:endParaRPr lang="en-GB" sz="900" b="1" kern="1200" dirty="0">
                        <a:solidFill>
                          <a:schemeClr val="bg1"/>
                        </a:solidFill>
                        <a:effectLst/>
                        <a:latin typeface="+mn-lt"/>
                        <a:ea typeface="Calibri"/>
                        <a:cs typeface="Times New Roman"/>
                      </a:endParaRPr>
                    </a:p>
                    <a:p>
                      <a:pPr algn="l">
                        <a:lnSpc>
                          <a:spcPct val="115000"/>
                        </a:lnSpc>
                        <a:spcAft>
                          <a:spcPts val="0"/>
                        </a:spcAft>
                      </a:pPr>
                      <a:endParaRPr lang="en-GB" sz="900" dirty="0">
                        <a:effectLst/>
                        <a:latin typeface="+mj-lt"/>
                        <a:ea typeface="Calibri"/>
                        <a:cs typeface="Times New Roman"/>
                      </a:endParaRPr>
                    </a:p>
                  </a:txBody>
                  <a:tcPr marL="50449" marR="50449" marT="0" marB="0">
                    <a:solidFill>
                      <a:srgbClr val="9933FF"/>
                    </a:solidFill>
                  </a:tcPr>
                </a:tc>
                <a:tc>
                  <a:txBody>
                    <a:bodyPr/>
                    <a:lstStyle/>
                    <a:p>
                      <a:pPr algn="l">
                        <a:lnSpc>
                          <a:spcPct val="115000"/>
                        </a:lnSpc>
                        <a:spcAft>
                          <a:spcPts val="0"/>
                        </a:spcAft>
                      </a:pPr>
                      <a:r>
                        <a:rPr lang="en-GB" sz="800" b="0" u="none" dirty="0">
                          <a:solidFill>
                            <a:schemeClr val="tx1"/>
                          </a:solidFill>
                          <a:effectLst/>
                          <a:latin typeface="Letter-join 8" pitchFamily="50" charset="0"/>
                          <a:ea typeface="Calibri"/>
                          <a:cs typeface="Times New Roman"/>
                        </a:rPr>
                        <a:t>To feel comfortable and happy in an environment.</a:t>
                      </a:r>
                    </a:p>
                  </a:txBody>
                  <a:tcPr marL="50449" marR="50449" marT="0" marB="0">
                    <a:solidFill>
                      <a:srgbClr val="CF9FFF"/>
                    </a:solidFill>
                  </a:tcPr>
                </a:tc>
                <a:extLst>
                  <a:ext uri="{0D108BD9-81ED-4DB2-BD59-A6C34878D82A}">
                    <a16:rowId xmlns:a16="http://schemas.microsoft.com/office/drawing/2014/main" val="10000"/>
                  </a:ext>
                </a:extLst>
              </a:tr>
              <a:tr h="377750">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900" b="1" kern="1200" dirty="0">
                          <a:solidFill>
                            <a:schemeClr val="bg1"/>
                          </a:solidFill>
                          <a:effectLst/>
                          <a:latin typeface="+mn-lt"/>
                          <a:ea typeface="Calibri"/>
                          <a:cs typeface="Arial"/>
                        </a:rPr>
                        <a:t>Calm</a:t>
                      </a:r>
                      <a:endParaRPr lang="en-GB" sz="900" b="1" kern="1200" dirty="0">
                        <a:solidFill>
                          <a:schemeClr val="bg1"/>
                        </a:solidFill>
                        <a:effectLst/>
                        <a:latin typeface="+mn-lt"/>
                        <a:ea typeface="Calibri"/>
                        <a:cs typeface="Times New Roman"/>
                      </a:endParaRPr>
                    </a:p>
                    <a:p>
                      <a:pPr algn="l">
                        <a:lnSpc>
                          <a:spcPct val="115000"/>
                        </a:lnSpc>
                        <a:spcAft>
                          <a:spcPts val="0"/>
                        </a:spcAft>
                      </a:pPr>
                      <a:endParaRPr lang="en-GB" sz="900" dirty="0">
                        <a:effectLst/>
                        <a:latin typeface="+mj-lt"/>
                        <a:ea typeface="Calibri"/>
                        <a:cs typeface="Times New Roman"/>
                      </a:endParaRPr>
                    </a:p>
                  </a:txBody>
                  <a:tcPr marL="50449" marR="50449" marT="0" marB="0">
                    <a:solidFill>
                      <a:srgbClr val="9933FF"/>
                    </a:solidFill>
                  </a:tcPr>
                </a:tc>
                <a:tc>
                  <a:txBody>
                    <a:bodyPr/>
                    <a:lstStyle/>
                    <a:p>
                      <a:pPr algn="l">
                        <a:lnSpc>
                          <a:spcPct val="115000"/>
                        </a:lnSpc>
                        <a:spcAft>
                          <a:spcPts val="0"/>
                        </a:spcAft>
                      </a:pPr>
                      <a:r>
                        <a:rPr lang="en-GB" sz="800" b="0" dirty="0">
                          <a:solidFill>
                            <a:schemeClr val="tx1"/>
                          </a:solidFill>
                          <a:effectLst/>
                          <a:latin typeface="Letter-join 8" pitchFamily="50" charset="0"/>
                          <a:ea typeface="Calibri"/>
                          <a:cs typeface="Times New Roman"/>
                        </a:rPr>
                        <a:t>A quiet and peaceful state.</a:t>
                      </a:r>
                    </a:p>
                  </a:txBody>
                  <a:tcPr marL="50449" marR="50449" marT="0" marB="0">
                    <a:solidFill>
                      <a:srgbClr val="CF9FFF"/>
                    </a:solidFill>
                  </a:tcPr>
                </a:tc>
                <a:extLst>
                  <a:ext uri="{0D108BD9-81ED-4DB2-BD59-A6C34878D82A}">
                    <a16:rowId xmlns:a16="http://schemas.microsoft.com/office/drawing/2014/main" val="10001"/>
                  </a:ext>
                </a:extLst>
              </a:tr>
              <a:tr h="377750">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900" dirty="0">
                          <a:effectLst/>
                          <a:latin typeface="+mj-lt"/>
                          <a:ea typeface="Calibri"/>
                          <a:cs typeface="Times New Roman"/>
                        </a:rPr>
                        <a:t>Consequences</a:t>
                      </a:r>
                    </a:p>
                  </a:txBody>
                  <a:tcPr marL="50449" marR="50449" marT="0" marB="0">
                    <a:solidFill>
                      <a:srgbClr val="9933FF"/>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800" b="0" baseline="0" dirty="0">
                          <a:solidFill>
                            <a:schemeClr val="tx1"/>
                          </a:solidFill>
                          <a:effectLst/>
                          <a:latin typeface="Letter-join 8" pitchFamily="50" charset="0"/>
                          <a:ea typeface="Calibri"/>
                          <a:cs typeface="Times New Roman"/>
                        </a:rPr>
                        <a:t>A result of a particular action or situation, often one that is not good or convenient.</a:t>
                      </a:r>
                      <a:endParaRPr lang="en-GB" sz="800" b="0" dirty="0">
                        <a:solidFill>
                          <a:schemeClr val="tx1"/>
                        </a:solidFill>
                        <a:effectLst/>
                        <a:latin typeface="Letter-join 8" pitchFamily="50" charset="0"/>
                        <a:ea typeface="Calibri"/>
                        <a:cs typeface="Times New Roman"/>
                      </a:endParaRPr>
                    </a:p>
                    <a:p>
                      <a:pPr algn="l">
                        <a:lnSpc>
                          <a:spcPct val="115000"/>
                        </a:lnSpc>
                        <a:spcAft>
                          <a:spcPts val="0"/>
                        </a:spcAft>
                      </a:pPr>
                      <a:endParaRPr lang="en-GB" sz="800" b="0" dirty="0">
                        <a:solidFill>
                          <a:schemeClr val="tx1"/>
                        </a:solidFill>
                        <a:effectLst/>
                        <a:latin typeface="Letter-join 8" pitchFamily="50" charset="0"/>
                        <a:ea typeface="Calibri"/>
                        <a:cs typeface="Times New Roman"/>
                      </a:endParaRPr>
                    </a:p>
                  </a:txBody>
                  <a:tcPr marL="50449" marR="50449" marT="0" marB="0">
                    <a:solidFill>
                      <a:srgbClr val="CF9FFF"/>
                    </a:solidFill>
                  </a:tcPr>
                </a:tc>
                <a:extLst>
                  <a:ext uri="{0D108BD9-81ED-4DB2-BD59-A6C34878D82A}">
                    <a16:rowId xmlns:a16="http://schemas.microsoft.com/office/drawing/2014/main" val="10002"/>
                  </a:ext>
                </a:extLst>
              </a:tr>
              <a:tr h="375550">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900" b="1" kern="1200" dirty="0">
                          <a:solidFill>
                            <a:schemeClr val="bg1"/>
                          </a:solidFill>
                          <a:effectLst/>
                          <a:latin typeface="+mn-lt"/>
                          <a:ea typeface="Calibri"/>
                          <a:cs typeface="Arial"/>
                        </a:rPr>
                        <a:t>Proud</a:t>
                      </a:r>
                      <a:endParaRPr lang="en-GB" sz="900" b="1" kern="1200" dirty="0">
                        <a:solidFill>
                          <a:schemeClr val="bg1"/>
                        </a:solidFill>
                        <a:effectLst/>
                        <a:latin typeface="+mn-lt"/>
                        <a:ea typeface="Calibri"/>
                        <a:cs typeface="Times New Roman"/>
                      </a:endParaRPr>
                    </a:p>
                  </a:txBody>
                  <a:tcPr marL="50449" marR="50449" marT="0" marB="0">
                    <a:solidFill>
                      <a:srgbClr val="9933FF"/>
                    </a:solidFill>
                  </a:tcPr>
                </a:tc>
                <a:tc>
                  <a:txBody>
                    <a:bodyPr/>
                    <a:lstStyle/>
                    <a:p>
                      <a:pPr algn="l">
                        <a:lnSpc>
                          <a:spcPct val="115000"/>
                        </a:lnSpc>
                        <a:spcAft>
                          <a:spcPts val="0"/>
                        </a:spcAft>
                      </a:pPr>
                      <a:r>
                        <a:rPr lang="en-GB" sz="800" b="0" dirty="0">
                          <a:solidFill>
                            <a:schemeClr val="tx1"/>
                          </a:solidFill>
                          <a:effectLst/>
                          <a:latin typeface="Letter-join 8" pitchFamily="50" charset="0"/>
                          <a:ea typeface="Calibri"/>
                          <a:cs typeface="Times New Roman"/>
                        </a:rPr>
                        <a:t>Feeling pleased, satisfied and worthy</a:t>
                      </a:r>
                      <a:r>
                        <a:rPr lang="en-GB" sz="800" b="0" baseline="0" dirty="0">
                          <a:solidFill>
                            <a:schemeClr val="tx1"/>
                          </a:solidFill>
                          <a:effectLst/>
                          <a:latin typeface="Letter-join 8" pitchFamily="50" charset="0"/>
                          <a:ea typeface="Calibri"/>
                          <a:cs typeface="Times New Roman"/>
                        </a:rPr>
                        <a:t> because of something one owns or has done.</a:t>
                      </a:r>
                      <a:endParaRPr lang="en-GB" sz="800" b="0" dirty="0">
                        <a:solidFill>
                          <a:schemeClr val="tx1"/>
                        </a:solidFill>
                        <a:effectLst/>
                        <a:latin typeface="Letter-join 8" pitchFamily="50" charset="0"/>
                        <a:ea typeface="Calibri"/>
                        <a:cs typeface="Times New Roman"/>
                      </a:endParaRPr>
                    </a:p>
                  </a:txBody>
                  <a:tcPr marL="50449" marR="50449" marT="0" marB="0">
                    <a:solidFill>
                      <a:srgbClr val="CF9FFF"/>
                    </a:solidFill>
                  </a:tcPr>
                </a:tc>
                <a:extLst>
                  <a:ext uri="{0D108BD9-81ED-4DB2-BD59-A6C34878D82A}">
                    <a16:rowId xmlns:a16="http://schemas.microsoft.com/office/drawing/2014/main" val="10003"/>
                  </a:ext>
                </a:extLst>
              </a:tr>
              <a:tr h="356262">
                <a:tc>
                  <a:txBody>
                    <a:bodyPr/>
                    <a:lstStyle/>
                    <a:p>
                      <a:pPr algn="l">
                        <a:lnSpc>
                          <a:spcPct val="115000"/>
                        </a:lnSpc>
                        <a:spcAft>
                          <a:spcPts val="0"/>
                        </a:spcAft>
                      </a:pPr>
                      <a:r>
                        <a:rPr lang="en-GB" sz="900" dirty="0">
                          <a:effectLst/>
                          <a:latin typeface="+mj-lt"/>
                          <a:ea typeface="Calibri"/>
                          <a:cs typeface="Times New Roman"/>
                        </a:rPr>
                        <a:t>Responsibility</a:t>
                      </a:r>
                    </a:p>
                  </a:txBody>
                  <a:tcPr marL="50449" marR="50449" marT="0" marB="0">
                    <a:solidFill>
                      <a:srgbClr val="9933FF"/>
                    </a:solidFill>
                  </a:tcPr>
                </a:tc>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en-GB" sz="800" dirty="0">
                          <a:effectLst/>
                          <a:latin typeface="Letter-join 8" pitchFamily="50" charset="0"/>
                          <a:ea typeface="Calibri"/>
                          <a:cs typeface="Times New Roman"/>
                        </a:rPr>
                        <a:t>Having an expectation to do something.</a:t>
                      </a:r>
                    </a:p>
                    <a:p>
                      <a:pPr algn="just">
                        <a:lnSpc>
                          <a:spcPct val="115000"/>
                        </a:lnSpc>
                        <a:spcAft>
                          <a:spcPts val="0"/>
                        </a:spcAft>
                      </a:pPr>
                      <a:endParaRPr lang="en-GB" sz="800" b="0" dirty="0">
                        <a:solidFill>
                          <a:schemeClr val="tx1"/>
                        </a:solidFill>
                        <a:effectLst/>
                        <a:latin typeface="Letter-join 8" pitchFamily="50" charset="0"/>
                        <a:ea typeface="Calibri"/>
                        <a:cs typeface="Times New Roman"/>
                      </a:endParaRPr>
                    </a:p>
                  </a:txBody>
                  <a:tcPr marL="68580" marR="68580" marT="0" marB="0">
                    <a:solidFill>
                      <a:srgbClr val="CF9FFF"/>
                    </a:solidFill>
                  </a:tcPr>
                </a:tc>
                <a:extLst>
                  <a:ext uri="{0D108BD9-81ED-4DB2-BD59-A6C34878D82A}">
                    <a16:rowId xmlns:a16="http://schemas.microsoft.com/office/drawing/2014/main" val="10004"/>
                  </a:ext>
                </a:extLst>
              </a:tr>
              <a:tr h="377750">
                <a:tc>
                  <a:txBody>
                    <a:bodyPr/>
                    <a:lstStyle/>
                    <a:p>
                      <a:pPr algn="l">
                        <a:lnSpc>
                          <a:spcPct val="115000"/>
                        </a:lnSpc>
                        <a:spcAft>
                          <a:spcPts val="0"/>
                        </a:spcAft>
                      </a:pPr>
                      <a:r>
                        <a:rPr lang="en-GB" sz="900" dirty="0">
                          <a:effectLst/>
                          <a:latin typeface="+mj-lt"/>
                          <a:ea typeface="Calibri"/>
                          <a:cs typeface="Times New Roman"/>
                        </a:rPr>
                        <a:t>Rewards</a:t>
                      </a:r>
                    </a:p>
                  </a:txBody>
                  <a:tcPr marL="50449" marR="50449" marT="0" marB="0">
                    <a:solidFill>
                      <a:srgbClr val="9933FF"/>
                    </a:solidFill>
                  </a:tcPr>
                </a:tc>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en-GB" sz="800" kern="1200" dirty="0">
                          <a:solidFill>
                            <a:schemeClr val="dk1"/>
                          </a:solidFill>
                          <a:effectLst/>
                          <a:latin typeface="Letter-join 8" pitchFamily="50" charset="0"/>
                          <a:ea typeface="+mn-ea"/>
                          <a:cs typeface="+mn-cs"/>
                        </a:rPr>
                        <a:t>To give something in return for an achievement. </a:t>
                      </a:r>
                      <a:endParaRPr lang="en-GB" sz="800" dirty="0">
                        <a:effectLst/>
                        <a:latin typeface="Letter-join 8" pitchFamily="50" charset="0"/>
                        <a:ea typeface="Calibri"/>
                        <a:cs typeface="Times New Roman"/>
                      </a:endParaRPr>
                    </a:p>
                    <a:p>
                      <a:pPr algn="just">
                        <a:lnSpc>
                          <a:spcPct val="115000"/>
                        </a:lnSpc>
                        <a:spcAft>
                          <a:spcPts val="0"/>
                        </a:spcAft>
                      </a:pPr>
                      <a:endParaRPr lang="en-GB" sz="800" dirty="0">
                        <a:effectLst/>
                        <a:latin typeface="Letter-join 8" pitchFamily="50" charset="0"/>
                        <a:ea typeface="Calibri"/>
                        <a:cs typeface="Times New Roman"/>
                      </a:endParaRPr>
                    </a:p>
                    <a:p>
                      <a:pPr algn="just">
                        <a:lnSpc>
                          <a:spcPct val="115000"/>
                        </a:lnSpc>
                        <a:spcAft>
                          <a:spcPts val="0"/>
                        </a:spcAft>
                      </a:pPr>
                      <a:endParaRPr lang="en-GB" sz="800" b="0" dirty="0">
                        <a:solidFill>
                          <a:schemeClr val="tx1"/>
                        </a:solidFill>
                        <a:effectLst/>
                        <a:latin typeface="Letter-join 8" pitchFamily="50" charset="0"/>
                        <a:ea typeface="Calibri"/>
                        <a:cs typeface="Times New Roman"/>
                      </a:endParaRPr>
                    </a:p>
                  </a:txBody>
                  <a:tcPr marL="68580" marR="68580" marT="0" marB="0">
                    <a:solidFill>
                      <a:srgbClr val="CF9FFF"/>
                    </a:solidFill>
                  </a:tcPr>
                </a:tc>
                <a:extLst>
                  <a:ext uri="{0D108BD9-81ED-4DB2-BD59-A6C34878D82A}">
                    <a16:rowId xmlns:a16="http://schemas.microsoft.com/office/drawing/2014/main" val="10005"/>
                  </a:ext>
                </a:extLst>
              </a:tr>
              <a:tr h="362311">
                <a:tc>
                  <a:txBody>
                    <a:bodyPr/>
                    <a:lstStyle/>
                    <a:p>
                      <a:pPr algn="l">
                        <a:lnSpc>
                          <a:spcPct val="115000"/>
                        </a:lnSpc>
                        <a:spcAft>
                          <a:spcPts val="0"/>
                        </a:spcAft>
                      </a:pPr>
                      <a:r>
                        <a:rPr lang="en-GB" sz="900" dirty="0">
                          <a:effectLst/>
                          <a:latin typeface="+mj-lt"/>
                          <a:ea typeface="Calibri"/>
                          <a:cs typeface="Times New Roman"/>
                        </a:rPr>
                        <a:t>Rights</a:t>
                      </a:r>
                    </a:p>
                  </a:txBody>
                  <a:tcPr marL="50449" marR="50449" marT="0" marB="0">
                    <a:solidFill>
                      <a:srgbClr val="9933FF"/>
                    </a:solidFill>
                  </a:tcPr>
                </a:tc>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en-GB" sz="800" dirty="0">
                          <a:effectLst/>
                          <a:latin typeface="Letter-join 8" pitchFamily="50" charset="0"/>
                          <a:ea typeface="Calibri"/>
                          <a:cs typeface="Times New Roman"/>
                        </a:rPr>
                        <a:t>Something</a:t>
                      </a:r>
                      <a:r>
                        <a:rPr lang="en-GB" sz="800" baseline="0" dirty="0">
                          <a:effectLst/>
                          <a:latin typeface="Letter-join 8" pitchFamily="50" charset="0"/>
                          <a:ea typeface="Calibri"/>
                          <a:cs typeface="Times New Roman"/>
                        </a:rPr>
                        <a:t> you should expect to have automatically  e.g. a right to come to school.</a:t>
                      </a:r>
                      <a:endParaRPr lang="en-GB" sz="800" dirty="0">
                        <a:effectLst/>
                        <a:latin typeface="Letter-join 8" pitchFamily="50" charset="0"/>
                        <a:ea typeface="Calibri"/>
                        <a:cs typeface="Times New Roman"/>
                      </a:endParaRPr>
                    </a:p>
                    <a:p>
                      <a:pPr algn="just">
                        <a:lnSpc>
                          <a:spcPct val="115000"/>
                        </a:lnSpc>
                        <a:spcAft>
                          <a:spcPts val="0"/>
                        </a:spcAft>
                      </a:pPr>
                      <a:endParaRPr lang="en-GB" sz="800" dirty="0">
                        <a:effectLst/>
                        <a:latin typeface="Letter-join 8" pitchFamily="50" charset="0"/>
                        <a:ea typeface="Calibri"/>
                        <a:cs typeface="Times New Roman"/>
                      </a:endParaRPr>
                    </a:p>
                  </a:txBody>
                  <a:tcPr marL="68580" marR="68580" marT="0" marB="0">
                    <a:solidFill>
                      <a:srgbClr val="CF9FFF"/>
                    </a:solidFill>
                  </a:tcPr>
                </a:tc>
                <a:extLst>
                  <a:ext uri="{0D108BD9-81ED-4DB2-BD59-A6C34878D82A}">
                    <a16:rowId xmlns:a16="http://schemas.microsoft.com/office/drawing/2014/main" val="10006"/>
                  </a:ext>
                </a:extLst>
              </a:tr>
              <a:tr h="343395">
                <a:tc>
                  <a:txBody>
                    <a:bodyPr/>
                    <a:lstStyle/>
                    <a:p>
                      <a:pPr marL="0" marR="0" indent="0" algn="l" defTabSz="914400" rtl="0" eaLnBrk="1" fontAlgn="auto" latinLnBrk="0" hangingPunct="1">
                        <a:lnSpc>
                          <a:spcPts val="1205"/>
                        </a:lnSpc>
                        <a:spcBef>
                          <a:spcPts val="0"/>
                        </a:spcBef>
                        <a:spcAft>
                          <a:spcPts val="400"/>
                        </a:spcAft>
                        <a:buClrTx/>
                        <a:buSzTx/>
                        <a:buFontTx/>
                        <a:buNone/>
                        <a:tabLst/>
                        <a:defRPr/>
                      </a:pPr>
                      <a:r>
                        <a:rPr lang="en-GB" sz="900" b="1" kern="1200" dirty="0">
                          <a:solidFill>
                            <a:schemeClr val="bg1"/>
                          </a:solidFill>
                          <a:effectLst/>
                          <a:latin typeface="+mn-lt"/>
                          <a:ea typeface="Calibri"/>
                          <a:cs typeface="Times New Roman"/>
                        </a:rPr>
                        <a:t>Safe</a:t>
                      </a:r>
                    </a:p>
                  </a:txBody>
                  <a:tcPr marL="75565" marR="73025" marT="27305" marB="0">
                    <a:solidFill>
                      <a:srgbClr val="9933FF"/>
                    </a:solidFill>
                  </a:tcPr>
                </a:tc>
                <a:tc>
                  <a:txBody>
                    <a:bodyPr/>
                    <a:lstStyle/>
                    <a:p>
                      <a:pPr algn="just">
                        <a:lnSpc>
                          <a:spcPct val="115000"/>
                        </a:lnSpc>
                        <a:spcAft>
                          <a:spcPts val="0"/>
                        </a:spcAft>
                      </a:pPr>
                      <a:r>
                        <a:rPr lang="en-GB" sz="800" dirty="0">
                          <a:effectLst/>
                          <a:latin typeface="Letter-join 8" pitchFamily="50" charset="0"/>
                          <a:ea typeface="Calibri"/>
                          <a:cs typeface="Times New Roman"/>
                        </a:rPr>
                        <a:t>Free or secure from harm or danger.</a:t>
                      </a:r>
                    </a:p>
                  </a:txBody>
                  <a:tcPr marL="68580" marR="68580" marT="0" marB="0">
                    <a:solidFill>
                      <a:srgbClr val="CF9FFF"/>
                    </a:solidFill>
                  </a:tcPr>
                </a:tc>
                <a:extLst>
                  <a:ext uri="{0D108BD9-81ED-4DB2-BD59-A6C34878D82A}">
                    <a16:rowId xmlns:a16="http://schemas.microsoft.com/office/drawing/2014/main" val="10007"/>
                  </a:ext>
                </a:extLst>
              </a:tr>
              <a:tr h="377750">
                <a:tc>
                  <a:txBody>
                    <a:bodyPr/>
                    <a:lstStyle/>
                    <a:p>
                      <a:pPr algn="l">
                        <a:lnSpc>
                          <a:spcPct val="115000"/>
                        </a:lnSpc>
                        <a:spcAft>
                          <a:spcPts val="0"/>
                        </a:spcAft>
                      </a:pPr>
                      <a:r>
                        <a:rPr lang="en-GB" sz="900" dirty="0">
                          <a:effectLst/>
                          <a:latin typeface="+mj-lt"/>
                          <a:ea typeface="Calibri"/>
                          <a:cs typeface="Times New Roman"/>
                        </a:rPr>
                        <a:t>Special</a:t>
                      </a:r>
                    </a:p>
                  </a:txBody>
                  <a:tcPr marL="50449" marR="50449" marT="0" marB="0">
                    <a:solidFill>
                      <a:srgbClr val="9933FF"/>
                    </a:solidFill>
                  </a:tcPr>
                </a:tc>
                <a:tc>
                  <a:txBody>
                    <a:bodyPr/>
                    <a:lstStyle/>
                    <a:p>
                      <a:pPr algn="just">
                        <a:lnSpc>
                          <a:spcPct val="115000"/>
                        </a:lnSpc>
                        <a:spcAft>
                          <a:spcPts val="0"/>
                        </a:spcAft>
                      </a:pPr>
                      <a:r>
                        <a:rPr lang="en-GB" sz="800" dirty="0">
                          <a:effectLst/>
                          <a:latin typeface="Letter-join 8" pitchFamily="50" charset="0"/>
                          <a:ea typeface="Calibri"/>
                          <a:cs typeface="Times New Roman"/>
                        </a:rPr>
                        <a:t>Something or someone who is important</a:t>
                      </a:r>
                      <a:r>
                        <a:rPr lang="en-GB" sz="800" baseline="0" dirty="0">
                          <a:effectLst/>
                          <a:latin typeface="Letter-join 8" pitchFamily="50" charset="0"/>
                          <a:ea typeface="Calibri"/>
                          <a:cs typeface="Times New Roman"/>
                        </a:rPr>
                        <a:t> </a:t>
                      </a:r>
                      <a:r>
                        <a:rPr lang="en-GB" sz="800" baseline="0">
                          <a:effectLst/>
                          <a:latin typeface="Letter-join 8" pitchFamily="50" charset="0"/>
                          <a:ea typeface="Calibri"/>
                          <a:cs typeface="Times New Roman"/>
                        </a:rPr>
                        <a:t>and unique.</a:t>
                      </a:r>
                      <a:endParaRPr lang="en-GB" sz="800" dirty="0">
                        <a:effectLst/>
                        <a:latin typeface="Letter-join 8" pitchFamily="50" charset="0"/>
                        <a:ea typeface="Calibri"/>
                        <a:cs typeface="Times New Roman"/>
                      </a:endParaRPr>
                    </a:p>
                  </a:txBody>
                  <a:tcPr marL="68580" marR="68580" marT="0" marB="0">
                    <a:solidFill>
                      <a:srgbClr val="CF9FFF"/>
                    </a:solidFill>
                  </a:tcPr>
                </a:tc>
                <a:extLst>
                  <a:ext uri="{0D108BD9-81ED-4DB2-BD59-A6C34878D82A}">
                    <a16:rowId xmlns:a16="http://schemas.microsoft.com/office/drawing/2014/main" val="10008"/>
                  </a:ext>
                </a:extLst>
              </a:tr>
              <a:tr h="362311">
                <a:tc>
                  <a:txBody>
                    <a:bodyPr/>
                    <a:lstStyle/>
                    <a:p>
                      <a:pPr algn="l">
                        <a:lnSpc>
                          <a:spcPts val="1205"/>
                        </a:lnSpc>
                        <a:spcAft>
                          <a:spcPts val="400"/>
                        </a:spcAft>
                      </a:pPr>
                      <a:r>
                        <a:rPr lang="en-GB" sz="900" dirty="0">
                          <a:solidFill>
                            <a:schemeClr val="bg1"/>
                          </a:solidFill>
                          <a:effectLst/>
                          <a:latin typeface="+mj-lt"/>
                          <a:ea typeface="Calibri"/>
                          <a:cs typeface="Times New Roman"/>
                        </a:rPr>
                        <a:t>Valued</a:t>
                      </a:r>
                    </a:p>
                  </a:txBody>
                  <a:tcPr marL="75565" marR="73025" marT="27305" marB="0">
                    <a:solidFill>
                      <a:srgbClr val="9933FF"/>
                    </a:solidFill>
                  </a:tcPr>
                </a:tc>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en-GB" sz="800" kern="1200" dirty="0">
                          <a:solidFill>
                            <a:schemeClr val="dk1"/>
                          </a:solidFill>
                          <a:effectLst/>
                          <a:latin typeface="Letter-join 8" pitchFamily="50" charset="0"/>
                          <a:ea typeface="+mn-ea"/>
                          <a:cs typeface="+mn-cs"/>
                        </a:rPr>
                        <a:t>Useful and important.</a:t>
                      </a:r>
                    </a:p>
                    <a:p>
                      <a:pPr algn="just">
                        <a:lnSpc>
                          <a:spcPct val="115000"/>
                        </a:lnSpc>
                        <a:spcAft>
                          <a:spcPts val="0"/>
                        </a:spcAft>
                      </a:pPr>
                      <a:endParaRPr lang="en-GB" sz="800" dirty="0">
                        <a:effectLst/>
                        <a:latin typeface="Letter-join 8" pitchFamily="50" charset="0"/>
                        <a:ea typeface="Calibri"/>
                        <a:cs typeface="Times New Roman"/>
                      </a:endParaRPr>
                    </a:p>
                    <a:p>
                      <a:pPr algn="just">
                        <a:lnSpc>
                          <a:spcPct val="115000"/>
                        </a:lnSpc>
                        <a:spcAft>
                          <a:spcPts val="0"/>
                        </a:spcAft>
                      </a:pPr>
                      <a:endParaRPr lang="en-GB" sz="800" dirty="0">
                        <a:effectLst/>
                        <a:latin typeface="Letter-join 8" pitchFamily="50" charset="0"/>
                        <a:ea typeface="Calibri"/>
                        <a:cs typeface="Times New Roman"/>
                      </a:endParaRPr>
                    </a:p>
                  </a:txBody>
                  <a:tcPr marL="68580" marR="68580" marT="0" marB="0">
                    <a:solidFill>
                      <a:srgbClr val="CF9FFF"/>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5915760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3248</TotalTime>
  <Words>367</Words>
  <Application>Microsoft Office PowerPoint</Application>
  <PresentationFormat>Widescreen</PresentationFormat>
  <Paragraphs>64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Letter-join 8</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Anisa Mahmood</dc:creator>
  <cp:lastModifiedBy>Harley O'Connor</cp:lastModifiedBy>
  <cp:revision>136</cp:revision>
  <dcterms:created xsi:type="dcterms:W3CDTF">2019-09-28T12:24:44Z</dcterms:created>
  <dcterms:modified xsi:type="dcterms:W3CDTF">2022-09-07T18:46:11Z</dcterms:modified>
</cp:coreProperties>
</file>