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67" r:id="rId4"/>
    <p:sldId id="270" r:id="rId5"/>
    <p:sldId id="268" r:id="rId6"/>
    <p:sldId id="295" r:id="rId7"/>
    <p:sldId id="257" r:id="rId8"/>
    <p:sldId id="262" r:id="rId9"/>
    <p:sldId id="261" r:id="rId10"/>
    <p:sldId id="259" r:id="rId11"/>
    <p:sldId id="289" r:id="rId12"/>
    <p:sldId id="276" r:id="rId13"/>
    <p:sldId id="277" r:id="rId14"/>
    <p:sldId id="278" r:id="rId15"/>
    <p:sldId id="290" r:id="rId16"/>
    <p:sldId id="258" r:id="rId17"/>
    <p:sldId id="275" r:id="rId18"/>
    <p:sldId id="291" r:id="rId19"/>
    <p:sldId id="292" r:id="rId20"/>
    <p:sldId id="294" r:id="rId21"/>
    <p:sldId id="293" r:id="rId22"/>
    <p:sldId id="285" r:id="rId23"/>
    <p:sldId id="284" r:id="rId24"/>
    <p:sldId id="271" r:id="rId25"/>
    <p:sldId id="273" r:id="rId26"/>
    <p:sldId id="274" r:id="rId27"/>
    <p:sldId id="280" r:id="rId28"/>
    <p:sldId id="264" r:id="rId29"/>
    <p:sldId id="266" r:id="rId30"/>
    <p:sldId id="265" r:id="rId3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399" autoAdjust="0"/>
    <p:restoredTop sz="94660"/>
  </p:normalViewPr>
  <p:slideViewPr>
    <p:cSldViewPr snapToGrid="0">
      <p:cViewPr varScale="1">
        <p:scale>
          <a:sx n="88" d="100"/>
          <a:sy n="88" d="100"/>
        </p:scale>
        <p:origin x="797"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472559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458494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61962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139205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08/09/2025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89595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08/09/2025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99124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08/09/2025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274302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075746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97329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59009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202632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08/09/2025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2785311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google.co.uk/url?sa=i&amp;rct=j&amp;q=&amp;esrc=s&amp;source=images&amp;cd=&amp;ved=2ahUKEwi56OShuLfkAhXjQxUIHUiqAF4QjRx6BAgBEAQ&amp;url=https://www.amazon.com/Gods-Grandmother-Saint-Brian-Kiczek-ebook/dp/B07N1R4XD9&amp;psig=AOvVaw0BlNd-95hIvIwubdXNWg3f&amp;ust=1567695151202999"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30.png"/><Relationship Id="rId3" Type="http://schemas.microsoft.com/office/2007/relationships/hdphoto" Target="../media/hdphoto3.wdp"/><Relationship Id="rId7" Type="http://schemas.microsoft.com/office/2007/relationships/hdphoto" Target="../media/hdphoto5.wdp"/><Relationship Id="rId2" Type="http://schemas.openxmlformats.org/officeDocument/2006/relationships/image" Target="../media/image27.png"/><Relationship Id="rId1" Type="http://schemas.openxmlformats.org/officeDocument/2006/relationships/slideLayout" Target="../slideLayouts/slideLayout1.xml"/><Relationship Id="rId6" Type="http://schemas.openxmlformats.org/officeDocument/2006/relationships/image" Target="../media/image29.png"/><Relationship Id="rId5" Type="http://schemas.microsoft.com/office/2007/relationships/hdphoto" Target="../media/hdphoto4.wdp"/><Relationship Id="rId4" Type="http://schemas.openxmlformats.org/officeDocument/2006/relationships/image" Target="../media/image28.png"/><Relationship Id="rId9" Type="http://schemas.microsoft.com/office/2007/relationships/hdphoto" Target="../media/hdphoto6.wdp"/></Relationships>
</file>

<file path=ppt/slides/_rels/slide1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s://www.tentenresources.co.uk/life-to-the-full-primary/"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nspcc.org.uk/preventing-abuse/keeping-children-safe/online-safety/" TargetMode="External"/><Relationship Id="rId2" Type="http://schemas.openxmlformats.org/officeDocument/2006/relationships/hyperlink" Target="https://www.internetmatters.org/wp-content/uploads/2015/05/ncro3p-Internet-Matters_E-safety_Primary_1.pdf" TargetMode="Externa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 Id="rId5" Type="http://schemas.openxmlformats.org/officeDocument/2006/relationships/image" Target="../media/image47.png"/><Relationship Id="rId4" Type="http://schemas.openxmlformats.org/officeDocument/2006/relationships/image" Target="../media/image46.png"/></Relationships>
</file>

<file path=ppt/slides/_rels/slide2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xml"/><Relationship Id="rId4" Type="http://schemas.openxmlformats.org/officeDocument/2006/relationships/image" Target="../media/image50.jpeg"/></Relationships>
</file>

<file path=ppt/slides/_rels/slide30.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BEBA8EAE-BF5A-486C-A8C5-ECC9F3942E4B}">
                <a14:imgProps xmlns:a14="http://schemas.microsoft.com/office/drawing/2010/main">
                  <a14:imgLayer r:embed="rId3">
                    <a14:imgEffect>
                      <a14:backgroundRemoval t="0" b="100000" l="0" r="100000"/>
                    </a14:imgEffect>
                  </a14:imgLayer>
                </a14:imgProps>
              </a:ext>
            </a:extLst>
          </a:blip>
          <a:srcRect l="1096"/>
          <a:stretch/>
        </p:blipFill>
        <p:spPr>
          <a:xfrm>
            <a:off x="4570228" y="278190"/>
            <a:ext cx="3177688" cy="3203777"/>
          </a:xfrm>
          <a:prstGeom prst="rect">
            <a:avLst/>
          </a:prstGeom>
        </p:spPr>
      </p:pic>
      <p:pic>
        <p:nvPicPr>
          <p:cNvPr id="2050" name="Picture 2" descr="Year 1 | Carnforth School"/>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2634086" y="3481967"/>
            <a:ext cx="7022675" cy="29695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354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895219" y="283787"/>
            <a:ext cx="4361453" cy="6200730"/>
          </a:xfrm>
          <a:prstGeom prst="rect">
            <a:avLst/>
          </a:prstGeom>
        </p:spPr>
      </p:pic>
      <p:sp>
        <p:nvSpPr>
          <p:cNvPr id="2" name="TextBox 1"/>
          <p:cNvSpPr txBox="1"/>
          <p:nvPr/>
        </p:nvSpPr>
        <p:spPr>
          <a:xfrm>
            <a:off x="330926" y="283787"/>
            <a:ext cx="792480" cy="461665"/>
          </a:xfrm>
          <a:prstGeom prst="rect">
            <a:avLst/>
          </a:prstGeom>
          <a:noFill/>
        </p:spPr>
        <p:txBody>
          <a:bodyPr wrap="square" rtlCol="0">
            <a:spAutoFit/>
          </a:bodyPr>
          <a:lstStyle/>
          <a:p>
            <a:r>
              <a:rPr lang="en-GB" sz="2400" b="1" dirty="0">
                <a:solidFill>
                  <a:srgbClr val="FF0000"/>
                </a:solidFill>
              </a:rPr>
              <a:t> </a:t>
            </a:r>
          </a:p>
        </p:txBody>
      </p:sp>
      <p:sp>
        <p:nvSpPr>
          <p:cNvPr id="4" name="Rectangle 3"/>
          <p:cNvSpPr/>
          <p:nvPr/>
        </p:nvSpPr>
        <p:spPr>
          <a:xfrm>
            <a:off x="330926" y="283787"/>
            <a:ext cx="130892" cy="150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674654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1549" y="1118938"/>
            <a:ext cx="6032998" cy="4419226"/>
          </a:xfrm>
          <a:prstGeom prst="rect">
            <a:avLst/>
          </a:prstGeom>
        </p:spPr>
        <p:txBody>
          <a:bodyPr wrap="square">
            <a:spAutoFit/>
          </a:bodyPr>
          <a:lstStyle/>
          <a:p>
            <a:pPr algn="ctr" eaLnBrk="0" fontAlgn="base" hangingPunct="0">
              <a:spcAft>
                <a:spcPts val="0"/>
              </a:spcAft>
            </a:pPr>
            <a:r>
              <a:rPr lang="en-GB" sz="32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Prayer to 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sz="1400" b="1" dirty="0">
                <a:latin typeface="Comic Sans MS" panose="030F0702030302020204" pitchFamily="66" charset="0"/>
                <a:ea typeface="Times New Roman" panose="02020603050405020304" pitchFamily="18" charset="0"/>
                <a:cs typeface="Calibri" panose="020F0502020204030204" pitchFamily="34" charset="0"/>
              </a:rPr>
              <a:t>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Since Mary was your daughter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Jesus your grandson,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look lovingly upon our families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in the same way that you looked upon the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Holy Family in Nazareth,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intercede for us in heaven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where we all hope to meet one day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as members of the one, splendid family of God,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sins forgiven,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problems solved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our hearts filled with love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Amen</a:t>
            </a:r>
            <a:endParaRPr lang="en-GB" sz="1400" dirty="0">
              <a:effectLst/>
              <a:latin typeface="Times New Roman" panose="02020603050405020304" pitchFamily="18" charset="0"/>
              <a:ea typeface="Times New Roman" panose="02020603050405020304" pitchFamily="18" charset="0"/>
            </a:endParaRPr>
          </a:p>
        </p:txBody>
      </p:sp>
      <p:pic>
        <p:nvPicPr>
          <p:cNvPr id="6" name="irc_mi" descr="Image result for saint anne">
            <a:hlinkClick r:id="rId2"/>
          </p:cNvPr>
          <p:cNvPicPr/>
          <p:nvPr/>
        </p:nvPicPr>
        <p:blipFill>
          <a:blip r:embed="rId3">
            <a:extLst>
              <a:ext uri="{28A0092B-C50C-407E-A947-70E740481C1C}">
                <a14:useLocalDpi xmlns:a14="http://schemas.microsoft.com/office/drawing/2010/main" val="0"/>
              </a:ext>
            </a:extLst>
          </a:blip>
          <a:srcRect t="9448" r="-121" b="18141"/>
          <a:stretch>
            <a:fillRect/>
          </a:stretch>
        </p:blipFill>
        <p:spPr bwMode="auto">
          <a:xfrm>
            <a:off x="7114396" y="912515"/>
            <a:ext cx="4048125" cy="4685030"/>
          </a:xfrm>
          <a:prstGeom prst="rect">
            <a:avLst/>
          </a:prstGeom>
          <a:noFill/>
        </p:spPr>
      </p:pic>
      <p:sp>
        <p:nvSpPr>
          <p:cNvPr id="2" name="Rectangle 1"/>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95680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38200" y="365125"/>
            <a:ext cx="10515600" cy="1325563"/>
          </a:xfrm>
        </p:spPr>
        <p:txBody>
          <a:bodyPr>
            <a:normAutofit/>
          </a:bodyPr>
          <a:lstStyle/>
          <a:p>
            <a:r>
              <a:rPr lang="en-GB" sz="3600" u="sng" dirty="0">
                <a:latin typeface="Comic Sans MS" panose="030F0702030302020204" pitchFamily="66" charset="0"/>
              </a:rPr>
              <a:t>Catholic Life and Collective Worship</a:t>
            </a:r>
          </a:p>
        </p:txBody>
      </p:sp>
      <p:sp>
        <p:nvSpPr>
          <p:cNvPr id="6" name="Content Placeholder 2"/>
          <p:cNvSpPr>
            <a:spLocks noGrp="1"/>
          </p:cNvSpPr>
          <p:nvPr>
            <p:ph idx="1"/>
          </p:nvPr>
        </p:nvSpPr>
        <p:spPr>
          <a:xfrm>
            <a:off x="838200" y="1825625"/>
            <a:ext cx="10515600" cy="4351338"/>
          </a:xfrm>
        </p:spPr>
        <p:txBody>
          <a:bodyPr>
            <a:normAutofit fontScale="92500"/>
          </a:bodyPr>
          <a:lstStyle/>
          <a:p>
            <a:pPr marL="0" lvl="0" indent="0">
              <a:lnSpc>
                <a:spcPct val="150000"/>
              </a:lnSpc>
              <a:buNone/>
            </a:pPr>
            <a:r>
              <a:rPr lang="en-GB" dirty="0">
                <a:solidFill>
                  <a:prstClr val="black"/>
                </a:solidFill>
                <a:latin typeface="Comic Sans MS" panose="030F0702030302020204" pitchFamily="66" charset="0"/>
              </a:rPr>
              <a:t>As a Catholic School we practise our faith every day.</a:t>
            </a:r>
          </a:p>
          <a:p>
            <a:pPr marL="0" lvl="0" indent="0">
              <a:lnSpc>
                <a:spcPct val="150000"/>
              </a:lnSpc>
              <a:buNone/>
            </a:pPr>
            <a:r>
              <a:rPr lang="en-GB" dirty="0">
                <a:solidFill>
                  <a:prstClr val="black"/>
                </a:solidFill>
                <a:latin typeface="Comic Sans MS" panose="030F0702030302020204" pitchFamily="66" charset="0"/>
              </a:rPr>
              <a:t>All children take part in Celebrating the Word of God each day.</a:t>
            </a:r>
          </a:p>
          <a:p>
            <a:pPr marL="0" lvl="0" indent="0">
              <a:lnSpc>
                <a:spcPct val="150000"/>
              </a:lnSpc>
              <a:buNone/>
            </a:pPr>
            <a:r>
              <a:rPr lang="en-GB" dirty="0">
                <a:solidFill>
                  <a:prstClr val="black"/>
                </a:solidFill>
                <a:latin typeface="Comic Sans MS" panose="030F0702030302020204" pitchFamily="66" charset="0"/>
              </a:rPr>
              <a:t>Children also take part in liturgies and also go to Church.</a:t>
            </a:r>
          </a:p>
          <a:p>
            <a:pPr marL="0" lvl="0" indent="0">
              <a:lnSpc>
                <a:spcPct val="150000"/>
              </a:lnSpc>
              <a:buNone/>
            </a:pPr>
            <a:r>
              <a:rPr lang="en-GB" dirty="0">
                <a:solidFill>
                  <a:prstClr val="black"/>
                </a:solidFill>
                <a:latin typeface="Comic Sans MS" panose="030F0702030302020204" pitchFamily="66" charset="0"/>
              </a:rPr>
              <a:t>Children say daily prayers. All children receive a prayer booklet at the beginning of the new academic year. Please practise these prayers with your children at home.</a:t>
            </a:r>
          </a:p>
        </p:txBody>
      </p:sp>
      <p:sp>
        <p:nvSpPr>
          <p:cNvPr id="4" name="Rectangle 3"/>
          <p:cNvSpPr/>
          <p:nvPr/>
        </p:nvSpPr>
        <p:spPr>
          <a:xfrm>
            <a:off x="330926" y="283787"/>
            <a:ext cx="130892" cy="150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405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49803" y="1692134"/>
            <a:ext cx="7010552" cy="600164"/>
          </a:xfrm>
          <a:prstGeom prst="rect">
            <a:avLst/>
          </a:prstGeom>
        </p:spPr>
        <p:txBody>
          <a:bodyPr wrap="square">
            <a:spAutoFit/>
          </a:bodyPr>
          <a:lstStyle/>
          <a:p>
            <a:pPr algn="ctr" eaLnBrk="0" fontAlgn="base" hangingPunct="0">
              <a:spcAft>
                <a:spcPts val="0"/>
              </a:spcAft>
            </a:pPr>
            <a:endParaRPr lang="en-GB" sz="19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gn="ctr" eaLnBrk="0" fontAlgn="base" hangingPunct="0">
              <a:spcAft>
                <a:spcPts val="0"/>
              </a:spcAft>
            </a:pPr>
            <a:endParaRPr lang="en-GB" sz="1400" dirty="0">
              <a:latin typeface="Times New Roman" panose="02020603050405020304" pitchFamily="18" charset="0"/>
              <a:ea typeface="Times New Roman" panose="02020603050405020304" pitchFamily="18" charset="0"/>
            </a:endParaRPr>
          </a:p>
        </p:txBody>
      </p:sp>
      <p:sp>
        <p:nvSpPr>
          <p:cNvPr id="4" name="Title 1"/>
          <p:cNvSpPr>
            <a:spLocks noGrp="1"/>
          </p:cNvSpPr>
          <p:nvPr>
            <p:ph type="title"/>
          </p:nvPr>
        </p:nvSpPr>
        <p:spPr>
          <a:xfrm>
            <a:off x="710738" y="140527"/>
            <a:ext cx="10515600" cy="1325563"/>
          </a:xfrm>
        </p:spPr>
        <p:txBody>
          <a:bodyPr>
            <a:normAutofit/>
          </a:bodyPr>
          <a:lstStyle/>
          <a:p>
            <a:r>
              <a:rPr lang="en-GB" sz="4000" u="sng" dirty="0">
                <a:latin typeface="Comic Sans MS" panose="030F0702030302020204" pitchFamily="66" charset="0"/>
              </a:rPr>
              <a:t>Year 1 Class Saint:</a:t>
            </a:r>
            <a:r>
              <a:rPr lang="en-GB" sz="4000" dirty="0">
                <a:latin typeface="Comic Sans MS" panose="030F0702030302020204" pitchFamily="66" charset="0"/>
              </a:rPr>
              <a:t> Saint Francis of Assisi</a:t>
            </a:r>
          </a:p>
        </p:txBody>
      </p:sp>
      <p:sp>
        <p:nvSpPr>
          <p:cNvPr id="2" name="Rectangle 1"/>
          <p:cNvSpPr/>
          <p:nvPr/>
        </p:nvSpPr>
        <p:spPr>
          <a:xfrm>
            <a:off x="1007079" y="1989779"/>
            <a:ext cx="6096000" cy="2862322"/>
          </a:xfrm>
          <a:prstGeom prst="rect">
            <a:avLst/>
          </a:prstGeom>
        </p:spPr>
        <p:txBody>
          <a:bodyPr>
            <a:spAutoFit/>
          </a:bodyPr>
          <a:lstStyle/>
          <a:p>
            <a:r>
              <a:rPr lang="en-GB" b="1" u="sng" dirty="0">
                <a:latin typeface="Comic Sans MS" panose="030F0702030302020204" pitchFamily="66" charset="0"/>
                <a:ea typeface="Times New Roman" panose="02020603050405020304" pitchFamily="18" charset="0"/>
                <a:cs typeface="Times New Roman" panose="02020603050405020304" pitchFamily="18" charset="0"/>
              </a:rPr>
              <a:t>Feast Day:</a:t>
            </a:r>
            <a:r>
              <a:rPr lang="en-GB" b="1" dirty="0">
                <a:latin typeface="Comic Sans MS" panose="030F0702030302020204" pitchFamily="66" charset="0"/>
                <a:ea typeface="Times New Roman" panose="02020603050405020304" pitchFamily="18" charset="0"/>
              </a:rPr>
              <a:t> October 4</a:t>
            </a:r>
            <a:r>
              <a:rPr lang="en-GB" b="1" baseline="30000" dirty="0">
                <a:latin typeface="Comic Sans MS" panose="030F0702030302020204" pitchFamily="66" charset="0"/>
                <a:ea typeface="Times New Roman" panose="02020603050405020304" pitchFamily="18" charset="0"/>
              </a:rPr>
              <a:t>th</a:t>
            </a:r>
            <a:endParaRPr lang="en-GB" b="1" dirty="0">
              <a:latin typeface="Comic Sans MS" panose="030F0702030302020204" pitchFamily="66" charset="0"/>
              <a:ea typeface="Times New Roman" panose="02020603050405020304" pitchFamily="18" charset="0"/>
            </a:endParaRPr>
          </a:p>
          <a:p>
            <a:r>
              <a:rPr lang="en-GB" b="1" dirty="0">
                <a:solidFill>
                  <a:srgbClr val="333333"/>
                </a:solidFill>
                <a:latin typeface="Comic Sans MS" panose="030F0702030302020204" pitchFamily="66" charset="0"/>
                <a:ea typeface="Times New Roman" panose="02020603050405020304" pitchFamily="18" charset="0"/>
              </a:rPr>
              <a:t/>
            </a:r>
            <a:br>
              <a:rPr lang="en-GB" b="1" dirty="0">
                <a:solidFill>
                  <a:srgbClr val="333333"/>
                </a:solidFill>
                <a:latin typeface="Comic Sans MS" panose="030F0702030302020204" pitchFamily="66" charset="0"/>
                <a:ea typeface="Times New Roman" panose="02020603050405020304" pitchFamily="18" charset="0"/>
              </a:rPr>
            </a:br>
            <a:r>
              <a:rPr lang="en-GB" b="1" u="sng" dirty="0">
                <a:latin typeface="Comic Sans MS" panose="030F0702030302020204" pitchFamily="66" charset="0"/>
                <a:ea typeface="Times New Roman" panose="02020603050405020304" pitchFamily="18" charset="0"/>
                <a:cs typeface="Times New Roman" panose="02020603050405020304" pitchFamily="18" charset="0"/>
              </a:rPr>
              <a:t>Patron Saint of:</a:t>
            </a:r>
            <a:r>
              <a:rPr lang="en-GB" b="1" dirty="0">
                <a:latin typeface="Comic Sans MS" panose="030F0702030302020204" pitchFamily="66" charset="0"/>
                <a:ea typeface="Times New Roman" panose="02020603050405020304" pitchFamily="18" charset="0"/>
                <a:cs typeface="Times New Roman" panose="02020603050405020304" pitchFamily="18" charset="0"/>
              </a:rPr>
              <a:t> </a:t>
            </a:r>
            <a:r>
              <a:rPr lang="en-GB" b="1" dirty="0">
                <a:latin typeface="Comic Sans MS" panose="030F0702030302020204" pitchFamily="66" charset="0"/>
                <a:ea typeface="Times New Roman" panose="02020603050405020304" pitchFamily="18" charset="0"/>
              </a:rPr>
              <a:t>animals and ecology</a:t>
            </a:r>
            <a:r>
              <a:rPr lang="en-GB" b="1" dirty="0">
                <a:solidFill>
                  <a:srgbClr val="333333"/>
                </a:solidFill>
                <a:latin typeface="Comic Sans MS" panose="030F0702030302020204" pitchFamily="66" charset="0"/>
                <a:ea typeface="Times New Roman" panose="02020603050405020304" pitchFamily="18" charset="0"/>
              </a:rPr>
              <a:t/>
            </a:r>
            <a:br>
              <a:rPr lang="en-GB" b="1" dirty="0">
                <a:solidFill>
                  <a:srgbClr val="333333"/>
                </a:solidFill>
                <a:latin typeface="Comic Sans MS" panose="030F0702030302020204" pitchFamily="66" charset="0"/>
                <a:ea typeface="Times New Roman" panose="02020603050405020304" pitchFamily="18" charset="0"/>
              </a:rPr>
            </a:br>
            <a:endParaRPr lang="en-GB" b="1" dirty="0">
              <a:solidFill>
                <a:srgbClr val="333333"/>
              </a:solidFill>
              <a:latin typeface="Comic Sans MS" panose="030F0702030302020204" pitchFamily="66" charset="0"/>
              <a:ea typeface="Times New Roman" panose="02020603050405020304" pitchFamily="18" charset="0"/>
            </a:endParaRPr>
          </a:p>
          <a:p>
            <a:r>
              <a:rPr lang="en-GB" b="1" u="sng" dirty="0">
                <a:latin typeface="Comic Sans MS" panose="030F0702030302020204" pitchFamily="66" charset="0"/>
                <a:ea typeface="Times New Roman" panose="02020603050405020304" pitchFamily="18" charset="0"/>
              </a:rPr>
              <a:t>Birth:</a:t>
            </a:r>
            <a:r>
              <a:rPr lang="en-GB" b="1" dirty="0">
                <a:latin typeface="Comic Sans MS" panose="030F0702030302020204" pitchFamily="66" charset="0"/>
                <a:ea typeface="Times New Roman" panose="02020603050405020304" pitchFamily="18" charset="0"/>
              </a:rPr>
              <a:t> Around 1181 - 1182</a:t>
            </a:r>
            <a:r>
              <a:rPr lang="en-GB" b="1" dirty="0">
                <a:solidFill>
                  <a:srgbClr val="333333"/>
                </a:solidFill>
                <a:latin typeface="Comic Sans MS" panose="030F0702030302020204" pitchFamily="66" charset="0"/>
                <a:ea typeface="Times New Roman" panose="02020603050405020304" pitchFamily="18" charset="0"/>
              </a:rPr>
              <a:t/>
            </a:r>
            <a:br>
              <a:rPr lang="en-GB" b="1" dirty="0">
                <a:solidFill>
                  <a:srgbClr val="333333"/>
                </a:solidFill>
                <a:latin typeface="Comic Sans MS" panose="030F0702030302020204" pitchFamily="66" charset="0"/>
                <a:ea typeface="Times New Roman" panose="02020603050405020304" pitchFamily="18" charset="0"/>
              </a:rPr>
            </a:br>
            <a:endParaRPr lang="en-GB" b="1" dirty="0">
              <a:solidFill>
                <a:srgbClr val="333333"/>
              </a:solidFill>
              <a:latin typeface="Comic Sans MS" panose="030F0702030302020204" pitchFamily="66" charset="0"/>
              <a:ea typeface="Times New Roman" panose="02020603050405020304" pitchFamily="18" charset="0"/>
            </a:endParaRPr>
          </a:p>
          <a:p>
            <a:r>
              <a:rPr lang="en-GB" b="1" u="sng" dirty="0">
                <a:latin typeface="Comic Sans MS" panose="030F0702030302020204" pitchFamily="66" charset="0"/>
                <a:ea typeface="Times New Roman" panose="02020603050405020304" pitchFamily="18" charset="0"/>
              </a:rPr>
              <a:t>Death:</a:t>
            </a:r>
            <a:r>
              <a:rPr lang="en-GB" b="1" dirty="0">
                <a:latin typeface="Comic Sans MS" panose="030F0702030302020204" pitchFamily="66" charset="0"/>
                <a:ea typeface="Times New Roman" panose="02020603050405020304" pitchFamily="18" charset="0"/>
              </a:rPr>
              <a:t> October 3</a:t>
            </a:r>
            <a:r>
              <a:rPr lang="en-GB" b="1" baseline="30000" dirty="0">
                <a:latin typeface="Comic Sans MS" panose="030F0702030302020204" pitchFamily="66" charset="0"/>
                <a:ea typeface="Times New Roman" panose="02020603050405020304" pitchFamily="18" charset="0"/>
              </a:rPr>
              <a:t>rd</a:t>
            </a:r>
            <a:r>
              <a:rPr lang="en-GB" b="1" dirty="0">
                <a:latin typeface="Comic Sans MS" panose="030F0702030302020204" pitchFamily="66" charset="0"/>
                <a:ea typeface="Times New Roman" panose="02020603050405020304" pitchFamily="18" charset="0"/>
              </a:rPr>
              <a:t> 1226</a:t>
            </a:r>
            <a:r>
              <a:rPr lang="en-GB" b="1" dirty="0">
                <a:solidFill>
                  <a:srgbClr val="333333"/>
                </a:solidFill>
                <a:latin typeface="Comic Sans MS" panose="030F0702030302020204" pitchFamily="66" charset="0"/>
                <a:ea typeface="Times New Roman" panose="02020603050405020304" pitchFamily="18" charset="0"/>
              </a:rPr>
              <a:t/>
            </a:r>
            <a:br>
              <a:rPr lang="en-GB" b="1" dirty="0">
                <a:solidFill>
                  <a:srgbClr val="333333"/>
                </a:solidFill>
                <a:latin typeface="Comic Sans MS" panose="030F0702030302020204" pitchFamily="66" charset="0"/>
                <a:ea typeface="Times New Roman" panose="02020603050405020304" pitchFamily="18" charset="0"/>
              </a:rPr>
            </a:br>
            <a:endParaRPr lang="en-GB" b="1" dirty="0">
              <a:solidFill>
                <a:srgbClr val="333333"/>
              </a:solidFill>
              <a:latin typeface="Comic Sans MS" panose="030F0702030302020204" pitchFamily="66" charset="0"/>
              <a:ea typeface="Times New Roman" panose="02020603050405020304" pitchFamily="18" charset="0"/>
            </a:endParaRPr>
          </a:p>
          <a:p>
            <a:r>
              <a:rPr lang="en-GB" b="1" u="sng" dirty="0">
                <a:latin typeface="Comic Sans MS" panose="030F0702030302020204" pitchFamily="66" charset="0"/>
                <a:ea typeface="Times New Roman" panose="02020603050405020304" pitchFamily="18" charset="0"/>
              </a:rPr>
              <a:t>Canonised:</a:t>
            </a:r>
            <a:r>
              <a:rPr lang="en-GB" b="1" dirty="0">
                <a:latin typeface="Comic Sans MS" panose="030F0702030302020204" pitchFamily="66" charset="0"/>
                <a:ea typeface="Times New Roman" panose="02020603050405020304" pitchFamily="18" charset="0"/>
              </a:rPr>
              <a:t> </a:t>
            </a:r>
            <a:r>
              <a:rPr lang="en-GB" b="1" dirty="0">
                <a:latin typeface="Comic Sans MS" panose="030F0702030302020204" pitchFamily="66" charset="0"/>
              </a:rPr>
              <a:t>July 16, 1228</a:t>
            </a:r>
            <a:r>
              <a:rPr lang="en-US" b="1" dirty="0">
                <a:latin typeface="Comic Sans MS" panose="030F0702030302020204" pitchFamily="66" charset="0"/>
              </a:rPr>
              <a:t>, by his former protector, Pope Gregory IX.</a:t>
            </a:r>
            <a:endParaRPr lang="en-GB" b="1" dirty="0">
              <a:latin typeface="Comic Sans MS" panose="030F0702030302020204" pitchFamily="66" charset="0"/>
            </a:endParaRPr>
          </a:p>
        </p:txBody>
      </p:sp>
      <p:pic>
        <p:nvPicPr>
          <p:cNvPr id="6" name="Picture 2" descr="About St. Francis of Assisi - Patron Saint Artic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0355" y="1343260"/>
            <a:ext cx="3352800" cy="47625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333426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8C0D0B-DDC7-E408-3984-E92567A303A6}"/>
              </a:ext>
            </a:extLst>
          </p:cNvPr>
          <p:cNvPicPr>
            <a:picLocks noChangeAspect="1"/>
          </p:cNvPicPr>
          <p:nvPr/>
        </p:nvPicPr>
        <p:blipFill rotWithShape="1">
          <a:blip r:embed="rId2"/>
          <a:srcRect b="1493"/>
          <a:stretch/>
        </p:blipFill>
        <p:spPr>
          <a:xfrm>
            <a:off x="-528" y="0"/>
            <a:ext cx="12118547" cy="6858000"/>
          </a:xfrm>
          <a:prstGeom prst="rect">
            <a:avLst/>
          </a:prstGeom>
        </p:spPr>
      </p:pic>
      <p:sp>
        <p:nvSpPr>
          <p:cNvPr id="5" name="TextBox 4">
            <a:extLst>
              <a:ext uri="{FF2B5EF4-FFF2-40B4-BE49-F238E27FC236}">
                <a16:creationId xmlns:a16="http://schemas.microsoft.com/office/drawing/2014/main" id="{8B175384-3E54-9CBB-024E-51197C5239B7}"/>
              </a:ext>
            </a:extLst>
          </p:cNvPr>
          <p:cNvSpPr txBox="1"/>
          <p:nvPr/>
        </p:nvSpPr>
        <p:spPr>
          <a:xfrm>
            <a:off x="869747" y="399495"/>
            <a:ext cx="10377996" cy="584775"/>
          </a:xfrm>
          <a:prstGeom prst="rect">
            <a:avLst/>
          </a:prstGeom>
          <a:noFill/>
        </p:spPr>
        <p:txBody>
          <a:bodyPr wrap="square" rtlCol="0">
            <a:spAutoFit/>
          </a:bodyPr>
          <a:lstStyle/>
          <a:p>
            <a:pPr algn="ctr"/>
            <a:r>
              <a:rPr lang="en-GB" sz="3200" dirty="0">
                <a:latin typeface="Comic Sans MS" panose="030F0702030302020204" pitchFamily="66" charset="0"/>
              </a:rPr>
              <a:t>Building the Kingdom </a:t>
            </a:r>
          </a:p>
        </p:txBody>
      </p:sp>
      <p:sp>
        <p:nvSpPr>
          <p:cNvPr id="6" name="TextBox 5">
            <a:extLst>
              <a:ext uri="{FF2B5EF4-FFF2-40B4-BE49-F238E27FC236}">
                <a16:creationId xmlns:a16="http://schemas.microsoft.com/office/drawing/2014/main" id="{31A49BF8-6CE0-47C3-7364-82C804C7D68A}"/>
              </a:ext>
            </a:extLst>
          </p:cNvPr>
          <p:cNvSpPr txBox="1"/>
          <p:nvPr/>
        </p:nvSpPr>
        <p:spPr>
          <a:xfrm>
            <a:off x="4971494" y="1170701"/>
            <a:ext cx="6702641" cy="3600986"/>
          </a:xfrm>
          <a:prstGeom prst="rect">
            <a:avLst/>
          </a:prstGeom>
          <a:noFill/>
        </p:spPr>
        <p:txBody>
          <a:bodyPr wrap="square" rtlCol="0">
            <a:spAutoFit/>
          </a:bodyPr>
          <a:lstStyle/>
          <a:p>
            <a:pPr algn="ctr"/>
            <a:r>
              <a:rPr lang="en-GB" sz="1600" b="1" dirty="0">
                <a:latin typeface="Comic Sans MS" panose="030F0702030302020204" pitchFamily="66" charset="0"/>
              </a:rPr>
              <a:t>Building the Kingdom</a:t>
            </a:r>
            <a:r>
              <a:rPr lang="en-GB" sz="1600" dirty="0">
                <a:latin typeface="Comic Sans MS" panose="030F0702030302020204" pitchFamily="66" charset="0"/>
              </a:rPr>
              <a:t> is a faith-based initiative that weaves Catholic values throughout our curriculum. By engaging with big questions, children are encouraged to explore themes of faith, justice, and their role in the world. This approach supports our mission to guide young people into becoming compassionate, responsible individuals who live the Gospel and understand their place in God’s plan.</a:t>
            </a:r>
          </a:p>
          <a:p>
            <a:pPr algn="ctr"/>
            <a:r>
              <a:rPr lang="en-GB" sz="1600" dirty="0">
                <a:latin typeface="Comic Sans MS" panose="030F0702030302020204" pitchFamily="66" charset="0"/>
              </a:rPr>
              <a:t>Alongside its central place in our school curriculum, we will also be introducing monthly </a:t>
            </a:r>
            <a:r>
              <a:rPr lang="en-GB" sz="1600" b="1" dirty="0">
                <a:latin typeface="Comic Sans MS" panose="030F0702030302020204" pitchFamily="66" charset="0"/>
              </a:rPr>
              <a:t>BTK homework</a:t>
            </a:r>
            <a:r>
              <a:rPr lang="en-GB" sz="1600" dirty="0">
                <a:latin typeface="Comic Sans MS" panose="030F0702030302020204" pitchFamily="66" charset="0"/>
              </a:rPr>
              <a:t> for you to enjoy with your child at home. Each month, you’ll receive a BTK question to respond to in any way you choose, whether through writing, art, or another creative form. We warmly invite you to take part in this journey together.</a:t>
            </a:r>
          </a:p>
          <a:p>
            <a:pPr algn="ctr"/>
            <a:r>
              <a:rPr lang="en-GB" sz="1800" dirty="0">
                <a:effectLst/>
                <a:latin typeface="Letter-join 8" panose="02000805000000020003" pitchFamily="50" charset="0"/>
                <a:ea typeface="Calibri" panose="020F0502020204030204" pitchFamily="34" charset="0"/>
                <a:cs typeface="Times New Roman" panose="02020603050405020304" pitchFamily="18" charset="0"/>
              </a:rPr>
              <a:t/>
            </a:r>
            <a:br>
              <a:rPr lang="en-GB" sz="1800" dirty="0">
                <a:effectLst/>
                <a:latin typeface="Letter-join 8" panose="02000805000000020003" pitchFamily="50" charset="0"/>
                <a:ea typeface="Calibri" panose="020F0502020204030204" pitchFamily="34" charset="0"/>
                <a:cs typeface="Times New Roman" panose="02020603050405020304" pitchFamily="18" charset="0"/>
              </a:rPr>
            </a:br>
            <a:endParaRPr lang="en-GB" dirty="0"/>
          </a:p>
        </p:txBody>
      </p:sp>
      <p:pic>
        <p:nvPicPr>
          <p:cNvPr id="8" name="Picture 7">
            <a:extLst>
              <a:ext uri="{FF2B5EF4-FFF2-40B4-BE49-F238E27FC236}">
                <a16:creationId xmlns:a16="http://schemas.microsoft.com/office/drawing/2014/main" id="{362D04F0-A36E-66FF-A645-8663B493BF7B}"/>
              </a:ext>
            </a:extLst>
          </p:cNvPr>
          <p:cNvPicPr>
            <a:picLocks noChangeAspect="1"/>
          </p:cNvPicPr>
          <p:nvPr/>
        </p:nvPicPr>
        <p:blipFill>
          <a:blip r:embed="rId3"/>
          <a:stretch>
            <a:fillRect/>
          </a:stretch>
        </p:blipFill>
        <p:spPr>
          <a:xfrm>
            <a:off x="407448" y="1775534"/>
            <a:ext cx="4381500" cy="4019550"/>
          </a:xfrm>
          <a:prstGeom prst="rect">
            <a:avLst/>
          </a:prstGeom>
        </p:spPr>
      </p:pic>
      <p:pic>
        <p:nvPicPr>
          <p:cNvPr id="10" name="Picture 9">
            <a:extLst>
              <a:ext uri="{FF2B5EF4-FFF2-40B4-BE49-F238E27FC236}">
                <a16:creationId xmlns:a16="http://schemas.microsoft.com/office/drawing/2014/main" id="{1A34B7F5-229E-FA10-A1D3-7C2CC1867819}"/>
              </a:ext>
            </a:extLst>
          </p:cNvPr>
          <p:cNvPicPr>
            <a:picLocks noChangeAspect="1"/>
          </p:cNvPicPr>
          <p:nvPr/>
        </p:nvPicPr>
        <p:blipFill>
          <a:blip r:embed="rId4"/>
          <a:stretch>
            <a:fillRect/>
          </a:stretch>
        </p:blipFill>
        <p:spPr>
          <a:xfrm>
            <a:off x="6544084" y="4383290"/>
            <a:ext cx="3557462" cy="2082058"/>
          </a:xfrm>
          <a:prstGeom prst="rect">
            <a:avLst/>
          </a:prstGeom>
        </p:spPr>
      </p:pic>
    </p:spTree>
    <p:extLst>
      <p:ext uri="{BB962C8B-B14F-4D97-AF65-F5344CB8AC3E}">
        <p14:creationId xmlns:p14="http://schemas.microsoft.com/office/powerpoint/2010/main" val="35931836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34142" y="224416"/>
            <a:ext cx="6267797" cy="523220"/>
          </a:xfrm>
          <a:prstGeom prst="rect">
            <a:avLst/>
          </a:prstGeom>
          <a:noFill/>
        </p:spPr>
        <p:txBody>
          <a:bodyPr wrap="square" rtlCol="0">
            <a:spAutoFit/>
          </a:bodyPr>
          <a:lstStyle/>
          <a:p>
            <a:pPr algn="ctr"/>
            <a:r>
              <a:rPr lang="en-GB" sz="2800" dirty="0">
                <a:latin typeface="Comic Sans MS" panose="030F0702030302020204" pitchFamily="66" charset="0"/>
              </a:rPr>
              <a:t>Meet the Year 1 Team!</a:t>
            </a:r>
          </a:p>
        </p:txBody>
      </p:sp>
      <p:sp>
        <p:nvSpPr>
          <p:cNvPr id="3" name="Rectangle 2"/>
          <p:cNvSpPr/>
          <p:nvPr/>
        </p:nvSpPr>
        <p:spPr>
          <a:xfrm>
            <a:off x="367214" y="2782031"/>
            <a:ext cx="11556931" cy="830997"/>
          </a:xfrm>
          <a:prstGeom prst="rect">
            <a:avLst/>
          </a:prstGeom>
          <a:noFill/>
        </p:spPr>
        <p:txBody>
          <a:bodyPr wrap="square" lIns="91440" tIns="45720" rIns="91440" bIns="45720">
            <a:spAutoFit/>
          </a:bodyPr>
          <a:lstStyle/>
          <a:p>
            <a:r>
              <a:rPr lang="en-US" sz="2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In </a:t>
            </a:r>
            <a:r>
              <a:rPr lang="en-US" sz="2400" dirty="0">
                <a:ln w="0"/>
                <a:effectLst>
                  <a:outerShdw blurRad="38100" dist="19050" dir="2700000" algn="tl" rotWithShape="0">
                    <a:schemeClr val="dk1">
                      <a:alpha val="40000"/>
                    </a:schemeClr>
                  </a:outerShdw>
                </a:effectLst>
                <a:latin typeface="Comic Sans MS" panose="030F0702030302020204" pitchFamily="66" charset="0"/>
              </a:rPr>
              <a:t>1I</a:t>
            </a:r>
            <a:r>
              <a:rPr lang="en-US" sz="2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we have…		Miss Ingleston	 Miss McGuire       Miss Mansell          		</a:t>
            </a:r>
          </a:p>
        </p:txBody>
      </p:sp>
      <p:sp>
        <p:nvSpPr>
          <p:cNvPr id="15" name="Rectangle 14"/>
          <p:cNvSpPr/>
          <p:nvPr/>
        </p:nvSpPr>
        <p:spPr>
          <a:xfrm>
            <a:off x="367215" y="5924719"/>
            <a:ext cx="11260492" cy="461665"/>
          </a:xfrm>
          <a:prstGeom prst="rect">
            <a:avLst/>
          </a:prstGeom>
          <a:noFill/>
        </p:spPr>
        <p:txBody>
          <a:bodyPr wrap="square" lIns="91440" tIns="45720" rIns="91440" bIns="45720">
            <a:spAutoFit/>
          </a:bodyPr>
          <a:lstStyle/>
          <a:p>
            <a:r>
              <a:rPr lang="en-US" sz="2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In </a:t>
            </a:r>
            <a:r>
              <a:rPr lang="en-US" sz="2400" dirty="0">
                <a:ln w="0"/>
                <a:effectLst>
                  <a:outerShdw blurRad="38100" dist="19050" dir="2700000" algn="tl" rotWithShape="0">
                    <a:schemeClr val="dk1">
                      <a:alpha val="40000"/>
                    </a:schemeClr>
                  </a:outerShdw>
                </a:effectLst>
                <a:latin typeface="Comic Sans MS" panose="030F0702030302020204" pitchFamily="66" charset="0"/>
              </a:rPr>
              <a:t>1O’C</a:t>
            </a:r>
            <a:r>
              <a:rPr lang="en-US" sz="2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we have…		 Miss O’Connor       Miss Cartlidge</a:t>
            </a:r>
          </a:p>
        </p:txBody>
      </p:sp>
      <p:sp>
        <p:nvSpPr>
          <p:cNvPr id="16" name="TextBox 15"/>
          <p:cNvSpPr txBox="1"/>
          <p:nvPr/>
        </p:nvSpPr>
        <p:spPr>
          <a:xfrm>
            <a:off x="796920" y="633606"/>
            <a:ext cx="2557621" cy="1615827"/>
          </a:xfrm>
          <a:prstGeom prst="rect">
            <a:avLst/>
          </a:prstGeom>
          <a:solidFill>
            <a:srgbClr val="FFFF00"/>
          </a:solidFill>
        </p:spPr>
        <p:txBody>
          <a:bodyPr wrap="square" rtlCol="0">
            <a:spAutoFit/>
          </a:bodyPr>
          <a:lstStyle/>
          <a:p>
            <a:pPr algn="ctr"/>
            <a:r>
              <a:rPr lang="en-GB" sz="1100" dirty="0">
                <a:latin typeface="Comic Sans MS" panose="030F0702030302020204" pitchFamily="66" charset="0"/>
              </a:rPr>
              <a:t>Please note as well as the Year 1 team there will be other school staff including inclusion staff, staff who cover part time hours, senior leaders, dinner supervisors and staff who cover absences who will also work in this year group as required linked to school organisation.</a:t>
            </a:r>
          </a:p>
        </p:txBody>
      </p:sp>
      <p:pic>
        <p:nvPicPr>
          <p:cNvPr id="12" name="Picture 11"/>
          <p:cNvPicPr>
            <a:picLocks noChangeAspect="1"/>
          </p:cNvPicPr>
          <p:nvPr/>
        </p:nvPicPr>
        <p:blipFill>
          <a:blip r:embed="rId2"/>
          <a:stretch>
            <a:fillRect/>
          </a:stretch>
        </p:blipFill>
        <p:spPr>
          <a:xfrm>
            <a:off x="4234448" y="3694407"/>
            <a:ext cx="1785352" cy="2154238"/>
          </a:xfrm>
          <a:prstGeom prst="rect">
            <a:avLst/>
          </a:prstGeom>
        </p:spPr>
      </p:pic>
      <p:pic>
        <p:nvPicPr>
          <p:cNvPr id="11" name="Picture 7" descr="https://attachments.office.net/owa/s83llewis%40st-annes.solihull.sch.uk/service.svc/s/GetAttachmentThumbnail?id=AAMkADdmNTFkZDgwLTExZjUtNGY3Ny05NDU2LTIxZDQyNDkzNjU0ZABGAAAAAABRHBgmZYD1Tr0hlWIpjl4lBwABFQW7%2FZhyS4nMBrxVovPPAAAAAAEMAAABFQW7%2FZhyS4nMBrxVovPPAAfBdXjDAAABEgAQAGL0S9Wa0%2BNMh1Dkapbh1v4%3D&amp;thumbnailType=2&amp;token=eyJhbGciOiJSUzI1NiIsImtpZCI6IjczRkI5QkJFRjYzNjc4RDRGN0U4NEI0NDBCQUJCMTJBMzM5RDlGOTgiLCJ0eXAiOiJKV1QiLCJ4NXQiOiJjX3VidnZZMmVOVDM2RXRFQzZ1eEtqT2RuNWcifQ.eyJvcmlnaW4iOiJodHRwczovL291dGxvb2sub2ZmaWNlLmNvbSIsInVjIjoiNGRkMGFiYmFkYzcyNGMwNTg1ODlmYTJkNzk4OWVjYmYiLCJzaWduaW5fc3RhdGUiOiJbXCJpbmtub3dubnR3a1wiLFwia21zaVwiXSIsInZlciI6IkV4Y2hhbmdlLkNhbGxiYWNrLlYxIiwiYXBwY3R4c2VuZGVyIjoiT3dhRG93bmxvYWRAMzZlY2M1ZmYtMTk0Ny00MDA1LTlkMGMtNTgxNDk2YmEyOTFiIiwiaXNzcmluZyI6IldXIiwiYXBwY3R4Ijoie1wibXNleGNocHJvdFwiOlwib3dhXCIsXCJwdWlkXCI6XCIxMTUzODM2Mjk2MzgyNjQyMTc0XCIsXCJzY29wZVwiOlwiT3dhRG93bmxvYWRcIixcIm9pZFwiOlwiYjA5MDNkMTMtMjgwZi00MGM3LTgxODItMmEyZGMxZGNmMDhmXCIsXCJwcmltYXJ5c2lkXCI6XCJTLTEtNS0yMS0yMTgzNTkxNDgzLTE2MzQ5NjgyNS01ODI0NTQzMDAtMjcxODMxNFwifSIsIm5iZiI6MTY4OTE5OTI2NCwiZXhwIjoxNjg5MTk5ODY0LCJpc3MiOiIwMDAwMDAwMi0wMDAwLTBmZjEtY2UwMC0wMDAwMDAwMDAwMDBAMzZlY2M1ZmYtMTk0Ny00MDA1LTlkMGMtNTgxNDk2YmEyOTFiIiwiYXVkIjoiMDAwMDAwMDItMDAwMC0wZmYxLWNlMDAtMDAwMDAwMDAwMDAwL2F0dGFjaG1lbnRzLm9mZmljZS5uZXRAMzZlY2M1ZmYtMTk0Ny00MDA1LTlkMGMtNTgxNDk2YmEyOTFiIiwiaGFwcCI6Im93YSJ9.UhX4EX-knmb_dlDMij_SHujKmBDkTVAKo6M_qfiHRRvOXJNUpoGV-Wo9ZLPyY3eQAXqfqg8qtIWKv9-sVWIQTmDotXjYOqTgiEj64U7rMvxkVilgVtHYN_MB7UQDF9ncBBTlMOqDD5fhrd36EERyENrT0lAzAgaz2Nh27a2zZoi7xjR9ASi5yGIheg-aNxUqgh0s9hxJEszJh0l7Zmw3zcKUPmCqgimhFaCY5rMlbQ4LX1mfRSi-OE34GbQzcvpu76E8WFTuCCT3iZMmMCvbUETBaxtItziyoDYkFXD-bddprTkxQUQqqF_RmTf5VviZ8p2hsqxgxn0s4tHYZJGg0g&amp;X-OWA-CANARY=aCCiCp_T-UOGNPHVW12UP3A-vskjg9sYyuWqLJ6GxClRP5ljqXBIDy8TBkBo7-tzYbE3YZNgG9E.&amp;owa=outlook.office.com&amp;scriptVer=20230630004.05&amp;animation=true"/>
          <p:cNvPicPr>
            <a:picLocks noChangeAspect="1" noChangeArrowheads="1"/>
          </p:cNvPicPr>
          <p:nvPr/>
        </p:nvPicPr>
        <p:blipFill>
          <a:blip r:embed="rId3" cstate="print">
            <a:extLst>
              <a:ext uri="{28A0092B-C50C-407E-A947-70E740481C1C}">
                <a14:useLocalDpi xmlns:a14="http://schemas.microsoft.com/office/drawing/2010/main" val="0"/>
              </a:ext>
            </a:extLst>
          </a:blip>
          <a:srcRect t="12643" b="-2"/>
          <a:stretch>
            <a:fillRect/>
          </a:stretch>
        </p:blipFill>
        <p:spPr bwMode="auto">
          <a:xfrm>
            <a:off x="4128555" y="866262"/>
            <a:ext cx="1757015" cy="1834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4"/>
          <a:stretch>
            <a:fillRect/>
          </a:stretch>
        </p:blipFill>
        <p:spPr>
          <a:xfrm>
            <a:off x="6874043" y="3797973"/>
            <a:ext cx="1651122" cy="1929206"/>
          </a:xfrm>
          <a:prstGeom prst="rect">
            <a:avLst/>
          </a:prstGeom>
        </p:spPr>
      </p:pic>
      <p:sp>
        <p:nvSpPr>
          <p:cNvPr id="18" name="Rectangle 17"/>
          <p:cNvSpPr/>
          <p:nvPr/>
        </p:nvSpPr>
        <p:spPr>
          <a:xfrm>
            <a:off x="330926" y="283787"/>
            <a:ext cx="130892" cy="150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5"/>
          <a:stretch>
            <a:fillRect/>
          </a:stretch>
        </p:blipFill>
        <p:spPr>
          <a:xfrm>
            <a:off x="7179252" y="747636"/>
            <a:ext cx="1281257" cy="2083388"/>
          </a:xfrm>
          <a:prstGeom prst="rect">
            <a:avLst/>
          </a:prstGeom>
        </p:spPr>
      </p:pic>
      <p:pic>
        <p:nvPicPr>
          <p:cNvPr id="6" name="Picture 5">
            <a:extLst>
              <a:ext uri="{FF2B5EF4-FFF2-40B4-BE49-F238E27FC236}">
                <a16:creationId xmlns:a16="http://schemas.microsoft.com/office/drawing/2014/main" id="{001E2AC7-44D3-039F-F0DB-6227E2EEFBD6}"/>
              </a:ext>
            </a:extLst>
          </p:cNvPr>
          <p:cNvPicPr>
            <a:picLocks noChangeAspect="1"/>
          </p:cNvPicPr>
          <p:nvPr/>
        </p:nvPicPr>
        <p:blipFill>
          <a:blip r:embed="rId6"/>
          <a:stretch>
            <a:fillRect/>
          </a:stretch>
        </p:blipFill>
        <p:spPr>
          <a:xfrm>
            <a:off x="9571974" y="747637"/>
            <a:ext cx="1651197" cy="2043006"/>
          </a:xfrm>
          <a:prstGeom prst="rect">
            <a:avLst/>
          </a:prstGeom>
        </p:spPr>
      </p:pic>
    </p:spTree>
    <p:extLst>
      <p:ext uri="{BB962C8B-B14F-4D97-AF65-F5344CB8AC3E}">
        <p14:creationId xmlns:p14="http://schemas.microsoft.com/office/powerpoint/2010/main" val="24338258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5128" y="555102"/>
            <a:ext cx="11454938" cy="6202750"/>
          </a:xfrm>
          <a:prstGeom prst="rect">
            <a:avLst/>
          </a:prstGeom>
          <a:noFill/>
          <a:ln w="76200">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3000" u="sng" dirty="0">
                <a:solidFill>
                  <a:schemeClr val="tx1"/>
                </a:solidFill>
                <a:latin typeface="Comic Sans MS" panose="030F0702030302020204" pitchFamily="66" charset="0"/>
              </a:rPr>
              <a:t>Parent Reminders</a:t>
            </a:r>
          </a:p>
          <a:p>
            <a:pPr marL="285750" lvl="0" indent="-285750">
              <a:buFont typeface="Arial" panose="020B0604020202020204" pitchFamily="34" charset="0"/>
              <a:buChar char="•"/>
            </a:pPr>
            <a:r>
              <a:rPr lang="en-US" dirty="0">
                <a:latin typeface="Comic Sans MS" panose="030F0702030302020204" pitchFamily="66" charset="0"/>
              </a:rPr>
              <a:t>The school gates open for the start of the day  a few minutes before 8.30am each</a:t>
            </a:r>
          </a:p>
          <a:p>
            <a:pPr lvl="0"/>
            <a:r>
              <a:rPr lang="en-US" dirty="0">
                <a:latin typeface="Comic Sans MS" panose="030F0702030302020204" pitchFamily="66" charset="0"/>
              </a:rPr>
              <a:t>     morning.</a:t>
            </a:r>
          </a:p>
          <a:p>
            <a:pPr marL="285750" lvl="0" indent="-285750">
              <a:buFont typeface="Arial" panose="020B0604020202020204" pitchFamily="34" charset="0"/>
              <a:buChar char="•"/>
            </a:pPr>
            <a:r>
              <a:rPr lang="en-GB" b="1" dirty="0">
                <a:latin typeface="Comic Sans MS" panose="030F0702030302020204" pitchFamily="66" charset="0"/>
              </a:rPr>
              <a:t>School begins at 8.30am.</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Registration finishes at 8.40am.</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Children who arrive after 8.40am need to go to the main office to be registered. They will receive a late mark.</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Children who arrive at school after 9.10 receive an Unauthorised mark that morning.</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(10 or more unauthorised absences may require the involvement of external agencies)</a:t>
            </a:r>
          </a:p>
          <a:p>
            <a:pPr lvl="0"/>
            <a:endParaRPr lang="en-GB" dirty="0">
              <a:solidFill>
                <a:srgbClr val="FF0000"/>
              </a:solidFill>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The children at Saint Anne’s work very hard every single day. </a:t>
            </a:r>
          </a:p>
          <a:p>
            <a:pPr lvl="0"/>
            <a:r>
              <a:rPr lang="en-US" dirty="0">
                <a:latin typeface="Comic Sans MS" panose="030F0702030302020204" pitchFamily="66" charset="0"/>
              </a:rPr>
              <a:t>    They continue their learning until 3.15pm. It takes several minutes to get coats , belongings </a:t>
            </a:r>
            <a:r>
              <a:rPr lang="en-US" dirty="0" err="1">
                <a:latin typeface="Comic Sans MS" panose="030F0702030302020204" pitchFamily="66" charset="0"/>
              </a:rPr>
              <a:t>etc</a:t>
            </a:r>
            <a:endParaRPr lang="en-US" dirty="0">
              <a:latin typeface="Comic Sans MS" panose="030F0702030302020204" pitchFamily="66" charset="0"/>
            </a:endParaRPr>
          </a:p>
          <a:p>
            <a:pPr lvl="0"/>
            <a:r>
              <a:rPr lang="en-US" dirty="0">
                <a:latin typeface="Comic Sans MS" panose="030F0702030302020204" pitchFamily="66" charset="0"/>
              </a:rPr>
              <a:t>     before children leave. With 30 children to dismiss it can take 5 or so minutes after 3.15 to dismiss </a:t>
            </a:r>
          </a:p>
          <a:p>
            <a:pPr lvl="0"/>
            <a:r>
              <a:rPr lang="en-US" dirty="0">
                <a:latin typeface="Comic Sans MS" panose="030F0702030302020204" pitchFamily="66" charset="0"/>
              </a:rPr>
              <a:t>     all children. Please be patient.</a:t>
            </a: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Friday finish  - gates open at 2.05pm and children need to be collected by 2.10pm.</a:t>
            </a:r>
            <a:endParaRPr lang="en-GB" dirty="0">
              <a:latin typeface="Comic Sans MS" panose="030F0702030302020204" pitchFamily="66" charset="0"/>
            </a:endParaRPr>
          </a:p>
          <a:p>
            <a:pPr lvl="0"/>
            <a:endParaRPr lang="en-GB" dirty="0">
              <a:latin typeface="Comic Sans MS" panose="030F0702030302020204" pitchFamily="66" charset="0"/>
            </a:endParaRPr>
          </a:p>
          <a:p>
            <a:pPr marL="285750" lvl="0" indent="-285750">
              <a:buFont typeface="Arial" panose="020B0604020202020204" pitchFamily="34" charset="0"/>
              <a:buChar char="•"/>
            </a:pPr>
            <a:r>
              <a:rPr lang="en-GB" dirty="0">
                <a:latin typeface="Comic Sans MS" panose="030F0702030302020204" pitchFamily="66" charset="0"/>
              </a:rPr>
              <a:t>All children must be collected by an authorised adult. If another adult is going to collect your child please inform your class teacher with advance notice.</a:t>
            </a:r>
          </a:p>
          <a:p>
            <a:pPr algn="ctr"/>
            <a:endParaRPr lang="en-US" dirty="0">
              <a:solidFill>
                <a:srgbClr val="FF0000"/>
              </a:solidFill>
              <a:latin typeface="Comic Sans MS" panose="030F0702030302020204" pitchFamily="66" charset="0"/>
            </a:endParaRPr>
          </a:p>
          <a:p>
            <a:pPr algn="ctr"/>
            <a:r>
              <a:rPr lang="en-US" dirty="0">
                <a:solidFill>
                  <a:srgbClr val="FF0000"/>
                </a:solidFill>
                <a:latin typeface="Comic Sans MS" panose="030F0702030302020204" pitchFamily="66" charset="0"/>
              </a:rPr>
              <a:t>If you have any queries wherever possible please send these into our</a:t>
            </a:r>
          </a:p>
          <a:p>
            <a:pPr algn="ctr"/>
            <a:r>
              <a:rPr lang="en-US" dirty="0">
                <a:solidFill>
                  <a:srgbClr val="FF0000"/>
                </a:solidFill>
                <a:latin typeface="Comic Sans MS" panose="030F0702030302020204" pitchFamily="66" charset="0"/>
              </a:rPr>
              <a:t>parent email: </a:t>
            </a:r>
            <a:r>
              <a:rPr lang="en-US" dirty="0">
                <a:solidFill>
                  <a:srgbClr val="FF0000"/>
                </a:solidFill>
                <a:latin typeface="Comic Sans MS" panose="030F0702030302020204" pitchFamily="66" charset="0"/>
                <a:hlinkClick r:id="rId2"/>
              </a:rPr>
              <a:t>parentmail@st-annes.solihull.sch.uk</a:t>
            </a:r>
            <a:endParaRPr lang="en-GB" dirty="0">
              <a:solidFill>
                <a:srgbClr val="FF0000"/>
              </a:solidFill>
              <a:latin typeface="Comic Sans MS" panose="030F0702030302020204" pitchFamily="66" charset="0"/>
            </a:endParaRPr>
          </a:p>
          <a:p>
            <a:endParaRPr lang="en-GB" sz="3200" dirty="0">
              <a:latin typeface="Comic Sans MS" panose="030F0702030302020204" pitchFamily="66" charset="0"/>
            </a:endParaRPr>
          </a:p>
        </p:txBody>
      </p:sp>
      <p:sp>
        <p:nvSpPr>
          <p:cNvPr id="3" name="Rectangle 2"/>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8908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9666" y="376722"/>
            <a:ext cx="5569528" cy="769441"/>
          </a:xfrm>
          <a:prstGeom prst="rect">
            <a:avLst/>
          </a:prstGeom>
          <a:noFill/>
        </p:spPr>
        <p:txBody>
          <a:bodyPr wrap="square" rtlCol="0">
            <a:spAutoFit/>
          </a:bodyPr>
          <a:lstStyle/>
          <a:p>
            <a:pPr algn="ctr"/>
            <a:r>
              <a:rPr lang="en-GB" sz="4400" dirty="0">
                <a:latin typeface="Comic Sans MS" panose="030F0702030302020204" pitchFamily="66" charset="0"/>
              </a:rPr>
              <a:t>Homework</a:t>
            </a:r>
          </a:p>
        </p:txBody>
      </p:sp>
      <p:sp>
        <p:nvSpPr>
          <p:cNvPr id="13" name="TextBox 12"/>
          <p:cNvSpPr txBox="1"/>
          <p:nvPr/>
        </p:nvSpPr>
        <p:spPr>
          <a:xfrm>
            <a:off x="481264" y="1424171"/>
            <a:ext cx="11710736" cy="5078313"/>
          </a:xfrm>
          <a:prstGeom prst="rect">
            <a:avLst/>
          </a:prstGeom>
          <a:noFill/>
        </p:spPr>
        <p:txBody>
          <a:bodyPr wrap="square" rtlCol="0">
            <a:spAutoFit/>
          </a:bodyPr>
          <a:lstStyle/>
          <a:p>
            <a:r>
              <a:rPr lang="en-GB" sz="2000" b="1" u="sng" dirty="0">
                <a:latin typeface="Comic Sans MS" panose="030F0702030302020204" pitchFamily="66" charset="0"/>
              </a:rPr>
              <a:t>Maths</a:t>
            </a:r>
          </a:p>
          <a:p>
            <a:r>
              <a:rPr lang="en-GB" sz="2000" dirty="0">
                <a:latin typeface="Comic Sans MS" panose="030F0702030302020204" pitchFamily="66" charset="0"/>
              </a:rPr>
              <a:t>Each week your child will receive maths homework. This will link either to key skills that your child is expected to know by the end of year 1 or their weeks learning in class. </a:t>
            </a:r>
            <a:endParaRPr lang="en-GB" sz="2000" b="1" u="sng" dirty="0">
              <a:latin typeface="Comic Sans MS" panose="030F0702030302020204" pitchFamily="66" charset="0"/>
            </a:endParaRPr>
          </a:p>
          <a:p>
            <a:endParaRPr lang="en-GB" sz="2000" dirty="0">
              <a:latin typeface="Comic Sans MS" panose="030F0702030302020204" pitchFamily="66" charset="0"/>
            </a:endParaRPr>
          </a:p>
          <a:p>
            <a:r>
              <a:rPr lang="en-GB" sz="2000" b="1" u="sng" dirty="0">
                <a:latin typeface="Comic Sans MS" panose="030F0702030302020204" pitchFamily="66" charset="0"/>
              </a:rPr>
              <a:t>Spelling Frame </a:t>
            </a:r>
          </a:p>
          <a:p>
            <a:r>
              <a:rPr lang="en-US" sz="2000" dirty="0">
                <a:latin typeface="Comic Sans MS" panose="030F0702030302020204" pitchFamily="66" charset="0"/>
              </a:rPr>
              <a:t>Please log on to Spelling Frame to access the list of words for this week. You will also receive a printed list of the words every </a:t>
            </a:r>
            <a:r>
              <a:rPr lang="en-US" sz="2000" b="1" dirty="0">
                <a:solidFill>
                  <a:srgbClr val="FF0000"/>
                </a:solidFill>
                <a:latin typeface="Comic Sans MS" panose="030F0702030302020204" pitchFamily="66" charset="0"/>
              </a:rPr>
              <a:t>Monday</a:t>
            </a:r>
            <a:r>
              <a:rPr lang="en-US" sz="2000" dirty="0">
                <a:latin typeface="Comic Sans MS" panose="030F0702030302020204" pitchFamily="66" charset="0"/>
              </a:rPr>
              <a:t>. Ideally, children who have access to the online resource should take the test on Spelling Frame (as many times as they wish) and they will also be assessed in school each </a:t>
            </a:r>
            <a:r>
              <a:rPr lang="en-US" sz="2000" b="1" dirty="0">
                <a:solidFill>
                  <a:srgbClr val="FF0000"/>
                </a:solidFill>
                <a:latin typeface="Comic Sans MS" panose="030F0702030302020204" pitchFamily="66" charset="0"/>
              </a:rPr>
              <a:t>Friday</a:t>
            </a:r>
            <a:r>
              <a:rPr lang="en-US" sz="2000" dirty="0">
                <a:latin typeface="Comic Sans MS" panose="030F0702030302020204" pitchFamily="66" charset="0"/>
              </a:rPr>
              <a:t>.</a:t>
            </a:r>
            <a:endParaRPr lang="en-GB" sz="2000" dirty="0">
              <a:latin typeface="Comic Sans MS" panose="030F0702030302020204" pitchFamily="66" charset="0"/>
            </a:endParaRPr>
          </a:p>
          <a:p>
            <a:endParaRPr lang="en-GB" sz="2000" dirty="0"/>
          </a:p>
          <a:p>
            <a:pPr lvl="0"/>
            <a:r>
              <a:rPr lang="en-GB" sz="2000" b="1" u="sng" dirty="0">
                <a:solidFill>
                  <a:prstClr val="black"/>
                </a:solidFill>
                <a:latin typeface="Comic Sans MS" panose="030F0702030302020204" pitchFamily="66" charset="0"/>
              </a:rPr>
              <a:t>Building the Kingdom homework</a:t>
            </a:r>
          </a:p>
          <a:p>
            <a:r>
              <a:rPr lang="en-GB" sz="2000" dirty="0">
                <a:latin typeface="Comic Sans MS" panose="030F0702030302020204" pitchFamily="66" charset="0"/>
              </a:rPr>
              <a:t>Alongside its central place in our school curriculum, we will also be introducing monthly </a:t>
            </a:r>
            <a:r>
              <a:rPr lang="en-GB" sz="2000" b="1" dirty="0">
                <a:latin typeface="Comic Sans MS" panose="030F0702030302020204" pitchFamily="66" charset="0"/>
              </a:rPr>
              <a:t>BTK homework</a:t>
            </a:r>
            <a:r>
              <a:rPr lang="en-GB" sz="2000" dirty="0">
                <a:latin typeface="Comic Sans MS" panose="030F0702030302020204" pitchFamily="66" charset="0"/>
              </a:rPr>
              <a:t> for you to enjoy with your child at home. Each month, you’ll receive a BTK question to respond to in any way you choose, whether through writing, art, or another creative form. We warmly invite you to take part in this journey together.</a:t>
            </a:r>
          </a:p>
          <a:p>
            <a:endParaRPr lang="en-GB" sz="2400" dirty="0">
              <a:solidFill>
                <a:srgbClr val="FF0000"/>
              </a:solidFill>
              <a:latin typeface="Comic Sans MS" panose="030F0702030302020204" pitchFamily="66" charset="0"/>
            </a:endParaRPr>
          </a:p>
        </p:txBody>
      </p:sp>
      <p:sp>
        <p:nvSpPr>
          <p:cNvPr id="4" name="Rectangle 3"/>
          <p:cNvSpPr/>
          <p:nvPr/>
        </p:nvSpPr>
        <p:spPr>
          <a:xfrm>
            <a:off x="330926" y="283787"/>
            <a:ext cx="130892" cy="150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468464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96393" y="147566"/>
            <a:ext cx="6267797" cy="769441"/>
          </a:xfrm>
          <a:prstGeom prst="rect">
            <a:avLst/>
          </a:prstGeom>
          <a:noFill/>
        </p:spPr>
        <p:txBody>
          <a:bodyPr wrap="square" rtlCol="0">
            <a:spAutoFit/>
          </a:bodyPr>
          <a:lstStyle/>
          <a:p>
            <a:pPr algn="ctr"/>
            <a:r>
              <a:rPr lang="en-GB" sz="4400" u="sng" dirty="0">
                <a:latin typeface="Comic Sans MS" panose="030F0702030302020204" pitchFamily="66" charset="0"/>
              </a:rPr>
              <a:t>Reading</a:t>
            </a:r>
            <a:r>
              <a:rPr lang="en-GB" sz="4400" dirty="0">
                <a:latin typeface="Comic Sans MS" panose="030F0702030302020204" pitchFamily="66" charset="0"/>
              </a:rPr>
              <a:t> </a:t>
            </a:r>
          </a:p>
        </p:txBody>
      </p:sp>
      <p:sp>
        <p:nvSpPr>
          <p:cNvPr id="2" name="Rectangle 1"/>
          <p:cNvSpPr/>
          <p:nvPr/>
        </p:nvSpPr>
        <p:spPr>
          <a:xfrm>
            <a:off x="968087" y="2947916"/>
            <a:ext cx="10324407" cy="3724096"/>
          </a:xfrm>
          <a:prstGeom prst="rect">
            <a:avLst/>
          </a:prstGeom>
        </p:spPr>
        <p:txBody>
          <a:bodyPr wrap="square">
            <a:spAutoFit/>
          </a:bodyPr>
          <a:lstStyle/>
          <a:p>
            <a:pPr lvl="0" algn="ctr"/>
            <a:r>
              <a:rPr lang="en-US" b="1" dirty="0">
                <a:latin typeface="Comic Sans MS" panose="030F0702030302020204" pitchFamily="66" charset="0"/>
              </a:rPr>
              <a:t>The expectation is for children to read for at least 10 minutes each day.</a:t>
            </a:r>
          </a:p>
          <a:p>
            <a:pPr lvl="0" algn="ctr"/>
            <a:r>
              <a:rPr lang="en-US" b="1" dirty="0">
                <a:latin typeface="Comic Sans MS" panose="030F0702030302020204" pitchFamily="66" charset="0"/>
              </a:rPr>
              <a:t>Please sign their reading journal when you have listened to your child read each day.</a:t>
            </a:r>
          </a:p>
          <a:p>
            <a:pPr lvl="0" algn="ctr"/>
            <a:endParaRPr lang="en-GB" dirty="0">
              <a:latin typeface="Comic Sans MS" panose="030F0702030302020204" pitchFamily="66" charset="0"/>
            </a:endParaRPr>
          </a:p>
          <a:p>
            <a:pPr algn="ctr"/>
            <a:r>
              <a:rPr lang="en-GB" dirty="0">
                <a:latin typeface="Comic Sans MS" panose="030F0702030302020204" pitchFamily="66" charset="0"/>
              </a:rPr>
              <a:t>Children’s reading books will be checked and changed daily. </a:t>
            </a:r>
            <a:r>
              <a:rPr lang="en-GB" b="1" dirty="0">
                <a:latin typeface="Comic Sans MS" panose="030F0702030302020204" pitchFamily="66" charset="0"/>
              </a:rPr>
              <a:t>All </a:t>
            </a:r>
            <a:r>
              <a:rPr lang="en-GB" dirty="0">
                <a:latin typeface="Comic Sans MS" panose="030F0702030302020204" pitchFamily="66" charset="0"/>
              </a:rPr>
              <a:t>children are expected to bring their book bag and reading diary with them into school </a:t>
            </a:r>
            <a:r>
              <a:rPr lang="en-GB" b="1" dirty="0">
                <a:latin typeface="Comic Sans MS" panose="030F0702030302020204" pitchFamily="66" charset="0"/>
              </a:rPr>
              <a:t>every day </a:t>
            </a:r>
            <a:r>
              <a:rPr lang="en-GB" dirty="0">
                <a:latin typeface="Comic Sans MS" panose="030F0702030302020204" pitchFamily="66" charset="0"/>
              </a:rPr>
              <a:t>as it is part of their uniform.</a:t>
            </a:r>
          </a:p>
          <a:p>
            <a:pPr algn="ctr"/>
            <a:endParaRPr lang="en-GB" dirty="0">
              <a:latin typeface="Comic Sans MS" panose="030F0702030302020204" pitchFamily="66" charset="0"/>
            </a:endParaRPr>
          </a:p>
          <a:p>
            <a:pPr lvl="0" algn="ctr"/>
            <a:r>
              <a:rPr lang="en-GB" dirty="0">
                <a:latin typeface="Comic Sans MS" panose="030F0702030302020204" pitchFamily="66" charset="0"/>
              </a:rPr>
              <a:t>It’s incredibly important that you listen to your children read </a:t>
            </a:r>
            <a:r>
              <a:rPr lang="en-GB" sz="2000" b="1" dirty="0">
                <a:latin typeface="Comic Sans MS" panose="030F0702030302020204" pitchFamily="66" charset="0"/>
              </a:rPr>
              <a:t>every night </a:t>
            </a:r>
            <a:r>
              <a:rPr lang="en-GB" dirty="0">
                <a:latin typeface="Comic Sans MS" panose="030F0702030302020204" pitchFamily="66" charset="0"/>
              </a:rPr>
              <a:t>to help us develop your child’s reading ability.</a:t>
            </a:r>
          </a:p>
          <a:p>
            <a:pPr algn="ctr"/>
            <a:endParaRPr lang="en-GB" dirty="0">
              <a:latin typeface="Comic Sans MS" panose="030F0702030302020204" pitchFamily="66" charset="0"/>
            </a:endParaRPr>
          </a:p>
          <a:p>
            <a:pPr algn="ctr"/>
            <a:r>
              <a:rPr lang="en-GB" dirty="0">
                <a:latin typeface="Comic Sans MS" panose="030F0702030302020204" pitchFamily="66" charset="0"/>
              </a:rPr>
              <a:t>Children will also bring home a bedtime story for you to read to your child. This will be changed each day. This does not need to be recorded in reading diaries.  </a:t>
            </a:r>
          </a:p>
          <a:p>
            <a:pPr lvl="0" algn="ctr"/>
            <a:endParaRPr lang="en-GB"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4524842" y="917007"/>
            <a:ext cx="3002066" cy="2030909"/>
          </a:xfrm>
          <a:prstGeom prst="rect">
            <a:avLst/>
          </a:prstGeom>
        </p:spPr>
      </p:pic>
      <p:sp>
        <p:nvSpPr>
          <p:cNvPr id="6" name="Rectangle 5"/>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26363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83585" y="190291"/>
            <a:ext cx="5569528" cy="646331"/>
          </a:xfrm>
          <a:prstGeom prst="rect">
            <a:avLst/>
          </a:prstGeom>
          <a:noFill/>
        </p:spPr>
        <p:txBody>
          <a:bodyPr wrap="square" rtlCol="0">
            <a:spAutoFit/>
          </a:bodyPr>
          <a:lstStyle/>
          <a:p>
            <a:pPr algn="ctr"/>
            <a:r>
              <a:rPr lang="en-GB" sz="3600" dirty="0">
                <a:latin typeface="Comic Sans MS" panose="030F0702030302020204" pitchFamily="66" charset="0"/>
              </a:rPr>
              <a:t>Home learning</a:t>
            </a:r>
          </a:p>
        </p:txBody>
      </p:sp>
      <p:sp>
        <p:nvSpPr>
          <p:cNvPr id="2" name="Rectangle 1"/>
          <p:cNvSpPr/>
          <p:nvPr/>
        </p:nvSpPr>
        <p:spPr>
          <a:xfrm>
            <a:off x="539931" y="836622"/>
            <a:ext cx="11321143" cy="3354765"/>
          </a:xfrm>
          <a:prstGeom prst="rect">
            <a:avLst/>
          </a:prstGeom>
        </p:spPr>
        <p:txBody>
          <a:bodyPr wrap="square">
            <a:spAutoFit/>
          </a:bodyPr>
          <a:lstStyle/>
          <a:p>
            <a:pPr lvl="0"/>
            <a:r>
              <a:rPr lang="en-GB" sz="3200" b="1" u="sng" dirty="0">
                <a:solidFill>
                  <a:srgbClr val="00B050"/>
                </a:solidFill>
                <a:latin typeface="Comic Sans MS" panose="030F0702030302020204" pitchFamily="66" charset="0"/>
              </a:rPr>
              <a:t>Nursery Rhymes</a:t>
            </a:r>
          </a:p>
          <a:p>
            <a:pPr lvl="0"/>
            <a:r>
              <a:rPr lang="en-GB" sz="2800" dirty="0">
                <a:latin typeface="Comic Sans MS" panose="030F0702030302020204" pitchFamily="66" charset="0"/>
              </a:rPr>
              <a:t>Over the year we will be focusing on different nursery rhymes each term. We will send these home for you to practise with your child.</a:t>
            </a:r>
          </a:p>
          <a:p>
            <a:pPr lvl="0"/>
            <a:endParaRPr lang="en-GB" sz="3200" b="1" u="sng" dirty="0">
              <a:solidFill>
                <a:srgbClr val="00B050"/>
              </a:solidFill>
              <a:latin typeface="Comic Sans MS" panose="030F0702030302020204" pitchFamily="66" charset="0"/>
            </a:endParaRPr>
          </a:p>
          <a:p>
            <a:pPr lvl="0"/>
            <a:endParaRPr lang="en-GB" sz="3200" b="1" u="sng" dirty="0">
              <a:solidFill>
                <a:srgbClr val="00B050"/>
              </a:solidFill>
              <a:latin typeface="Comic Sans MS" panose="030F0702030302020204" pitchFamily="66" charset="0"/>
            </a:endParaRPr>
          </a:p>
          <a:p>
            <a:pPr lvl="0"/>
            <a:endParaRPr lang="en-GB" sz="3200" b="1" u="sng" dirty="0">
              <a:solidFill>
                <a:srgbClr val="00B050"/>
              </a:solidFill>
              <a:latin typeface="Comic Sans MS" panose="030F0702030302020204" pitchFamily="66" charset="0"/>
            </a:endParaRPr>
          </a:p>
        </p:txBody>
      </p:sp>
      <p:pic>
        <p:nvPicPr>
          <p:cNvPr id="6" name="Picture 5"/>
          <p:cNvPicPr>
            <a:picLocks noChangeAspect="1"/>
          </p:cNvPicPr>
          <p:nvPr/>
        </p:nvPicPr>
        <p:blipFill>
          <a:blip r:embed="rId2"/>
          <a:stretch>
            <a:fillRect/>
          </a:stretch>
        </p:blipFill>
        <p:spPr>
          <a:xfrm>
            <a:off x="395933" y="2616160"/>
            <a:ext cx="4792226" cy="3738282"/>
          </a:xfrm>
          <a:prstGeom prst="rect">
            <a:avLst/>
          </a:prstGeom>
        </p:spPr>
      </p:pic>
      <p:pic>
        <p:nvPicPr>
          <p:cNvPr id="3" name="Picture 2"/>
          <p:cNvPicPr>
            <a:picLocks noChangeAspect="1"/>
          </p:cNvPicPr>
          <p:nvPr/>
        </p:nvPicPr>
        <p:blipFill>
          <a:blip r:embed="rId3"/>
          <a:stretch>
            <a:fillRect/>
          </a:stretch>
        </p:blipFill>
        <p:spPr>
          <a:xfrm>
            <a:off x="5285221" y="3405868"/>
            <a:ext cx="6719851" cy="1079433"/>
          </a:xfrm>
          <a:prstGeom prst="rect">
            <a:avLst/>
          </a:prstGeom>
        </p:spPr>
      </p:pic>
      <p:sp>
        <p:nvSpPr>
          <p:cNvPr id="8" name="Rectangle 7"/>
          <p:cNvSpPr/>
          <p:nvPr/>
        </p:nvSpPr>
        <p:spPr>
          <a:xfrm>
            <a:off x="330926" y="283787"/>
            <a:ext cx="130892" cy="150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487189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995242" y="738421"/>
            <a:ext cx="1745674" cy="1740714"/>
          </a:xfrm>
          <a:prstGeom prst="rect">
            <a:avLst/>
          </a:prstGeom>
        </p:spPr>
      </p:pic>
      <p:pic>
        <p:nvPicPr>
          <p:cNvPr id="7" name="Picture 2" descr="RWI - Harris Primary Academy Peckham Par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3074" y="347692"/>
            <a:ext cx="3519112" cy="17595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Read Write Inc. Phonics: Desktop Speed Sounds Chart Pack of 10:  Amazon.co.uk: Archbold, Tim, Miskin, Ruth: Book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68053" y="4355096"/>
            <a:ext cx="1588168" cy="224360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Read Write Inc. - YEAR 2 WEBSIT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03038" y="4821698"/>
            <a:ext cx="1939184" cy="128610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Read Write Inc. - YEAR 2 WEBSIT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82653" y="4909125"/>
            <a:ext cx="1711612" cy="1351547"/>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368531" y="2240656"/>
            <a:ext cx="11372385" cy="2031325"/>
          </a:xfrm>
          <a:prstGeom prst="rect">
            <a:avLst/>
          </a:prstGeom>
        </p:spPr>
        <p:txBody>
          <a:bodyPr wrap="square">
            <a:spAutoFit/>
          </a:bodyPr>
          <a:lstStyle/>
          <a:p>
            <a:pPr algn="ctr"/>
            <a:r>
              <a:rPr lang="en-GB" dirty="0">
                <a:latin typeface="Comic Sans MS" panose="030F0702030302020204" pitchFamily="66" charset="0"/>
              </a:rPr>
              <a:t>Phonics is a way of teaching children the skills of </a:t>
            </a:r>
            <a:r>
              <a:rPr lang="en-GB" u="sng" dirty="0">
                <a:latin typeface="Comic Sans MS" panose="030F0702030302020204" pitchFamily="66" charset="0"/>
              </a:rPr>
              <a:t>reading</a:t>
            </a:r>
            <a:r>
              <a:rPr lang="en-GB" dirty="0">
                <a:latin typeface="Comic Sans MS" panose="030F0702030302020204" pitchFamily="66" charset="0"/>
              </a:rPr>
              <a:t> and </a:t>
            </a:r>
            <a:r>
              <a:rPr lang="en-GB" u="sng" dirty="0">
                <a:latin typeface="Comic Sans MS" panose="030F0702030302020204" pitchFamily="66" charset="0"/>
              </a:rPr>
              <a:t>writing. </a:t>
            </a:r>
          </a:p>
          <a:p>
            <a:pPr algn="ctr"/>
            <a:endParaRPr lang="en-GB" b="1" u="sng" dirty="0">
              <a:latin typeface="Comic Sans MS" panose="030F0702030302020204" pitchFamily="66" charset="0"/>
            </a:endParaRPr>
          </a:p>
          <a:p>
            <a:pPr algn="ctr"/>
            <a:r>
              <a:rPr lang="en-GB" b="1" u="sng" dirty="0">
                <a:latin typeface="Comic Sans MS" panose="030F0702030302020204" pitchFamily="66" charset="0"/>
              </a:rPr>
              <a:t>How we teach phonics in school:</a:t>
            </a:r>
          </a:p>
          <a:p>
            <a:pPr algn="ctr"/>
            <a:endParaRPr lang="en-GB" b="1" u="sng"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Phonics is taught every day.</a:t>
            </a:r>
          </a:p>
          <a:p>
            <a:pPr marL="285750" indent="-285750">
              <a:buFont typeface="Arial" panose="020B0604020202020204" pitchFamily="34" charset="0"/>
              <a:buChar char="•"/>
            </a:pPr>
            <a:r>
              <a:rPr lang="en-GB" dirty="0">
                <a:latin typeface="Comic Sans MS" panose="030F0702030302020204" pitchFamily="66" charset="0"/>
              </a:rPr>
              <a:t>Phonics is differentiated in each class and children are grouped based on their phonics needs. </a:t>
            </a:r>
          </a:p>
          <a:p>
            <a:pPr marL="285750" indent="-285750">
              <a:buFont typeface="Arial" panose="020B0604020202020204" pitchFamily="34" charset="0"/>
              <a:buChar char="•"/>
            </a:pPr>
            <a:r>
              <a:rPr lang="en-GB" dirty="0">
                <a:latin typeface="Comic Sans MS" panose="030F0702030302020204" pitchFamily="66" charset="0"/>
              </a:rPr>
              <a:t>Phonics is reinforced throughout all lessons and learning, to embed the skills and knowledge. </a:t>
            </a:r>
          </a:p>
        </p:txBody>
      </p:sp>
      <p:sp>
        <p:nvSpPr>
          <p:cNvPr id="12" name="Rectangle 11"/>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04793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91093" y="1156560"/>
            <a:ext cx="10587644" cy="1908215"/>
          </a:xfrm>
          <a:prstGeom prst="rect">
            <a:avLst/>
          </a:prstGeom>
          <a:noFill/>
        </p:spPr>
        <p:txBody>
          <a:bodyPr wrap="square" rtlCol="0">
            <a:spAutoFit/>
          </a:bodyPr>
          <a:lstStyle/>
          <a:p>
            <a:pPr marL="285750" indent="-285750">
              <a:buFont typeface="Arial" panose="020B0604020202020204" pitchFamily="34" charset="0"/>
              <a:buChar char="•"/>
            </a:pPr>
            <a:r>
              <a:rPr lang="en-GB" sz="1400" dirty="0">
                <a:latin typeface="Comic Sans MS" panose="030F0702030302020204" pitchFamily="66" charset="0"/>
              </a:rPr>
              <a:t>At the end of year 1 we have a phonics screening check to asses the children’s phonics ability. </a:t>
            </a:r>
          </a:p>
          <a:p>
            <a:pPr marL="285750" indent="-285750">
              <a:buFont typeface="Arial" panose="020B0604020202020204" pitchFamily="34" charset="0"/>
              <a:buChar char="•"/>
            </a:pPr>
            <a:r>
              <a:rPr lang="en-GB" sz="1400" dirty="0">
                <a:latin typeface="Comic Sans MS" panose="030F0702030302020204" pitchFamily="66" charset="0"/>
              </a:rPr>
              <a:t>Children are asked to read 40 real and nonsense words. </a:t>
            </a:r>
          </a:p>
          <a:p>
            <a:pPr marL="285750" indent="-285750">
              <a:buFont typeface="Arial" panose="020B0604020202020204" pitchFamily="34" charset="0"/>
              <a:buChar char="•"/>
            </a:pPr>
            <a:r>
              <a:rPr lang="en-GB" sz="1400" dirty="0">
                <a:latin typeface="Comic Sans MS" panose="030F0702030302020204" pitchFamily="66" charset="0"/>
              </a:rPr>
              <a:t>This is used as an assessment tool to inform teachers planning. </a:t>
            </a:r>
          </a:p>
          <a:p>
            <a:pPr marL="285750" indent="-285750">
              <a:buFont typeface="Arial" panose="020B0604020202020204" pitchFamily="34" charset="0"/>
              <a:buChar char="•"/>
            </a:pPr>
            <a:r>
              <a:rPr lang="en-GB" sz="1400" dirty="0">
                <a:latin typeface="Comic Sans MS" panose="030F0702030302020204" pitchFamily="66" charset="0"/>
              </a:rPr>
              <a:t>Children are assessed individually by a teacher. They do not know they are being assessed and are told that they are playing a game. (Please support school with this- children do not need to know.)</a:t>
            </a:r>
          </a:p>
          <a:p>
            <a:pPr marL="285750" indent="-285750">
              <a:buFont typeface="Arial" panose="020B0604020202020204" pitchFamily="34" charset="0"/>
              <a:buChar char="•"/>
            </a:pPr>
            <a:r>
              <a:rPr lang="en-GB" sz="1400" dirty="0">
                <a:latin typeface="Comic Sans MS" panose="030F0702030302020204" pitchFamily="66" charset="0"/>
              </a:rPr>
              <a:t>If your child doesn’t meet the pass rate they will retake the check in year 2. </a:t>
            </a:r>
          </a:p>
          <a:p>
            <a:pPr marL="285750" indent="-285750">
              <a:buFont typeface="Arial" panose="020B0604020202020204" pitchFamily="34" charset="0"/>
              <a:buChar char="•"/>
            </a:pPr>
            <a:r>
              <a:rPr lang="en-GB" sz="1400" dirty="0">
                <a:latin typeface="Comic Sans MS" panose="030F0702030302020204" pitchFamily="66" charset="0"/>
              </a:rPr>
              <a:t>Parents will be informed of the results alongside the end of year report.</a:t>
            </a:r>
          </a:p>
          <a:p>
            <a:endParaRPr lang="en-GB" sz="2000" b="1" dirty="0">
              <a:latin typeface="XCCW Joined 1a" panose="03050602040000000000" pitchFamily="66" charset="0"/>
            </a:endParaRPr>
          </a:p>
        </p:txBody>
      </p:sp>
      <p:sp>
        <p:nvSpPr>
          <p:cNvPr id="6" name="TextBox 5"/>
          <p:cNvSpPr txBox="1"/>
          <p:nvPr/>
        </p:nvSpPr>
        <p:spPr>
          <a:xfrm>
            <a:off x="2951017" y="480433"/>
            <a:ext cx="6267797" cy="769441"/>
          </a:xfrm>
          <a:prstGeom prst="rect">
            <a:avLst/>
          </a:prstGeom>
          <a:noFill/>
        </p:spPr>
        <p:txBody>
          <a:bodyPr wrap="square" rtlCol="0">
            <a:spAutoFit/>
          </a:bodyPr>
          <a:lstStyle/>
          <a:p>
            <a:pPr algn="ctr"/>
            <a:r>
              <a:rPr lang="en-GB" sz="4400" u="sng" dirty="0">
                <a:latin typeface="Comic Sans MS" panose="030F0702030302020204" pitchFamily="66" charset="0"/>
              </a:rPr>
              <a:t>Phonics Screening</a:t>
            </a:r>
            <a:r>
              <a:rPr lang="en-GB" sz="4400" dirty="0">
                <a:latin typeface="CCW Cursive Writing 1" panose="03050602040000000000" pitchFamily="66" charset="0"/>
              </a:rPr>
              <a:t> </a:t>
            </a:r>
          </a:p>
        </p:txBody>
      </p:sp>
      <p:pic>
        <p:nvPicPr>
          <p:cNvPr id="7" name="Picture 6"/>
          <p:cNvPicPr>
            <a:picLocks noChangeAspect="1"/>
          </p:cNvPicPr>
          <p:nvPr/>
        </p:nvPicPr>
        <p:blipFill>
          <a:blip r:embed="rId2"/>
          <a:stretch>
            <a:fillRect/>
          </a:stretch>
        </p:blipFill>
        <p:spPr>
          <a:xfrm>
            <a:off x="1591796" y="2951125"/>
            <a:ext cx="3023431" cy="3557960"/>
          </a:xfrm>
          <a:prstGeom prst="rect">
            <a:avLst/>
          </a:prstGeom>
        </p:spPr>
      </p:pic>
      <p:pic>
        <p:nvPicPr>
          <p:cNvPr id="8" name="Picture 2" descr="What is phonics? What is the phonics screening test? What will the test  comprise of? Example words How will the test be administered? What will  happen. - ppt downlo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32058" y="3504457"/>
            <a:ext cx="3332402" cy="249930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Phonics Screening Check | Awsworth Primary &amp; Nursery Schoo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43614" y="3656450"/>
            <a:ext cx="3077517" cy="230813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5"/>
          <a:stretch>
            <a:fillRect/>
          </a:stretch>
        </p:blipFill>
        <p:spPr>
          <a:xfrm>
            <a:off x="10404001" y="253249"/>
            <a:ext cx="1255027" cy="1251461"/>
          </a:xfrm>
          <a:prstGeom prst="rect">
            <a:avLst/>
          </a:prstGeom>
        </p:spPr>
      </p:pic>
      <p:sp>
        <p:nvSpPr>
          <p:cNvPr id="11" name="Rectangle 10"/>
          <p:cNvSpPr/>
          <p:nvPr/>
        </p:nvSpPr>
        <p:spPr>
          <a:xfrm>
            <a:off x="330926" y="283787"/>
            <a:ext cx="130892" cy="150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295400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latin typeface="Comic Sans MS" panose="030F0702030302020204" pitchFamily="66" charset="0"/>
              </a:rPr>
              <a:t>Handwriting </a:t>
            </a:r>
          </a:p>
        </p:txBody>
      </p:sp>
      <p:sp>
        <p:nvSpPr>
          <p:cNvPr id="3" name="Content Placeholder 2"/>
          <p:cNvSpPr>
            <a:spLocks noGrp="1"/>
          </p:cNvSpPr>
          <p:nvPr>
            <p:ph idx="1"/>
          </p:nvPr>
        </p:nvSpPr>
        <p:spPr>
          <a:xfrm>
            <a:off x="838200" y="1524000"/>
            <a:ext cx="5344886" cy="4652963"/>
          </a:xfrm>
        </p:spPr>
        <p:txBody>
          <a:bodyPr>
            <a:normAutofit/>
          </a:bodyPr>
          <a:lstStyle/>
          <a:p>
            <a:pPr marL="0" indent="0">
              <a:buNone/>
            </a:pPr>
            <a:r>
              <a:rPr lang="en-GB" sz="2400" dirty="0">
                <a:latin typeface="Comic Sans MS" panose="030F0702030302020204" pitchFamily="66" charset="0"/>
              </a:rPr>
              <a:t>In year one children transition to Pre-cursive handwriting. In pre cursive handwriting, children practise adding lead-ins and lead-outs to letters (whooshes and hooks), which then ensures the letters start and finish in the correct place for writing to be joined. When we feel the children are ready by Summer term in Year One then cursive joins can begin to be taught. </a:t>
            </a:r>
          </a:p>
          <a:p>
            <a:pPr marL="0" indent="0">
              <a:buNone/>
            </a:pPr>
            <a:endParaRPr lang="en-GB" sz="24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7367589" y="1690688"/>
            <a:ext cx="3594326" cy="4558385"/>
          </a:xfrm>
          <a:prstGeom prst="rect">
            <a:avLst/>
          </a:prstGeom>
        </p:spPr>
      </p:pic>
      <p:sp>
        <p:nvSpPr>
          <p:cNvPr id="5" name="Rectangle 4"/>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107909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7559" y="199114"/>
            <a:ext cx="6473451" cy="1107996"/>
          </a:xfrm>
          <a:prstGeom prst="rect">
            <a:avLst/>
          </a:prstGeom>
          <a:noFill/>
        </p:spPr>
        <p:txBody>
          <a:bodyPr wrap="square" rtlCol="0">
            <a:spAutoFit/>
          </a:bodyPr>
          <a:lstStyle/>
          <a:p>
            <a:pPr algn="ctr"/>
            <a:r>
              <a:rPr lang="en-GB" sz="4400" u="sng" dirty="0">
                <a:latin typeface="Comic Sans MS" panose="030F0702030302020204" pitchFamily="66" charset="0"/>
              </a:rPr>
              <a:t>Uniform</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foregroundMark x1="46281" y1="22936" x2="73554" y2="20642"/>
                        <a14:foregroundMark x1="79339" y1="66055" x2="83884" y2="82569"/>
                      </a14:backgroundRemoval>
                    </a14:imgEffect>
                  </a14:imgLayer>
                </a14:imgProps>
              </a:ext>
            </a:extLst>
          </a:blip>
          <a:stretch>
            <a:fillRect/>
          </a:stretch>
        </p:blipFill>
        <p:spPr>
          <a:xfrm>
            <a:off x="9675099" y="4467225"/>
            <a:ext cx="2305050" cy="2076450"/>
          </a:xfrm>
          <a:prstGeom prst="rect">
            <a:avLst/>
          </a:prstGeom>
        </p:spPr>
      </p:pic>
      <p:pic>
        <p:nvPicPr>
          <p:cNvPr id="9" name="Picture 8"/>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10052842" y="753112"/>
            <a:ext cx="1741734" cy="2160000"/>
          </a:xfrm>
          <a:prstGeom prst="rect">
            <a:avLst/>
          </a:prstGeom>
        </p:spPr>
      </p:pic>
      <p:pic>
        <p:nvPicPr>
          <p:cNvPr id="2" name="Picture 1"/>
          <p:cNvPicPr>
            <a:picLocks noChangeAspect="1"/>
          </p:cNvPicPr>
          <p:nvPr/>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8223196" y="753112"/>
            <a:ext cx="1829646" cy="2160000"/>
          </a:xfrm>
          <a:prstGeom prst="rect">
            <a:avLst/>
          </a:prstGeom>
        </p:spPr>
      </p:pic>
      <p:pic>
        <p:nvPicPr>
          <p:cNvPr id="8" name="Picture 7"/>
          <p:cNvPicPr>
            <a:picLocks noChangeAspect="1"/>
          </p:cNvPicPr>
          <p:nvPr/>
        </p:nvPicPr>
        <p:blipFill>
          <a:blip r:embed="rId8">
            <a:extLst>
              <a:ext uri="{BEBA8EAE-BF5A-486C-A8C5-ECC9F3942E4B}">
                <a14:imgProps xmlns:a14="http://schemas.microsoft.com/office/drawing/2010/main">
                  <a14:imgLayer r:embed="rId9">
                    <a14:imgEffect>
                      <a14:backgroundRemoval t="0" b="100000" l="0" r="100000"/>
                    </a14:imgEffect>
                  </a14:imgLayer>
                </a14:imgProps>
              </a:ext>
            </a:extLst>
          </a:blip>
          <a:stretch>
            <a:fillRect/>
          </a:stretch>
        </p:blipFill>
        <p:spPr>
          <a:xfrm>
            <a:off x="9278059" y="2307225"/>
            <a:ext cx="1549565" cy="2160000"/>
          </a:xfrm>
          <a:prstGeom prst="rect">
            <a:avLst/>
          </a:prstGeom>
        </p:spPr>
      </p:pic>
      <p:sp>
        <p:nvSpPr>
          <p:cNvPr id="10" name="Rectangle 9"/>
          <p:cNvSpPr/>
          <p:nvPr/>
        </p:nvSpPr>
        <p:spPr>
          <a:xfrm>
            <a:off x="332579" y="911364"/>
            <a:ext cx="4778917" cy="5632311"/>
          </a:xfrm>
          <a:prstGeom prst="rect">
            <a:avLst/>
          </a:prstGeom>
        </p:spPr>
        <p:txBody>
          <a:bodyPr wrap="square">
            <a:spAutoFit/>
          </a:bodyPr>
          <a:lstStyle/>
          <a:p>
            <a:pPr lvl="0"/>
            <a:r>
              <a:rPr lang="en-GB" b="1" u="sng" dirty="0">
                <a:latin typeface="Comic Sans MS" panose="030F0702030302020204" pitchFamily="66" charset="0"/>
              </a:rPr>
              <a:t>Winter Uniform</a:t>
            </a:r>
          </a:p>
          <a:p>
            <a:pPr marL="285750" lvl="0" indent="-285750">
              <a:buFont typeface="Arial" panose="020B0604020202020204" pitchFamily="34" charset="0"/>
              <a:buChar char="•"/>
            </a:pPr>
            <a:r>
              <a:rPr lang="en-GB" dirty="0">
                <a:latin typeface="Comic Sans MS" panose="030F0702030302020204" pitchFamily="66" charset="0"/>
              </a:rPr>
              <a:t>White collared shirt</a:t>
            </a:r>
          </a:p>
          <a:p>
            <a:pPr marL="285750" lvl="0" indent="-285750">
              <a:buFont typeface="Arial" panose="020B0604020202020204" pitchFamily="34" charset="0"/>
              <a:buChar char="•"/>
            </a:pPr>
            <a:r>
              <a:rPr lang="en-GB" dirty="0">
                <a:latin typeface="Comic Sans MS" panose="030F0702030302020204" pitchFamily="66" charset="0"/>
              </a:rPr>
              <a:t>Green tie (available through Parent Pay)</a:t>
            </a:r>
          </a:p>
          <a:p>
            <a:pPr marL="285750" lvl="0" indent="-285750">
              <a:buFont typeface="Arial" panose="020B0604020202020204" pitchFamily="34" charset="0"/>
              <a:buChar char="•"/>
            </a:pPr>
            <a:r>
              <a:rPr lang="en-GB" dirty="0">
                <a:latin typeface="Comic Sans MS" panose="030F0702030302020204" pitchFamily="66" charset="0"/>
              </a:rPr>
              <a:t>Red jumper or cardigan</a:t>
            </a:r>
          </a:p>
          <a:p>
            <a:pPr marL="285750" lvl="0" indent="-285750">
              <a:buFont typeface="Arial" panose="020B0604020202020204" pitchFamily="34" charset="0"/>
              <a:buChar char="•"/>
            </a:pPr>
            <a:r>
              <a:rPr lang="en-GB" dirty="0">
                <a:latin typeface="Comic Sans MS" panose="030F0702030302020204" pitchFamily="66" charset="0"/>
              </a:rPr>
              <a:t>Girls – Grey school skirt</a:t>
            </a:r>
          </a:p>
          <a:p>
            <a:pPr marL="285750" lvl="0" indent="-285750">
              <a:buFont typeface="Arial" panose="020B0604020202020204" pitchFamily="34" charset="0"/>
              <a:buChar char="•"/>
            </a:pPr>
            <a:r>
              <a:rPr lang="en-GB" dirty="0">
                <a:latin typeface="Comic Sans MS" panose="030F0702030302020204" pitchFamily="66" charset="0"/>
              </a:rPr>
              <a:t>Boys – Grey school trousers</a:t>
            </a:r>
          </a:p>
          <a:p>
            <a:pPr marL="285750" lvl="0" indent="-285750">
              <a:buFont typeface="Arial" panose="020B0604020202020204" pitchFamily="34" charset="0"/>
              <a:buChar char="•"/>
            </a:pPr>
            <a:r>
              <a:rPr lang="en-GB" dirty="0">
                <a:latin typeface="Comic Sans MS" panose="030F0702030302020204" pitchFamily="66" charset="0"/>
              </a:rPr>
              <a:t>Black school shoes. (No Converse)</a:t>
            </a:r>
          </a:p>
          <a:p>
            <a:pPr marL="285750" lvl="0" indent="-285750">
              <a:buFont typeface="Arial" panose="020B0604020202020204" pitchFamily="34" charset="0"/>
              <a:buChar char="•"/>
            </a:pPr>
            <a:endParaRPr lang="en-GB" dirty="0">
              <a:latin typeface="Comic Sans MS" panose="030F0702030302020204" pitchFamily="66" charset="0"/>
            </a:endParaRPr>
          </a:p>
          <a:p>
            <a:pPr lvl="0"/>
            <a:r>
              <a:rPr lang="en-GB" b="1" u="sng" dirty="0">
                <a:latin typeface="Comic Sans MS" panose="030F0702030302020204" pitchFamily="66" charset="0"/>
              </a:rPr>
              <a:t>Summer Uniform</a:t>
            </a:r>
            <a:endParaRPr lang="en-US" dirty="0">
              <a:latin typeface="Comic Sans MS" panose="030F0702030302020204" pitchFamily="66" charset="0"/>
            </a:endParaRPr>
          </a:p>
          <a:p>
            <a:pPr lvl="0"/>
            <a:r>
              <a:rPr lang="en-US" dirty="0">
                <a:latin typeface="Comic Sans MS" panose="030F0702030302020204" pitchFamily="66" charset="0"/>
              </a:rPr>
              <a:t>Girls</a:t>
            </a:r>
          </a:p>
          <a:p>
            <a:pPr marL="285750" lvl="0" indent="-285750">
              <a:buFont typeface="Arial" panose="020B0604020202020204" pitchFamily="34" charset="0"/>
              <a:buChar char="•"/>
            </a:pPr>
            <a:r>
              <a:rPr lang="en-US" dirty="0">
                <a:latin typeface="Comic Sans MS" panose="030F0702030302020204" pitchFamily="66" charset="0"/>
              </a:rPr>
              <a:t>Red gingham summer dress</a:t>
            </a:r>
          </a:p>
          <a:p>
            <a:pPr marL="285750" lvl="0" indent="-285750">
              <a:buFont typeface="Arial" panose="020B0604020202020204" pitchFamily="34" charset="0"/>
              <a:buChar char="•"/>
            </a:pPr>
            <a:r>
              <a:rPr lang="en-US" dirty="0">
                <a:latin typeface="Comic Sans MS" panose="030F0702030302020204" pitchFamily="66" charset="0"/>
              </a:rPr>
              <a:t>Red cardigan</a:t>
            </a:r>
          </a:p>
          <a:p>
            <a:pPr marL="285750" lvl="0" indent="-285750">
              <a:buFont typeface="Arial" panose="020B0604020202020204" pitchFamily="34" charset="0"/>
              <a:buChar char="•"/>
            </a:pPr>
            <a:r>
              <a:rPr lang="en-US" dirty="0">
                <a:latin typeface="Comic Sans MS" panose="030F0702030302020204" pitchFamily="66" charset="0"/>
              </a:rPr>
              <a:t>White socks</a:t>
            </a:r>
          </a:p>
          <a:p>
            <a:pPr marL="285750" lvl="0" indent="-285750">
              <a:buFont typeface="Arial" panose="020B0604020202020204" pitchFamily="34" charset="0"/>
              <a:buChar char="•"/>
            </a:pPr>
            <a:r>
              <a:rPr lang="en-US" dirty="0">
                <a:latin typeface="Comic Sans MS" panose="030F0702030302020204" pitchFamily="66" charset="0"/>
              </a:rPr>
              <a:t>Black school shoes</a:t>
            </a:r>
          </a:p>
          <a:p>
            <a:pPr lvl="0"/>
            <a:r>
              <a:rPr lang="en-GB" dirty="0">
                <a:latin typeface="Comic Sans MS" panose="030F0702030302020204" pitchFamily="66" charset="0"/>
              </a:rPr>
              <a:t>Boys</a:t>
            </a:r>
          </a:p>
          <a:p>
            <a:pPr marL="285750" lvl="0" indent="-285750">
              <a:buFont typeface="Arial" panose="020B0604020202020204" pitchFamily="34" charset="0"/>
              <a:buChar char="•"/>
            </a:pPr>
            <a:r>
              <a:rPr lang="en-GB" dirty="0">
                <a:latin typeface="Comic Sans MS" panose="030F0702030302020204" pitchFamily="66" charset="0"/>
              </a:rPr>
              <a:t>Red polo</a:t>
            </a:r>
          </a:p>
          <a:p>
            <a:pPr marL="285750" lvl="0" indent="-285750">
              <a:buFont typeface="Arial" panose="020B0604020202020204" pitchFamily="34" charset="0"/>
              <a:buChar char="•"/>
            </a:pPr>
            <a:r>
              <a:rPr lang="en-GB" dirty="0">
                <a:latin typeface="Comic Sans MS" panose="030F0702030302020204" pitchFamily="66" charset="0"/>
              </a:rPr>
              <a:t>Red jumper</a:t>
            </a:r>
          </a:p>
          <a:p>
            <a:pPr marL="285750" lvl="0" indent="-285750">
              <a:buFont typeface="Arial" panose="020B0604020202020204" pitchFamily="34" charset="0"/>
              <a:buChar char="•"/>
            </a:pPr>
            <a:r>
              <a:rPr lang="en-GB" dirty="0">
                <a:latin typeface="Comic Sans MS" panose="030F0702030302020204" pitchFamily="66" charset="0"/>
              </a:rPr>
              <a:t>Grey school shorts</a:t>
            </a:r>
          </a:p>
          <a:p>
            <a:pPr marL="285750" lvl="0" indent="-285750">
              <a:buFont typeface="Arial" panose="020B0604020202020204" pitchFamily="34" charset="0"/>
              <a:buChar char="•"/>
            </a:pPr>
            <a:r>
              <a:rPr lang="en-GB" dirty="0">
                <a:latin typeface="Comic Sans MS" panose="030F0702030302020204" pitchFamily="66" charset="0"/>
              </a:rPr>
              <a:t>Dark socks</a:t>
            </a:r>
          </a:p>
          <a:p>
            <a:pPr marL="285750" lvl="0" indent="-285750">
              <a:buFont typeface="Arial" panose="020B0604020202020204" pitchFamily="34" charset="0"/>
              <a:buChar char="•"/>
            </a:pPr>
            <a:r>
              <a:rPr lang="en-GB" dirty="0">
                <a:latin typeface="Comic Sans MS" panose="030F0702030302020204" pitchFamily="66" charset="0"/>
              </a:rPr>
              <a:t>Black school shoes</a:t>
            </a:r>
            <a:endParaRPr lang="en-US" dirty="0">
              <a:latin typeface="Comic Sans MS" panose="030F0702030302020204" pitchFamily="66" charset="0"/>
            </a:endParaRPr>
          </a:p>
        </p:txBody>
      </p:sp>
      <p:sp>
        <p:nvSpPr>
          <p:cNvPr id="11" name="Rectangle 10"/>
          <p:cNvSpPr/>
          <p:nvPr/>
        </p:nvSpPr>
        <p:spPr>
          <a:xfrm>
            <a:off x="5082466" y="3625362"/>
            <a:ext cx="3252297" cy="2862322"/>
          </a:xfrm>
          <a:prstGeom prst="rect">
            <a:avLst/>
          </a:prstGeom>
        </p:spPr>
        <p:txBody>
          <a:bodyPr wrap="square">
            <a:spAutoFit/>
          </a:bodyPr>
          <a:lstStyle/>
          <a:p>
            <a:pPr lvl="0"/>
            <a:r>
              <a:rPr lang="en-US" dirty="0">
                <a:latin typeface="Comic Sans MS" panose="030F0702030302020204" pitchFamily="66" charset="0"/>
              </a:rPr>
              <a:t>Children are expected to bring their book bags every day as part of their uniform.</a:t>
            </a:r>
          </a:p>
          <a:p>
            <a:pPr lvl="0"/>
            <a:endParaRPr lang="en-US" dirty="0">
              <a:latin typeface="Comic Sans MS" panose="030F0702030302020204" pitchFamily="66" charset="0"/>
            </a:endParaRPr>
          </a:p>
          <a:p>
            <a:pPr lvl="0"/>
            <a:r>
              <a:rPr lang="en-US" dirty="0">
                <a:latin typeface="Comic Sans MS" panose="030F0702030302020204" pitchFamily="66" charset="0"/>
              </a:rPr>
              <a:t>Trainers should only be worn on PE days. </a:t>
            </a:r>
          </a:p>
          <a:p>
            <a:pPr lvl="0"/>
            <a:endParaRPr lang="en-US" dirty="0">
              <a:latin typeface="Comic Sans MS" panose="030F0702030302020204" pitchFamily="66" charset="0"/>
            </a:endParaRPr>
          </a:p>
          <a:p>
            <a:pPr lvl="0"/>
            <a:r>
              <a:rPr lang="en-US" dirty="0">
                <a:latin typeface="Comic Sans MS" panose="030F0702030302020204" pitchFamily="66" charset="0"/>
              </a:rPr>
              <a:t>Smart watches with cameras or voice recording functions are not permitted.</a:t>
            </a:r>
          </a:p>
        </p:txBody>
      </p:sp>
      <p:sp>
        <p:nvSpPr>
          <p:cNvPr id="12" name="Rectangle 11"/>
          <p:cNvSpPr/>
          <p:nvPr/>
        </p:nvSpPr>
        <p:spPr>
          <a:xfrm>
            <a:off x="330926" y="283787"/>
            <a:ext cx="130892" cy="150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638988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0703" y="244834"/>
            <a:ext cx="6473451" cy="5940088"/>
          </a:xfrm>
          <a:prstGeom prst="rect">
            <a:avLst/>
          </a:prstGeom>
          <a:noFill/>
        </p:spPr>
        <p:txBody>
          <a:bodyPr wrap="square" rtlCol="0">
            <a:spAutoFit/>
          </a:bodyPr>
          <a:lstStyle/>
          <a:p>
            <a:pPr algn="ctr"/>
            <a:r>
              <a:rPr lang="en-GB" sz="4400" u="sng" dirty="0">
                <a:latin typeface="Comic Sans MS" panose="030F0702030302020204" pitchFamily="66" charset="0"/>
              </a:rPr>
              <a:t>P.E</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a:p>
            <a:pPr lvl="0"/>
            <a:r>
              <a:rPr lang="en-GB" dirty="0">
                <a:latin typeface="Comic Sans MS" panose="030F0702030302020204" pitchFamily="66" charset="0"/>
              </a:rPr>
              <a:t>To keep your children as safe as possible we are asking all children to come to school wearing their PE kit on their PE day. </a:t>
            </a:r>
          </a:p>
          <a:p>
            <a:pPr lvl="0"/>
            <a:endParaRPr lang="en-GB" sz="1100" dirty="0">
              <a:latin typeface="Comic Sans MS" panose="030F0702030302020204" pitchFamily="66" charset="0"/>
            </a:endParaRPr>
          </a:p>
          <a:p>
            <a:pPr lvl="0"/>
            <a:r>
              <a:rPr lang="en-GB" dirty="0">
                <a:latin typeface="Comic Sans MS" panose="030F0702030302020204" pitchFamily="66" charset="0"/>
              </a:rPr>
              <a:t>Year 1 P.E days are Tuesday </a:t>
            </a:r>
            <a:r>
              <a:rPr lang="en-GB">
                <a:latin typeface="Comic Sans MS" panose="030F0702030302020204" pitchFamily="66" charset="0"/>
              </a:rPr>
              <a:t>and Thursday.</a:t>
            </a:r>
            <a:endParaRPr lang="en-GB" b="1" dirty="0">
              <a:solidFill>
                <a:srgbClr val="7030A0"/>
              </a:solidFill>
              <a:latin typeface="Comic Sans MS" panose="030F0702030302020204" pitchFamily="66" charset="0"/>
            </a:endParaRPr>
          </a:p>
          <a:p>
            <a:pPr lvl="0"/>
            <a:endParaRPr lang="en-GB" sz="1100" dirty="0">
              <a:latin typeface="Comic Sans MS" panose="030F0702030302020204" pitchFamily="66" charset="0"/>
            </a:endParaRPr>
          </a:p>
          <a:p>
            <a:pPr lvl="0"/>
            <a:r>
              <a:rPr lang="en-US" dirty="0">
                <a:latin typeface="Comic Sans MS" panose="030F0702030302020204" pitchFamily="66" charset="0"/>
              </a:rPr>
              <a:t>A reminder that P.E kit consists of red polo shirt, </a:t>
            </a:r>
            <a:r>
              <a:rPr lang="en-US" b="1" dirty="0">
                <a:latin typeface="Comic Sans MS" panose="030F0702030302020204" pitchFamily="66" charset="0"/>
              </a:rPr>
              <a:t>black</a:t>
            </a:r>
            <a:r>
              <a:rPr lang="en-US" dirty="0">
                <a:latin typeface="Comic Sans MS" panose="030F0702030302020204" pitchFamily="66" charset="0"/>
              </a:rPr>
              <a:t> jogging bottoms and trainers. Children must come in wearing their school jumper/cardigan. </a:t>
            </a:r>
          </a:p>
          <a:p>
            <a:pPr lvl="0"/>
            <a:endParaRPr lang="en-US" sz="1100" dirty="0">
              <a:latin typeface="Comic Sans MS" panose="030F0702030302020204" pitchFamily="66" charset="0"/>
            </a:endParaRPr>
          </a:p>
          <a:p>
            <a:pPr lvl="0"/>
            <a:r>
              <a:rPr lang="en-US" dirty="0">
                <a:latin typeface="Comic Sans MS" panose="030F0702030302020204" pitchFamily="66" charset="0"/>
              </a:rPr>
              <a:t>In addition to their school jumper /cardigan children may come to school with a </a:t>
            </a:r>
            <a:r>
              <a:rPr lang="en-US" b="1" dirty="0">
                <a:latin typeface="Comic Sans MS" panose="030F0702030302020204" pitchFamily="66" charset="0"/>
              </a:rPr>
              <a:t>plain black </a:t>
            </a:r>
            <a:r>
              <a:rPr lang="en-US" dirty="0">
                <a:latin typeface="Comic Sans MS" panose="030F0702030302020204" pitchFamily="66" charset="0"/>
              </a:rPr>
              <a:t>sweatshirt/hoodie on top of their school jumper/cardigan. Wearing a black hoodie should not replace a school red cardigan/jumper.</a:t>
            </a:r>
          </a:p>
          <a:p>
            <a:pPr lvl="0"/>
            <a:endParaRPr lang="en-US" sz="1100" dirty="0">
              <a:latin typeface="Comic Sans MS" panose="030F0702030302020204" pitchFamily="66" charset="0"/>
            </a:endParaRPr>
          </a:p>
          <a:p>
            <a:pPr lvl="0"/>
            <a:r>
              <a:rPr lang="en-US" dirty="0">
                <a:latin typeface="Comic Sans MS" panose="030F0702030302020204" pitchFamily="66" charset="0"/>
              </a:rPr>
              <a:t>In school they take their black hoodie off with their coat and keep it for the PE lesson.</a:t>
            </a:r>
          </a:p>
          <a:p>
            <a:pPr lvl="0"/>
            <a:endParaRPr lang="en-US" dirty="0">
              <a:latin typeface="Comic Sans MS" panose="030F0702030302020204" pitchFamily="66" charset="0"/>
            </a:endParaRPr>
          </a:p>
          <a:p>
            <a:pPr lvl="0"/>
            <a:r>
              <a:rPr lang="en-US" dirty="0">
                <a:latin typeface="Comic Sans MS" panose="030F0702030302020204" pitchFamily="66" charset="0"/>
              </a:rPr>
              <a:t>For shoes children must wear appropriate trainers. </a:t>
            </a:r>
          </a:p>
        </p:txBody>
      </p:sp>
      <p:pic>
        <p:nvPicPr>
          <p:cNvPr id="6" name="Picture 5"/>
          <p:cNvPicPr>
            <a:picLocks noChangeAspect="1"/>
          </p:cNvPicPr>
          <p:nvPr/>
        </p:nvPicPr>
        <p:blipFill>
          <a:blip r:embed="rId2"/>
          <a:stretch>
            <a:fillRect/>
          </a:stretch>
        </p:blipFill>
        <p:spPr>
          <a:xfrm>
            <a:off x="6935739" y="469505"/>
            <a:ext cx="4676775" cy="5829300"/>
          </a:xfrm>
          <a:prstGeom prst="rect">
            <a:avLst/>
          </a:prstGeom>
        </p:spPr>
      </p:pic>
      <p:sp>
        <p:nvSpPr>
          <p:cNvPr id="4" name="Rectangle 3"/>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334582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82103" y="161806"/>
            <a:ext cx="11889824" cy="5909310"/>
          </a:xfrm>
          <a:prstGeom prst="rect">
            <a:avLst/>
          </a:prstGeom>
          <a:noFill/>
        </p:spPr>
        <p:txBody>
          <a:bodyPr wrap="square" rtlCol="0">
            <a:spAutoFit/>
          </a:bodyPr>
          <a:lstStyle/>
          <a:p>
            <a:pPr algn="ctr"/>
            <a:r>
              <a:rPr lang="en-GB" sz="4400" u="sng" dirty="0">
                <a:latin typeface="Comic Sans MS" panose="030F0702030302020204" pitchFamily="66" charset="0"/>
              </a:rPr>
              <a:t>Jewellery</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a:p>
            <a:r>
              <a:rPr lang="en-GB" sz="2400" dirty="0">
                <a:latin typeface="Comic Sans MS" panose="030F0702030302020204" pitchFamily="66" charset="0"/>
              </a:rPr>
              <a:t>The wearing of any jewellery is not encouraged, watches are the only exception. We only allow analogue watches that support children to learn to tell the time - no digital/smart watches are permitted. </a:t>
            </a:r>
          </a:p>
          <a:p>
            <a:r>
              <a:rPr lang="en-GB" sz="2400" dirty="0">
                <a:latin typeface="Comic Sans MS" panose="030F0702030302020204" pitchFamily="66" charset="0"/>
              </a:rPr>
              <a:t> </a:t>
            </a:r>
          </a:p>
          <a:p>
            <a:r>
              <a:rPr lang="en-GB" sz="2400" dirty="0">
                <a:latin typeface="Comic Sans MS" panose="030F0702030302020204" pitchFamily="66" charset="0"/>
              </a:rPr>
              <a:t>Children must not wear rings, chains, necklaces or earrings that hang below the ear e.g. sleepers.  If parents still wish children to wear earrings, despite the risks of injury, only the small plain tiny stud type are allowed (maximum number of one per ear in the centre of the lobe). Staff cannot be held responsible for looking after items of jewellery such as watches or studs. </a:t>
            </a:r>
          </a:p>
          <a:p>
            <a:r>
              <a:rPr lang="en-GB" sz="2400" dirty="0">
                <a:latin typeface="Comic Sans MS" panose="030F0702030302020204" pitchFamily="66" charset="0"/>
              </a:rPr>
              <a:t>Children are also expected to take their own earrings out for P.E lessons as required. Children must NOT wear earrings of any type for swimming. </a:t>
            </a:r>
          </a:p>
          <a:p>
            <a:endParaRPr lang="en-GB" sz="2400" dirty="0">
              <a:latin typeface="Comic Sans MS" panose="030F0702030302020204" pitchFamily="66" charset="0"/>
            </a:endParaRPr>
          </a:p>
          <a:p>
            <a:r>
              <a:rPr lang="en-GB" sz="2400" dirty="0">
                <a:latin typeface="Comic Sans MS" panose="030F0702030302020204" pitchFamily="66" charset="0"/>
              </a:rPr>
              <a:t>Therefore, we discourage any jewellery on P.E days.</a:t>
            </a:r>
          </a:p>
        </p:txBody>
      </p:sp>
      <p:sp>
        <p:nvSpPr>
          <p:cNvPr id="4" name="Rectangle 3"/>
          <p:cNvSpPr/>
          <p:nvPr/>
        </p:nvSpPr>
        <p:spPr>
          <a:xfrm>
            <a:off x="330926" y="283787"/>
            <a:ext cx="130892" cy="150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209953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23838" y="-9525"/>
            <a:ext cx="12639675" cy="6877050"/>
          </a:xfrm>
          <a:prstGeom prst="rect">
            <a:avLst/>
          </a:prstGeom>
        </p:spPr>
      </p:pic>
      <p:sp>
        <p:nvSpPr>
          <p:cNvPr id="5" name="Rectangle 4"/>
          <p:cNvSpPr/>
          <p:nvPr/>
        </p:nvSpPr>
        <p:spPr>
          <a:xfrm>
            <a:off x="31406"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521526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85738" y="4762"/>
            <a:ext cx="12563475" cy="6848475"/>
          </a:xfrm>
          <a:prstGeom prst="rect">
            <a:avLst/>
          </a:prstGeom>
        </p:spPr>
      </p:pic>
      <p:sp>
        <p:nvSpPr>
          <p:cNvPr id="5" name="Rectangle 4"/>
          <p:cNvSpPr/>
          <p:nvPr/>
        </p:nvSpPr>
        <p:spPr>
          <a:xfrm>
            <a:off x="-66238" y="214803"/>
            <a:ext cx="130892" cy="150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1660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14313" y="0"/>
            <a:ext cx="12620625" cy="6858000"/>
          </a:xfrm>
          <a:prstGeom prst="rect">
            <a:avLst/>
          </a:prstGeom>
        </p:spPr>
      </p:pic>
      <p:sp>
        <p:nvSpPr>
          <p:cNvPr id="5" name="Rectangle 4"/>
          <p:cNvSpPr/>
          <p:nvPr/>
        </p:nvSpPr>
        <p:spPr>
          <a:xfrm>
            <a:off x="3697"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63451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Comic Sans MS" panose="030F0702030302020204" pitchFamily="66" charset="0"/>
              </a:rPr>
              <a:t>School Dinners</a:t>
            </a:r>
          </a:p>
        </p:txBody>
      </p:sp>
      <p:sp>
        <p:nvSpPr>
          <p:cNvPr id="3" name="Content Placeholder 2"/>
          <p:cNvSpPr>
            <a:spLocks noGrp="1"/>
          </p:cNvSpPr>
          <p:nvPr>
            <p:ph idx="1"/>
          </p:nvPr>
        </p:nvSpPr>
        <p:spPr>
          <a:xfrm>
            <a:off x="431801" y="1437697"/>
            <a:ext cx="6578600" cy="4351338"/>
          </a:xfrm>
        </p:spPr>
        <p:txBody>
          <a:bodyPr>
            <a:normAutofit fontScale="62500" lnSpcReduction="20000"/>
          </a:bodyPr>
          <a:lstStyle/>
          <a:p>
            <a:pPr marL="285750" indent="-285750">
              <a:buFont typeface="Arial" panose="020B0604020202020204" pitchFamily="34" charset="0"/>
              <a:buChar char="•"/>
            </a:pPr>
            <a:r>
              <a:rPr lang="en-GB" sz="2600" dirty="0">
                <a:latin typeface="Comic Sans MS" panose="030F0702030302020204" pitchFamily="66" charset="0"/>
              </a:rPr>
              <a:t>To order your child’s dinner, please order this via </a:t>
            </a:r>
            <a:r>
              <a:rPr lang="en-GB" sz="2600" dirty="0" err="1">
                <a:latin typeface="Comic Sans MS" panose="030F0702030302020204" pitchFamily="66" charset="0"/>
              </a:rPr>
              <a:t>BlueRunner</a:t>
            </a:r>
            <a:r>
              <a:rPr lang="en-GB" sz="2600" dirty="0">
                <a:latin typeface="Comic Sans MS" panose="030F0702030302020204" pitchFamily="66" charset="0"/>
              </a:rPr>
              <a:t>. </a:t>
            </a:r>
          </a:p>
          <a:p>
            <a:pPr marL="285750" indent="-285750">
              <a:buFont typeface="Arial" panose="020B0604020202020204" pitchFamily="34" charset="0"/>
              <a:buChar char="•"/>
            </a:pPr>
            <a:r>
              <a:rPr lang="en-GB" sz="2600" dirty="0">
                <a:latin typeface="Comic Sans MS" panose="030F0702030302020204" pitchFamily="66" charset="0"/>
              </a:rPr>
              <a:t>We need you to order their dinners for a week ahead before your child comes into school on a Monday . </a:t>
            </a:r>
          </a:p>
          <a:p>
            <a:pPr marL="285750" indent="-285750">
              <a:buFont typeface="Arial" panose="020B0604020202020204" pitchFamily="34" charset="0"/>
              <a:buChar char="•"/>
            </a:pPr>
            <a:r>
              <a:rPr lang="en-GB" sz="2600" dirty="0">
                <a:latin typeface="Comic Sans MS" panose="030F0702030302020204" pitchFamily="66" charset="0"/>
              </a:rPr>
              <a:t>Your ParentPay account will need to be in credit as all meals have to be paid for in advance. </a:t>
            </a:r>
          </a:p>
          <a:p>
            <a:pPr marL="285750" indent="-285750">
              <a:buFont typeface="Arial" panose="020B0604020202020204" pitchFamily="34" charset="0"/>
              <a:buChar char="•"/>
            </a:pPr>
            <a:r>
              <a:rPr lang="en-GB" sz="2600" dirty="0">
                <a:latin typeface="Comic Sans MS" panose="030F0702030302020204" pitchFamily="66" charset="0"/>
              </a:rPr>
              <a:t>There is more guidance on our website for ordering your child’s dinners. </a:t>
            </a:r>
          </a:p>
          <a:p>
            <a:pPr marL="285750" indent="-285750">
              <a:buFont typeface="Arial" panose="020B0604020202020204" pitchFamily="34" charset="0"/>
              <a:buChar char="•"/>
            </a:pPr>
            <a:r>
              <a:rPr lang="en-GB" sz="2600" dirty="0">
                <a:latin typeface="Comic Sans MS" panose="030F0702030302020204" pitchFamily="66" charset="0"/>
              </a:rPr>
              <a:t>There is also a family information pack, produced by Aspens for you all to look at. </a:t>
            </a:r>
          </a:p>
          <a:p>
            <a:pPr marL="285750" indent="-285750">
              <a:buFont typeface="Arial" panose="020B0604020202020204" pitchFamily="34" charset="0"/>
              <a:buChar char="•"/>
            </a:pPr>
            <a:r>
              <a:rPr lang="en-GB" sz="2600" dirty="0">
                <a:latin typeface="Comic Sans MS" panose="030F0702030302020204" pitchFamily="66" charset="0"/>
              </a:rPr>
              <a:t>Please remember, there are no options for baguettes or wraps, however a varied, hot and nutritious dinner is available every day, including a jacket potato or pasta pot or sandwiches. </a:t>
            </a:r>
          </a:p>
          <a:p>
            <a:pPr marL="285750" indent="-285750">
              <a:buFont typeface="Arial" panose="020B0604020202020204" pitchFamily="34" charset="0"/>
              <a:buChar char="•"/>
            </a:pPr>
            <a:r>
              <a:rPr lang="en-GB" sz="2600" dirty="0">
                <a:latin typeface="Comic Sans MS" panose="030F0702030302020204" pitchFamily="66" charset="0"/>
              </a:rPr>
              <a:t>If you are not able to access your ParentPay account, please contact the school office via Parent mail. </a:t>
            </a:r>
          </a:p>
          <a:p>
            <a:pPr marL="285750" indent="-285750">
              <a:buFont typeface="Arial" panose="020B0604020202020204" pitchFamily="34" charset="0"/>
              <a:buChar char="•"/>
            </a:pPr>
            <a:r>
              <a:rPr lang="en-GB" sz="2600" dirty="0">
                <a:latin typeface="Comic Sans MS" panose="030F0702030302020204" pitchFamily="66" charset="0"/>
              </a:rPr>
              <a:t>Please apply for Free School Meals if you think you may be entitled to these via Solihull Council. </a:t>
            </a:r>
          </a:p>
          <a:p>
            <a:endParaRPr lang="en-GB" dirty="0"/>
          </a:p>
        </p:txBody>
      </p:sp>
      <p:sp>
        <p:nvSpPr>
          <p:cNvPr id="5" name="Rectangle 4"/>
          <p:cNvSpPr/>
          <p:nvPr/>
        </p:nvSpPr>
        <p:spPr>
          <a:xfrm>
            <a:off x="26134" y="283787"/>
            <a:ext cx="130892" cy="150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973DE9F1-65EA-9AE6-EF23-040CE341383C}"/>
              </a:ext>
            </a:extLst>
          </p:cNvPr>
          <p:cNvPicPr>
            <a:picLocks noChangeAspect="1"/>
          </p:cNvPicPr>
          <p:nvPr/>
        </p:nvPicPr>
        <p:blipFill>
          <a:blip r:embed="rId2"/>
          <a:stretch>
            <a:fillRect/>
          </a:stretch>
        </p:blipFill>
        <p:spPr>
          <a:xfrm>
            <a:off x="7518400" y="1488335"/>
            <a:ext cx="4335318" cy="3277630"/>
          </a:xfrm>
          <a:prstGeom prst="rect">
            <a:avLst/>
          </a:prstGeom>
        </p:spPr>
      </p:pic>
    </p:spTree>
    <p:extLst>
      <p:ext uri="{BB962C8B-B14F-4D97-AF65-F5344CB8AC3E}">
        <p14:creationId xmlns:p14="http://schemas.microsoft.com/office/powerpoint/2010/main" val="11371352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Our Curriculum:</a:t>
            </a:r>
            <a:br>
              <a:rPr lang="en-GB" dirty="0"/>
            </a:br>
            <a:r>
              <a:rPr lang="en-GB" b="1" dirty="0"/>
              <a:t>St. Anne’s Unique and Special Curriculum</a:t>
            </a:r>
          </a:p>
        </p:txBody>
      </p:sp>
      <p:sp>
        <p:nvSpPr>
          <p:cNvPr id="3" name="Content Placeholder 2"/>
          <p:cNvSpPr>
            <a:spLocks noGrp="1"/>
          </p:cNvSpPr>
          <p:nvPr>
            <p:ph idx="1"/>
          </p:nvPr>
        </p:nvSpPr>
        <p:spPr/>
        <p:txBody>
          <a:bodyPr>
            <a:normAutofit fontScale="70000" lnSpcReduction="20000"/>
          </a:bodyPr>
          <a:lstStyle/>
          <a:p>
            <a:pPr marL="0" indent="0" algn="ctr">
              <a:buNone/>
            </a:pPr>
            <a:r>
              <a:rPr lang="en-GB" b="1" dirty="0"/>
              <a:t>Our Mission Statement underpins our curriculum- each and every child is unique and special and every decision we make cherishes this principle.</a:t>
            </a:r>
          </a:p>
          <a:p>
            <a:pPr marL="0" indent="0">
              <a:buNone/>
            </a:pPr>
            <a:endParaRPr lang="en-US" dirty="0"/>
          </a:p>
          <a:p>
            <a:pPr marL="0" indent="0">
              <a:buNone/>
            </a:pPr>
            <a:r>
              <a:rPr lang="en-US" dirty="0"/>
              <a:t>Our curriculum includes the taught and untaught curriculum. </a:t>
            </a:r>
            <a:br>
              <a:rPr lang="en-US" dirty="0"/>
            </a:br>
            <a:r>
              <a:rPr lang="en-US" dirty="0"/>
              <a:t>As such it provides broad, in depth instruction of all the subjects from the National Curriculum, as well as spiritual, moral, personal, social and emotional development and vocational and cultural development.</a:t>
            </a:r>
          </a:p>
          <a:p>
            <a:pPr marL="0" indent="0">
              <a:buNone/>
            </a:pPr>
            <a:r>
              <a:rPr lang="en-GB" dirty="0"/>
              <a:t>Our Curriculum is designed to meaningfully convey the following content:-</a:t>
            </a:r>
          </a:p>
          <a:p>
            <a:r>
              <a:rPr lang="en-GB" dirty="0"/>
              <a:t>National Curriculum</a:t>
            </a:r>
          </a:p>
          <a:p>
            <a:r>
              <a:rPr lang="en-GB" dirty="0"/>
              <a:t>Diocesan Strategy</a:t>
            </a:r>
          </a:p>
          <a:p>
            <a:r>
              <a:rPr lang="en-GB" dirty="0"/>
              <a:t>St Anne’s  mission </a:t>
            </a:r>
          </a:p>
          <a:p>
            <a:r>
              <a:rPr lang="en-GB" dirty="0"/>
              <a:t>Virtues                                                </a:t>
            </a:r>
          </a:p>
          <a:p>
            <a:r>
              <a:rPr lang="en-GB" dirty="0"/>
              <a:t>Catholic Social Teachings</a:t>
            </a:r>
          </a:p>
          <a:p>
            <a:r>
              <a:rPr lang="en-GB" dirty="0"/>
              <a:t>British Values</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61373" y="4159351"/>
            <a:ext cx="1666617" cy="2152548"/>
          </a:xfrm>
          <a:prstGeom prst="rect">
            <a:avLst/>
          </a:prstGeom>
        </p:spPr>
      </p:pic>
      <p:pic>
        <p:nvPicPr>
          <p:cNvPr id="15" name="Picture 14"/>
          <p:cNvPicPr/>
          <p:nvPr/>
        </p:nvPicPr>
        <p:blipFill>
          <a:blip r:embed="rId3"/>
          <a:stretch>
            <a:fillRect/>
          </a:stretch>
        </p:blipFill>
        <p:spPr>
          <a:xfrm>
            <a:off x="10510887" y="4159352"/>
            <a:ext cx="1461154" cy="2152547"/>
          </a:xfrm>
          <a:prstGeom prst="rect">
            <a:avLst/>
          </a:prstGeom>
        </p:spPr>
      </p:pic>
      <p:pic>
        <p:nvPicPr>
          <p:cNvPr id="16" name="Picture 15"/>
          <p:cNvPicPr/>
          <p:nvPr/>
        </p:nvPicPr>
        <p:blipFill>
          <a:blip r:embed="rId4"/>
          <a:stretch>
            <a:fillRect/>
          </a:stretch>
        </p:blipFill>
        <p:spPr>
          <a:xfrm>
            <a:off x="3950516" y="4159352"/>
            <a:ext cx="1734532" cy="2152548"/>
          </a:xfrm>
          <a:prstGeom prst="rect">
            <a:avLst/>
          </a:prstGeom>
        </p:spPr>
      </p:pic>
      <p:pic>
        <p:nvPicPr>
          <p:cNvPr id="17" name="Content Placeholder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85048" y="4172003"/>
            <a:ext cx="1558595" cy="2152549"/>
          </a:xfrm>
          <a:prstGeom prst="rect">
            <a:avLst/>
          </a:prstGeom>
        </p:spPr>
      </p:pic>
      <p:pic>
        <p:nvPicPr>
          <p:cNvPr id="10" name="Picture 9"/>
          <p:cNvPicPr>
            <a:picLocks noChangeAspect="1"/>
          </p:cNvPicPr>
          <p:nvPr/>
        </p:nvPicPr>
        <p:blipFill>
          <a:blip r:embed="rId6"/>
          <a:stretch>
            <a:fillRect/>
          </a:stretch>
        </p:blipFill>
        <p:spPr>
          <a:xfrm>
            <a:off x="7243643" y="4172003"/>
            <a:ext cx="1649514" cy="2152549"/>
          </a:xfrm>
          <a:prstGeom prst="rect">
            <a:avLst/>
          </a:prstGeom>
        </p:spPr>
      </p:pic>
      <p:sp>
        <p:nvSpPr>
          <p:cNvPr id="9" name="Rectangle 8"/>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utoShape 4" descr="https://ukc-powerpoint.officeapps.live.com/pods/GetClipboardImage.ashx?Id=2c3b34ba-a894-4de3-aa32-8b36210e3906&amp;DC=GUK1&amp;pkey=e1b6151b-c495-4bb8-9ac0-8176bfdbcb58&amp;wdwaccluster=GUK1"/>
          <p:cNvSpPr>
            <a:spLocks noChangeAspect="1" noChangeArrowheads="1"/>
          </p:cNvSpPr>
          <p:nvPr/>
        </p:nvSpPr>
        <p:spPr bwMode="auto">
          <a:xfrm>
            <a:off x="2190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42432764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St. Anne’s  Curriculum – ‘Unique and Special’</a:t>
            </a:r>
          </a:p>
        </p:txBody>
      </p:sp>
      <p:sp>
        <p:nvSpPr>
          <p:cNvPr id="3" name="Content Placeholder 2"/>
          <p:cNvSpPr>
            <a:spLocks noGrp="1"/>
          </p:cNvSpPr>
          <p:nvPr>
            <p:ph idx="1"/>
          </p:nvPr>
        </p:nvSpPr>
        <p:spPr/>
        <p:txBody>
          <a:bodyPr/>
          <a:lstStyle/>
          <a:p>
            <a:pPr marL="0" indent="0">
              <a:buNone/>
            </a:pPr>
            <a:r>
              <a:rPr lang="en-GB" dirty="0"/>
              <a:t>Our knowledge and skills based curriculum is underpinned by the four key curriculum drivers below:</a:t>
            </a:r>
            <a:br>
              <a:rPr lang="en-GB" dirty="0"/>
            </a:br>
            <a:r>
              <a:rPr lang="en-GB" dirty="0"/>
              <a:t>All of our approaches to teaching and learning focus on developing children’s spoken language and vocabulary</a:t>
            </a:r>
          </a:p>
          <a:p>
            <a:r>
              <a:rPr lang="en-GB" dirty="0">
                <a:solidFill>
                  <a:srgbClr val="FF0000"/>
                </a:solidFill>
              </a:rPr>
              <a:t>Spirituality and Diversity</a:t>
            </a:r>
          </a:p>
          <a:p>
            <a:r>
              <a:rPr lang="en-GB" dirty="0">
                <a:solidFill>
                  <a:srgbClr val="FF0000"/>
                </a:solidFill>
              </a:rPr>
              <a:t>Knowledge and Skills</a:t>
            </a:r>
          </a:p>
          <a:p>
            <a:r>
              <a:rPr lang="en-GB" dirty="0">
                <a:solidFill>
                  <a:srgbClr val="FF0000"/>
                </a:solidFill>
              </a:rPr>
              <a:t>Aspirations and Possibilities</a:t>
            </a:r>
          </a:p>
          <a:p>
            <a:r>
              <a:rPr lang="en-GB" dirty="0">
                <a:solidFill>
                  <a:srgbClr val="FF0000"/>
                </a:solidFill>
              </a:rPr>
              <a:t>Well being and Love</a:t>
            </a:r>
          </a:p>
        </p:txBody>
      </p:sp>
      <p:sp>
        <p:nvSpPr>
          <p:cNvPr id="4" name="Rectangle 3"/>
          <p:cNvSpPr/>
          <p:nvPr/>
        </p:nvSpPr>
        <p:spPr>
          <a:xfrm>
            <a:off x="330926" y="283787"/>
            <a:ext cx="130892" cy="150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875324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F860B399-8C6A-67B2-87EB-7247DA705ED4}"/>
              </a:ext>
            </a:extLst>
          </p:cNvPr>
          <p:cNvPicPr>
            <a:picLocks noChangeAspect="1"/>
          </p:cNvPicPr>
          <p:nvPr/>
        </p:nvPicPr>
        <p:blipFill>
          <a:blip r:embed="rId2"/>
          <a:stretch>
            <a:fillRect/>
          </a:stretch>
        </p:blipFill>
        <p:spPr>
          <a:xfrm>
            <a:off x="1162974" y="765146"/>
            <a:ext cx="10022889" cy="5694126"/>
          </a:xfrm>
          <a:prstGeom prst="rect">
            <a:avLst/>
          </a:prstGeom>
        </p:spPr>
      </p:pic>
      <p:sp>
        <p:nvSpPr>
          <p:cNvPr id="6" name="TextBox 5">
            <a:extLst>
              <a:ext uri="{FF2B5EF4-FFF2-40B4-BE49-F238E27FC236}">
                <a16:creationId xmlns:a16="http://schemas.microsoft.com/office/drawing/2014/main" id="{8B31988B-CD18-2ADB-B1F3-1C6A3DB96FC9}"/>
              </a:ext>
            </a:extLst>
          </p:cNvPr>
          <p:cNvSpPr txBox="1"/>
          <p:nvPr/>
        </p:nvSpPr>
        <p:spPr>
          <a:xfrm>
            <a:off x="1162974" y="364836"/>
            <a:ext cx="9294921" cy="307777"/>
          </a:xfrm>
          <a:prstGeom prst="rect">
            <a:avLst/>
          </a:prstGeom>
          <a:noFill/>
        </p:spPr>
        <p:txBody>
          <a:bodyPr wrap="square" rtlCol="0">
            <a:spAutoFit/>
          </a:bodyPr>
          <a:lstStyle/>
          <a:p>
            <a:r>
              <a:rPr lang="en-GB" sz="1400" dirty="0">
                <a:latin typeface="Comic Sans MS" panose="030F0702030302020204" pitchFamily="66" charset="0"/>
              </a:rPr>
              <a:t>Each term you will receive a curriculum overview so you understand what your child will be learning in school. </a:t>
            </a:r>
          </a:p>
        </p:txBody>
      </p:sp>
    </p:spTree>
    <p:extLst>
      <p:ext uri="{BB962C8B-B14F-4D97-AF65-F5344CB8AC3E}">
        <p14:creationId xmlns:p14="http://schemas.microsoft.com/office/powerpoint/2010/main" val="29041433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mic Sans MS" panose="030F0702030302020204" pitchFamily="66" charset="0"/>
              </a:rPr>
              <a:t>Character Education and</a:t>
            </a:r>
            <a:br>
              <a:rPr lang="en-GB" dirty="0">
                <a:latin typeface="Comic Sans MS" panose="030F0702030302020204" pitchFamily="66" charset="0"/>
              </a:rPr>
            </a:br>
            <a:r>
              <a:rPr lang="en-GB" dirty="0">
                <a:latin typeface="Comic Sans MS" panose="030F0702030302020204" pitchFamily="66" charset="0"/>
              </a:rPr>
              <a:t>Personal Development Opportunities</a:t>
            </a:r>
          </a:p>
        </p:txBody>
      </p:sp>
      <p:sp>
        <p:nvSpPr>
          <p:cNvPr id="5" name="Rectangle 4"/>
          <p:cNvSpPr/>
          <p:nvPr/>
        </p:nvSpPr>
        <p:spPr>
          <a:xfrm>
            <a:off x="7084290" y="1900559"/>
            <a:ext cx="4985569" cy="4401205"/>
          </a:xfrm>
          <a:prstGeom prst="rect">
            <a:avLst/>
          </a:prstGeom>
        </p:spPr>
        <p:txBody>
          <a:bodyPr wrap="square">
            <a:spAutoFit/>
          </a:bodyPr>
          <a:lstStyle/>
          <a:p>
            <a:r>
              <a:rPr lang="en-GB" sz="2800" dirty="0">
                <a:solidFill>
                  <a:srgbClr val="000000"/>
                </a:solidFill>
                <a:latin typeface="Comic Sans MS" panose="030F0702030302020204" pitchFamily="66" charset="0"/>
              </a:rPr>
              <a:t>Spiritual, Morale, Social, Vocational, Cultural development including emotional and physical development are key aspects of character education.</a:t>
            </a:r>
            <a:br>
              <a:rPr lang="en-GB" sz="2800" dirty="0">
                <a:solidFill>
                  <a:srgbClr val="000000"/>
                </a:solidFill>
                <a:latin typeface="Comic Sans MS" panose="030F0702030302020204" pitchFamily="66" charset="0"/>
              </a:rPr>
            </a:br>
            <a:r>
              <a:rPr lang="en-GB" sz="2800" dirty="0">
                <a:solidFill>
                  <a:srgbClr val="000000"/>
                </a:solidFill>
                <a:latin typeface="Comic Sans MS" panose="030F0702030302020204" pitchFamily="66" charset="0"/>
              </a:rPr>
              <a:t>Here are some ways in which we enrich and encourage children’s personal development in Year 1.</a:t>
            </a:r>
            <a:endParaRPr lang="en-GB" sz="2800" dirty="0"/>
          </a:p>
        </p:txBody>
      </p:sp>
      <p:pic>
        <p:nvPicPr>
          <p:cNvPr id="3" name="Picture 2"/>
          <p:cNvPicPr>
            <a:picLocks noChangeAspect="1"/>
          </p:cNvPicPr>
          <p:nvPr/>
        </p:nvPicPr>
        <p:blipFill>
          <a:blip r:embed="rId2"/>
          <a:stretch>
            <a:fillRect/>
          </a:stretch>
        </p:blipFill>
        <p:spPr>
          <a:xfrm>
            <a:off x="574386" y="1690688"/>
            <a:ext cx="6318364" cy="4820948"/>
          </a:xfrm>
          <a:prstGeom prst="rect">
            <a:avLst/>
          </a:prstGeom>
        </p:spPr>
      </p:pic>
      <p:sp>
        <p:nvSpPr>
          <p:cNvPr id="7" name="Rectangle 6"/>
          <p:cNvSpPr/>
          <p:nvPr/>
        </p:nvSpPr>
        <p:spPr>
          <a:xfrm>
            <a:off x="330926" y="283787"/>
            <a:ext cx="130892" cy="150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337702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mic Sans MS" panose="030F0702030302020204" pitchFamily="66" charset="0"/>
              </a:rPr>
              <a:t>Relationships Education</a:t>
            </a:r>
          </a:p>
        </p:txBody>
      </p:sp>
      <p:sp>
        <p:nvSpPr>
          <p:cNvPr id="3" name="Content Placeholder 2"/>
          <p:cNvSpPr>
            <a:spLocks noGrp="1"/>
          </p:cNvSpPr>
          <p:nvPr>
            <p:ph idx="1"/>
          </p:nvPr>
        </p:nvSpPr>
        <p:spPr/>
        <p:txBody>
          <a:bodyPr/>
          <a:lstStyle/>
          <a:p>
            <a:pPr marL="0" indent="0">
              <a:buNone/>
            </a:pPr>
            <a:r>
              <a:rPr lang="en-GB" dirty="0">
                <a:latin typeface="Comic Sans MS" panose="030F0702030302020204" pitchFamily="66" charset="0"/>
              </a:rPr>
              <a:t>Children follow a diocesan programme TEN TEN.</a:t>
            </a:r>
          </a:p>
          <a:p>
            <a:pPr marL="0" indent="0">
              <a:buNone/>
            </a:pPr>
            <a:r>
              <a:rPr lang="en-GB" dirty="0">
                <a:latin typeface="Comic Sans MS" panose="030F0702030302020204" pitchFamily="66" charset="0"/>
              </a:rPr>
              <a:t>Partnership work with families.</a:t>
            </a:r>
          </a:p>
          <a:p>
            <a:pPr marL="0" indent="0">
              <a:buNone/>
            </a:pPr>
            <a:r>
              <a:rPr lang="en-GB" dirty="0">
                <a:latin typeface="Comic Sans MS" panose="030F0702030302020204" pitchFamily="66" charset="0"/>
              </a:rPr>
              <a:t>Parent access to materials and website:</a:t>
            </a:r>
          </a:p>
          <a:p>
            <a:pPr marL="0" indent="0">
              <a:buNone/>
            </a:pPr>
            <a:r>
              <a:rPr lang="en-GB" dirty="0">
                <a:latin typeface="Comic Sans MS" panose="030F0702030302020204" pitchFamily="66" charset="0"/>
                <a:hlinkClick r:id="rId2"/>
              </a:rPr>
              <a:t>https://www.tentenresources.co.uk/life-to-the-full-primary/</a:t>
            </a:r>
            <a:r>
              <a:rPr lang="en-GB" dirty="0">
                <a:latin typeface="Comic Sans MS" panose="030F0702030302020204" pitchFamily="66" charset="0"/>
              </a:rPr>
              <a:t> </a:t>
            </a:r>
          </a:p>
          <a:p>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4" name="Picture 2" descr="Life to the Fu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7490" y="3906710"/>
            <a:ext cx="2597020" cy="255871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225104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idx="1"/>
          </p:nvPr>
        </p:nvSpPr>
        <p:spPr>
          <a:xfrm>
            <a:off x="1649414" y="696913"/>
            <a:ext cx="9018587" cy="3579812"/>
          </a:xfrm>
        </p:spPr>
        <p:txBody>
          <a:bodyPr rtlCol="0">
            <a:normAutofit fontScale="25000" lnSpcReduction="20000"/>
          </a:bodyPr>
          <a:lstStyle/>
          <a:p>
            <a:pPr>
              <a:buNone/>
              <a:defRPr/>
            </a:pPr>
            <a:r>
              <a:rPr lang="en-GB" sz="19200" b="1" dirty="0">
                <a:solidFill>
                  <a:schemeClr val="tx1">
                    <a:lumMod val="75000"/>
                    <a:lumOff val="25000"/>
                  </a:schemeClr>
                </a:solidFill>
                <a:latin typeface="Comic Sans MS" panose="030F0702030302020204" pitchFamily="66" charset="0"/>
                <a:cs typeface="Andalus" panose="02020603050405020304" pitchFamily="18" charset="-78"/>
              </a:rPr>
              <a:t>Online Safety</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We support parents and families and aim to work together </a:t>
            </a:r>
          </a:p>
          <a:p>
            <a:pPr marL="0" indent="0" algn="just">
              <a:buNone/>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     with you to keep children safe online</a:t>
            </a: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How to set up parental controls</a:t>
            </a: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Talking to your child about staying safe online</a:t>
            </a: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Individual guidance for the sites, apps and games that </a:t>
            </a:r>
          </a:p>
          <a:p>
            <a:pPr marL="0" indent="0" algn="just">
              <a:buNone/>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     your child uses</a:t>
            </a:r>
          </a:p>
          <a:p>
            <a:pPr algn="just">
              <a:buFont typeface="Wingdings" panose="05000000000000000000" pitchFamily="2" charset="2"/>
              <a:buChar char="§"/>
              <a:defRPr/>
            </a:pPr>
            <a:r>
              <a:rPr lang="en-GB" sz="9600" b="1" dirty="0">
                <a:solidFill>
                  <a:schemeClr val="tx1">
                    <a:lumMod val="75000"/>
                    <a:lumOff val="25000"/>
                  </a:schemeClr>
                </a:solidFill>
                <a:latin typeface="Comic Sans MS" panose="030F0702030302020204" pitchFamily="66" charset="0"/>
                <a:cs typeface="Andalus" panose="02020603050405020304" pitchFamily="18" charset="-78"/>
              </a:rPr>
              <a:t>Important to understand and consider the parental </a:t>
            </a:r>
          </a:p>
          <a:p>
            <a:pPr marL="0" indent="0" algn="just">
              <a:buNone/>
              <a:defRPr/>
            </a:pPr>
            <a:r>
              <a:rPr lang="en-GB" sz="9600" b="1" dirty="0">
                <a:solidFill>
                  <a:schemeClr val="tx1">
                    <a:lumMod val="75000"/>
                    <a:lumOff val="25000"/>
                  </a:schemeClr>
                </a:solidFill>
                <a:latin typeface="Comic Sans MS" panose="030F0702030302020204" pitchFamily="66" charset="0"/>
                <a:cs typeface="Andalus" panose="02020603050405020304" pitchFamily="18" charset="-78"/>
              </a:rPr>
              <a:t>    responsibilities linked to e-safety with the support of </a:t>
            </a:r>
          </a:p>
          <a:p>
            <a:pPr marL="0" indent="0" algn="just">
              <a:buNone/>
              <a:defRPr/>
            </a:pPr>
            <a:r>
              <a:rPr lang="en-GB" sz="9600" b="1" dirty="0">
                <a:solidFill>
                  <a:schemeClr val="tx1">
                    <a:lumMod val="75000"/>
                    <a:lumOff val="25000"/>
                  </a:schemeClr>
                </a:solidFill>
                <a:latin typeface="Comic Sans MS" panose="030F0702030302020204" pitchFamily="66" charset="0"/>
                <a:cs typeface="Andalus" panose="02020603050405020304" pitchFamily="18" charset="-78"/>
              </a:rPr>
              <a:t>    school. </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Font typeface="Wingdings 3"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2"/>
              </a:rPr>
              <a:t>https://www.internetmatters.org/wp-content/uploads/2015/05/ncro3p-Internet-Matters_E-safety_Primary_1.pdf</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Font typeface="Wingdings 3"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3"/>
              </a:rPr>
              <a:t>https://www.nspcc.org.uk/preventing-abuse/keeping-children-    safe/online-safety/</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Constantia" panose="02030602050306030303" pitchFamily="18" charset="0"/>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a:buFont typeface="Arial" charset="0"/>
              <a:buAutoNum type="arabicPeriod"/>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a:buFont typeface="Arial" charset="0"/>
              <a:buAutoNum type="arabicPeriod"/>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112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r>
              <a:rPr lang="en-GB" sz="11200" dirty="0">
                <a:solidFill>
                  <a:schemeClr val="tx1">
                    <a:lumMod val="75000"/>
                    <a:lumOff val="25000"/>
                  </a:schemeClr>
                </a:solidFill>
                <a:latin typeface="Andalus" panose="02020603050405020304" pitchFamily="18" charset="-78"/>
                <a:cs typeface="Andalus" panose="02020603050405020304" pitchFamily="18" charset="-78"/>
              </a:rPr>
              <a:t>   </a:t>
            </a:r>
          </a:p>
          <a:p>
            <a:pPr marL="1143000" indent="-1143000" algn="just">
              <a:buFontTx/>
              <a:buChar char="-"/>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None/>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p:txBody>
      </p:sp>
      <p:pic>
        <p:nvPicPr>
          <p:cNvPr id="33795"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56855" y="433251"/>
            <a:ext cx="1039812"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79162267"/>
      </p:ext>
    </p:extLst>
  </p:cSld>
  <p:clrMapOvr>
    <a:masterClrMapping/>
  </p:clrMapOvr>
  <p:transition spd="slow" advTm="2573"/>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51017" y="430574"/>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Knowledge Organisers </a:t>
            </a:r>
          </a:p>
        </p:txBody>
      </p:sp>
      <p:sp>
        <p:nvSpPr>
          <p:cNvPr id="8" name="TextBox 7"/>
          <p:cNvSpPr txBox="1"/>
          <p:nvPr/>
        </p:nvSpPr>
        <p:spPr>
          <a:xfrm>
            <a:off x="639748" y="1163674"/>
            <a:ext cx="10890613" cy="1477328"/>
          </a:xfrm>
          <a:prstGeom prst="rect">
            <a:avLst/>
          </a:prstGeom>
          <a:noFill/>
        </p:spPr>
        <p:txBody>
          <a:bodyPr wrap="square" rtlCol="0">
            <a:spAutoFit/>
          </a:bodyPr>
          <a:lstStyle/>
          <a:p>
            <a:pPr algn="ctr"/>
            <a:r>
              <a:rPr lang="en-GB" dirty="0">
                <a:latin typeface="Comic Sans MS" panose="030F0702030302020204" pitchFamily="66" charset="0"/>
              </a:rPr>
              <a:t>Each half term your child will bring home an overview of the curriculum for the upcoming weeks paired with the appropriate Knowledge Organisers. </a:t>
            </a:r>
          </a:p>
          <a:p>
            <a:pPr algn="ctr"/>
            <a:r>
              <a:rPr lang="en-GB" dirty="0">
                <a:latin typeface="Comic Sans MS" panose="030F0702030302020204" pitchFamily="66" charset="0"/>
              </a:rPr>
              <a:t>Please have a look at these with your children and talk about some of the language and things we will be looking at in preparation. Knowledge organisers are also a fantastic resource for consolidating learning at home.  </a:t>
            </a:r>
          </a:p>
        </p:txBody>
      </p:sp>
      <p:pic>
        <p:nvPicPr>
          <p:cNvPr id="2" name="Picture 1"/>
          <p:cNvPicPr>
            <a:picLocks noChangeAspect="1"/>
          </p:cNvPicPr>
          <p:nvPr/>
        </p:nvPicPr>
        <p:blipFill>
          <a:blip r:embed="rId2"/>
          <a:stretch>
            <a:fillRect/>
          </a:stretch>
        </p:blipFill>
        <p:spPr>
          <a:xfrm>
            <a:off x="296636" y="2850881"/>
            <a:ext cx="4205166" cy="2907661"/>
          </a:xfrm>
          <a:prstGeom prst="rect">
            <a:avLst/>
          </a:prstGeom>
        </p:spPr>
      </p:pic>
      <p:pic>
        <p:nvPicPr>
          <p:cNvPr id="3" name="Picture 2"/>
          <p:cNvPicPr>
            <a:picLocks noChangeAspect="1"/>
          </p:cNvPicPr>
          <p:nvPr/>
        </p:nvPicPr>
        <p:blipFill>
          <a:blip r:embed="rId3"/>
          <a:stretch>
            <a:fillRect/>
          </a:stretch>
        </p:blipFill>
        <p:spPr>
          <a:xfrm>
            <a:off x="4622347" y="2946038"/>
            <a:ext cx="3651194" cy="2717346"/>
          </a:xfrm>
          <a:prstGeom prst="rect">
            <a:avLst/>
          </a:prstGeom>
        </p:spPr>
      </p:pic>
      <p:pic>
        <p:nvPicPr>
          <p:cNvPr id="5" name="Picture 4"/>
          <p:cNvPicPr>
            <a:picLocks noChangeAspect="1"/>
          </p:cNvPicPr>
          <p:nvPr/>
        </p:nvPicPr>
        <p:blipFill>
          <a:blip r:embed="rId4"/>
          <a:stretch>
            <a:fillRect/>
          </a:stretch>
        </p:blipFill>
        <p:spPr>
          <a:xfrm>
            <a:off x="8394086" y="2588733"/>
            <a:ext cx="2487789" cy="1870420"/>
          </a:xfrm>
          <a:prstGeom prst="rect">
            <a:avLst/>
          </a:prstGeom>
        </p:spPr>
      </p:pic>
      <p:pic>
        <p:nvPicPr>
          <p:cNvPr id="10" name="Picture 9"/>
          <p:cNvPicPr>
            <a:picLocks noChangeAspect="1"/>
          </p:cNvPicPr>
          <p:nvPr/>
        </p:nvPicPr>
        <p:blipFill>
          <a:blip r:embed="rId5"/>
          <a:stretch>
            <a:fillRect/>
          </a:stretch>
        </p:blipFill>
        <p:spPr>
          <a:xfrm>
            <a:off x="9426349" y="4484915"/>
            <a:ext cx="2486319" cy="1861457"/>
          </a:xfrm>
          <a:prstGeom prst="rect">
            <a:avLst/>
          </a:prstGeom>
        </p:spPr>
      </p:pic>
      <p:sp>
        <p:nvSpPr>
          <p:cNvPr id="9" name="Rectangle 8"/>
          <p:cNvSpPr/>
          <p:nvPr/>
        </p:nvSpPr>
        <p:spPr>
          <a:xfrm>
            <a:off x="330926" y="283787"/>
            <a:ext cx="130892" cy="150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842377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2242" y="3352795"/>
            <a:ext cx="6267797" cy="769441"/>
          </a:xfrm>
          <a:prstGeom prst="rect">
            <a:avLst/>
          </a:prstGeom>
          <a:noFill/>
        </p:spPr>
        <p:txBody>
          <a:bodyPr wrap="square" rtlCol="0">
            <a:spAutoFit/>
          </a:bodyPr>
          <a:lstStyle/>
          <a:p>
            <a:pPr algn="ctr"/>
            <a:r>
              <a:rPr lang="en-GB" sz="4400" dirty="0">
                <a:latin typeface="Comic Sans MS" panose="030F0702030302020204" pitchFamily="66" charset="0"/>
              </a:rPr>
              <a:t>And Finally … </a:t>
            </a:r>
          </a:p>
        </p:txBody>
      </p:sp>
      <p:sp>
        <p:nvSpPr>
          <p:cNvPr id="10" name="TextBox 9"/>
          <p:cNvSpPr txBox="1"/>
          <p:nvPr/>
        </p:nvSpPr>
        <p:spPr>
          <a:xfrm>
            <a:off x="1081345" y="634300"/>
            <a:ext cx="10156768" cy="4955203"/>
          </a:xfrm>
          <a:prstGeom prst="rect">
            <a:avLst/>
          </a:prstGeom>
          <a:noFill/>
        </p:spPr>
        <p:txBody>
          <a:bodyPr wrap="square" rtlCol="0">
            <a:spAutoFit/>
          </a:bodyPr>
          <a:lstStyle/>
          <a:p>
            <a:pPr algn="ctr"/>
            <a:r>
              <a:rPr lang="en-GB" sz="2000" dirty="0">
                <a:latin typeface="Comic Sans MS" panose="030F0702030302020204" pitchFamily="66" charset="0"/>
              </a:rPr>
              <a:t>Please ensure all items of your child’s uniform have their names in them. </a:t>
            </a:r>
          </a:p>
          <a:p>
            <a:pPr marL="285750" indent="-285750" algn="ctr">
              <a:buFont typeface="Arial" panose="020B0604020202020204" pitchFamily="34" charset="0"/>
              <a:buChar char="•"/>
            </a:pPr>
            <a:endParaRPr lang="en-GB" sz="2000" dirty="0">
              <a:latin typeface="Comic Sans MS" panose="030F0702030302020204" pitchFamily="66" charset="0"/>
            </a:endParaRPr>
          </a:p>
          <a:p>
            <a:pPr algn="ctr"/>
            <a:r>
              <a:rPr lang="en-GB" sz="2000" dirty="0">
                <a:latin typeface="Comic Sans MS" panose="030F0702030302020204" pitchFamily="66" charset="0"/>
              </a:rPr>
              <a:t>Please send them to school with a named water bottle every day. </a:t>
            </a:r>
          </a:p>
          <a:p>
            <a:pPr marL="285750" indent="-285750" algn="ctr">
              <a:buFont typeface="Arial" panose="020B0604020202020204" pitchFamily="34" charset="0"/>
              <a:buChar char="•"/>
            </a:pPr>
            <a:endParaRPr lang="en-GB" sz="2000" dirty="0">
              <a:latin typeface="Comic Sans MS" panose="030F0702030302020204" pitchFamily="66" charset="0"/>
            </a:endParaRPr>
          </a:p>
          <a:p>
            <a:pPr algn="ctr"/>
            <a:r>
              <a:rPr lang="en-GB" sz="2000" dirty="0">
                <a:latin typeface="Comic Sans MS" panose="030F0702030302020204" pitchFamily="66" charset="0"/>
              </a:rPr>
              <a:t>A medical form is needed for any new creams/gels/soaps that have been prescribed by a doctor. Please ask us for one of these.</a:t>
            </a: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GB" sz="2800" dirty="0">
                <a:solidFill>
                  <a:schemeClr val="accent6"/>
                </a:solidFill>
                <a:latin typeface="Comic Sans MS" panose="030F0702030302020204" pitchFamily="66" charset="0"/>
              </a:rPr>
              <a:t>We hope all of the children have a fantastic year in Year 1!</a:t>
            </a:r>
          </a:p>
          <a:p>
            <a:pPr marL="285750" indent="-285750" algn="ctr">
              <a:buFont typeface="Arial" panose="020B0604020202020204" pitchFamily="34" charset="0"/>
              <a:buChar char="•"/>
            </a:pP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p:txBody>
      </p:sp>
      <p:pic>
        <p:nvPicPr>
          <p:cNvPr id="1028" name="Picture 4" descr="Dovedale Primary School: Year 1"/>
          <p:cNvPicPr>
            <a:picLocks noChangeAspect="1" noChangeArrowheads="1"/>
          </p:cNvPicPr>
          <p:nvPr/>
        </p:nvPicPr>
        <p:blipFill rotWithShape="1">
          <a:blip r:embed="rId2">
            <a:extLst>
              <a:ext uri="{28A0092B-C50C-407E-A947-70E740481C1C}">
                <a14:useLocalDpi xmlns:a14="http://schemas.microsoft.com/office/drawing/2010/main" val="0"/>
              </a:ext>
            </a:extLst>
          </a:blip>
          <a:srcRect t="24767" b="30703"/>
          <a:stretch/>
        </p:blipFill>
        <p:spPr bwMode="auto">
          <a:xfrm>
            <a:off x="3299990" y="4817378"/>
            <a:ext cx="5719478" cy="16966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2" descr="30 Just Stick Clothing Name Tags/Labels- No Sew or Iron for School  Children, Care Home : Amazon.co.uk: Stationery &amp; Office Suppli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4283" y="2277015"/>
            <a:ext cx="1615854" cy="161585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Personalised kids water bottles school water bottle for boys | Ets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25462" y="2277015"/>
            <a:ext cx="2017808" cy="1615854"/>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330926" y="283787"/>
            <a:ext cx="130892" cy="150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642339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21724" y="463436"/>
            <a:ext cx="9792392" cy="5755422"/>
          </a:xfrm>
          <a:prstGeom prst="rect">
            <a:avLst/>
          </a:prstGeom>
          <a:noFill/>
        </p:spPr>
        <p:txBody>
          <a:bodyPr wrap="square" rtlCol="0">
            <a:spAutoFit/>
          </a:bodyPr>
          <a:lstStyle/>
          <a:p>
            <a:pPr algn="ctr"/>
            <a:r>
              <a:rPr lang="en-GB" sz="3200" b="1" u="sng" dirty="0">
                <a:solidFill>
                  <a:schemeClr val="accent6">
                    <a:lumMod val="75000"/>
                  </a:schemeClr>
                </a:solidFill>
                <a:latin typeface="Comic Sans MS" panose="030F0702030302020204" pitchFamily="66" charset="0"/>
              </a:rPr>
              <a:t> </a:t>
            </a:r>
            <a:endParaRPr lang="en-GB" sz="3200" dirty="0">
              <a:latin typeface="Comic Sans MS" panose="030F0702030302020204" pitchFamily="66" charset="0"/>
            </a:endParaRPr>
          </a:p>
          <a:p>
            <a:pPr algn="ctr"/>
            <a:endParaRPr lang="en-GB" sz="3200" dirty="0">
              <a:latin typeface="Comic Sans MS" panose="030F0702030302020204" pitchFamily="66" charset="0"/>
            </a:endParaRPr>
          </a:p>
          <a:p>
            <a:pPr algn="ctr"/>
            <a:r>
              <a:rPr lang="en-GB" sz="2400" dirty="0">
                <a:latin typeface="Comic Sans MS" panose="030F0702030302020204" pitchFamily="66" charset="0"/>
              </a:rPr>
              <a:t>If you have any questions please phone the school office or send your class teacher an email. </a:t>
            </a:r>
          </a:p>
          <a:p>
            <a:pPr algn="ctr"/>
            <a:endParaRPr lang="en-GB" sz="2400" dirty="0">
              <a:latin typeface="Comic Sans MS" panose="030F0702030302020204" pitchFamily="66" charset="0"/>
            </a:endParaRPr>
          </a:p>
          <a:p>
            <a:pPr algn="ctr"/>
            <a:r>
              <a:rPr lang="en-GB" sz="2400" dirty="0">
                <a:latin typeface="Comic Sans MS" panose="030F0702030302020204" pitchFamily="66" charset="0"/>
                <a:hlinkClick r:id="rId2"/>
              </a:rPr>
              <a:t>parentmail@st-annes.solihull.sch.uk</a:t>
            </a: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US" sz="2400" dirty="0">
                <a:latin typeface="Comic Sans MS" panose="030F0702030302020204" pitchFamily="66" charset="0"/>
              </a:rPr>
              <a:t>In the event of an urgent response, </a:t>
            </a:r>
          </a:p>
          <a:p>
            <a:pPr algn="ctr"/>
            <a:r>
              <a:rPr lang="en-US" sz="2400" dirty="0">
                <a:latin typeface="Comic Sans MS" panose="030F0702030302020204" pitchFamily="66" charset="0"/>
              </a:rPr>
              <a:t>please contact the school office 0121 779 8060</a:t>
            </a: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GB" sz="2400" dirty="0">
                <a:latin typeface="Comic Sans MS" panose="030F0702030302020204" pitchFamily="66" charset="0"/>
              </a:rPr>
              <a:t>We will not hesitate to help! </a:t>
            </a:r>
          </a:p>
          <a:p>
            <a:pPr algn="ctr"/>
            <a:endParaRPr lang="en-GB" sz="2400" dirty="0">
              <a:latin typeface="Comic Sans MS" panose="030F0702030302020204" pitchFamily="66" charset="0"/>
            </a:endParaRPr>
          </a:p>
          <a:p>
            <a:pPr algn="ctr"/>
            <a:r>
              <a:rPr lang="en-GB" sz="3200" u="sng" dirty="0">
                <a:solidFill>
                  <a:schemeClr val="accent6"/>
                </a:solidFill>
                <a:latin typeface="Comic Sans MS" panose="030F0702030302020204" pitchFamily="66" charset="0"/>
              </a:rPr>
              <a:t>Thank you for all your support and cooperation! </a:t>
            </a:r>
          </a:p>
          <a:p>
            <a:pPr algn="ctr"/>
            <a:endParaRPr lang="en-GB" sz="3200" dirty="0">
              <a:latin typeface="Comic Sans MS" panose="030F0702030302020204" pitchFamily="66" charset="0"/>
            </a:endParaRPr>
          </a:p>
        </p:txBody>
      </p:sp>
      <p:sp>
        <p:nvSpPr>
          <p:cNvPr id="3" name="Rectangle 2"/>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55069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1698</TotalTime>
  <Words>2252</Words>
  <Application>Microsoft Office PowerPoint</Application>
  <PresentationFormat>Widescreen</PresentationFormat>
  <Paragraphs>228</Paragraphs>
  <Slides>30</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30</vt:i4>
      </vt:variant>
    </vt:vector>
  </HeadingPairs>
  <TitlesOfParts>
    <vt:vector size="43" baseType="lpstr">
      <vt:lpstr>Andalus</vt:lpstr>
      <vt:lpstr>Arial</vt:lpstr>
      <vt:lpstr>Calibri</vt:lpstr>
      <vt:lpstr>Calibri Light</vt:lpstr>
      <vt:lpstr>CCW Cursive Writing 1</vt:lpstr>
      <vt:lpstr>Comic Sans MS</vt:lpstr>
      <vt:lpstr>Constantia</vt:lpstr>
      <vt:lpstr>Letter-join 8</vt:lpstr>
      <vt:lpstr>Times New Roman</vt:lpstr>
      <vt:lpstr>Wingdings</vt:lpstr>
      <vt:lpstr>Wingdings 3</vt:lpstr>
      <vt:lpstr>XCCW Joined 1a</vt:lpstr>
      <vt:lpstr>Office Theme</vt:lpstr>
      <vt:lpstr>PowerPoint Presentation</vt:lpstr>
      <vt:lpstr>PowerPoint Presentation</vt:lpstr>
      <vt:lpstr>PowerPoint Presentation</vt:lpstr>
      <vt:lpstr>Catholic Life and Collective Worship</vt:lpstr>
      <vt:lpstr>Year 1 Class Saint: Saint Francis of Assisi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Handwriting </vt:lpstr>
      <vt:lpstr>PowerPoint Presentation</vt:lpstr>
      <vt:lpstr>PowerPoint Presentation</vt:lpstr>
      <vt:lpstr>PowerPoint Presentation</vt:lpstr>
      <vt:lpstr>PowerPoint Presentation</vt:lpstr>
      <vt:lpstr>PowerPoint Presentation</vt:lpstr>
      <vt:lpstr>PowerPoint Presentation</vt:lpstr>
      <vt:lpstr>School Dinners</vt:lpstr>
      <vt:lpstr>Our Curriculum: St. Anne’s Unique and Special Curriculum</vt:lpstr>
      <vt:lpstr>St. Anne’s  Curriculum – ‘Unique and Special’</vt:lpstr>
      <vt:lpstr>PowerPoint Presentation</vt:lpstr>
      <vt:lpstr>Character Education and Personal Development Opportunities</vt:lpstr>
      <vt:lpstr>Relationships Education</vt:lpstr>
      <vt:lpstr>PowerPoint Presentation</vt:lpstr>
      <vt:lpstr>PowerPoint Presentation</vt:lpstr>
      <vt:lpstr>PowerPoint Presentation</vt:lpstr>
      <vt:lpstr>PowerPoint Presentation</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Kearsley</dc:creator>
  <cp:lastModifiedBy>Karen Shaughnessy</cp:lastModifiedBy>
  <cp:revision>121</cp:revision>
  <cp:lastPrinted>2022-09-20T16:12:15Z</cp:lastPrinted>
  <dcterms:created xsi:type="dcterms:W3CDTF">2020-09-22T10:22:53Z</dcterms:created>
  <dcterms:modified xsi:type="dcterms:W3CDTF">2025-09-08T15:53:18Z</dcterms:modified>
</cp:coreProperties>
</file>