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256" r:id="rId4"/>
    <p:sldId id="269" r:id="rId5"/>
    <p:sldId id="287" r:id="rId6"/>
    <p:sldId id="290" r:id="rId7"/>
    <p:sldId id="291" r:id="rId8"/>
    <p:sldId id="292" r:id="rId9"/>
    <p:sldId id="293" r:id="rId10"/>
    <p:sldId id="289" r:id="rId11"/>
    <p:sldId id="267" r:id="rId12"/>
    <p:sldId id="281" r:id="rId13"/>
    <p:sldId id="268" r:id="rId14"/>
    <p:sldId id="282" r:id="rId15"/>
    <p:sldId id="262" r:id="rId16"/>
    <p:sldId id="261" r:id="rId17"/>
    <p:sldId id="295" r:id="rId18"/>
    <p:sldId id="259" r:id="rId19"/>
    <p:sldId id="283" r:id="rId20"/>
    <p:sldId id="294" r:id="rId21"/>
    <p:sldId id="258" r:id="rId22"/>
    <p:sldId id="275" r:id="rId23"/>
    <p:sldId id="273" r:id="rId24"/>
    <p:sldId id="284" r:id="rId25"/>
    <p:sldId id="285" r:id="rId26"/>
    <p:sldId id="286" r:id="rId27"/>
    <p:sldId id="266" r:id="rId28"/>
    <p:sldId id="265"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150" autoAdjust="0"/>
    <p:restoredTop sz="94660"/>
  </p:normalViewPr>
  <p:slideViewPr>
    <p:cSldViewPr snapToGrid="0">
      <p:cViewPr varScale="1">
        <p:scale>
          <a:sx n="88" d="100"/>
          <a:sy n="88" d="100"/>
        </p:scale>
        <p:origin x="81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 Id="rId8"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C2541D-D4A7-4F82-9BE5-A1B4C84A7824}" type="doc">
      <dgm:prSet loTypeId="urn:microsoft.com/office/officeart/2005/8/layout/process2" loCatId="process" qsTypeId="urn:microsoft.com/office/officeart/2005/8/quickstyle/simple1" qsCatId="simple" csTypeId="urn:microsoft.com/office/officeart/2005/8/colors/accent1_2" csCatId="accent1" phldr="1"/>
      <dgm:spPr/>
    </dgm:pt>
    <dgm:pt modelId="{58DBFB06-4C78-4BD1-AD42-D145E25CA743}">
      <dgm:prSet phldrT="[Text]" custT="1"/>
      <dgm:spPr/>
      <dgm:t>
        <a:bodyPr/>
        <a:lstStyle/>
        <a:p>
          <a:r>
            <a:rPr lang="en-GB" sz="1400" dirty="0"/>
            <a:t>Unauthorised leave of absence of 10 or more sessions</a:t>
          </a:r>
        </a:p>
      </dgm:t>
    </dgm:pt>
    <dgm:pt modelId="{AB2965B2-6099-4DBD-81C0-A98FBFC1EEDD}" type="parTrans" cxnId="{92E12F18-ADB6-4F0A-98B7-4BB8F3ECB764}">
      <dgm:prSet/>
      <dgm:spPr/>
      <dgm:t>
        <a:bodyPr/>
        <a:lstStyle/>
        <a:p>
          <a:endParaRPr lang="en-GB"/>
        </a:p>
      </dgm:t>
    </dgm:pt>
    <dgm:pt modelId="{C82D71C0-192A-4C33-98BA-E3836C418BB4}" type="sibTrans" cxnId="{92E12F18-ADB6-4F0A-98B7-4BB8F3ECB764}">
      <dgm:prSet/>
      <dgm:spPr/>
      <dgm:t>
        <a:bodyPr/>
        <a:lstStyle/>
        <a:p>
          <a:endParaRPr lang="en-GB"/>
        </a:p>
      </dgm:t>
    </dgm:pt>
    <dgm:pt modelId="{38861689-82A6-4B6A-882E-A2C17DE31F49}">
      <dgm:prSet phldrT="[Text]" custT="1"/>
      <dgm:spPr/>
      <dgm:t>
        <a:bodyPr/>
        <a:lstStyle/>
        <a:p>
          <a:r>
            <a:rPr lang="en-GB" sz="1400" dirty="0"/>
            <a:t>Local authority will issue a fine per parent per child. If paid within 28 days this is £160. If paid within 21 days it is reduced to £80.</a:t>
          </a:r>
        </a:p>
      </dgm:t>
    </dgm:pt>
    <dgm:pt modelId="{60BFA9C3-C974-4014-9CFF-ECE8238C4F6D}" type="parTrans" cxnId="{41AAC55E-4AC5-4F1A-8744-7AACB0A9E02A}">
      <dgm:prSet/>
      <dgm:spPr/>
      <dgm:t>
        <a:bodyPr/>
        <a:lstStyle/>
        <a:p>
          <a:endParaRPr lang="en-GB"/>
        </a:p>
      </dgm:t>
    </dgm:pt>
    <dgm:pt modelId="{29947418-19F9-47F7-B7E3-78AAE7E9D180}" type="sibTrans" cxnId="{41AAC55E-4AC5-4F1A-8744-7AACB0A9E02A}">
      <dgm:prSet/>
      <dgm:spPr/>
      <dgm:t>
        <a:bodyPr/>
        <a:lstStyle/>
        <a:p>
          <a:endParaRPr lang="en-GB"/>
        </a:p>
      </dgm:t>
    </dgm:pt>
    <dgm:pt modelId="{A9DF2469-7C3A-4930-A5F6-5A81ADA8793E}">
      <dgm:prSet phldrT="[Text]" custT="1"/>
      <dgm:spPr/>
      <dgm:t>
        <a:bodyPr/>
        <a:lstStyle/>
        <a:p>
          <a:r>
            <a:rPr lang="en-US" sz="1400" dirty="0">
              <a:effectLst/>
              <a:latin typeface="Calibri" panose="020F0502020204030204" pitchFamily="34" charset="0"/>
              <a:ea typeface="Times New Roman" panose="02020603050405020304" pitchFamily="18" charset="0"/>
            </a:rPr>
            <a:t>If the threshold is met a 2nd time in three years and a 2</a:t>
          </a:r>
          <a:r>
            <a:rPr lang="en-US" sz="1400" baseline="30000" dirty="0">
              <a:effectLst/>
              <a:latin typeface="Calibri" panose="020F0502020204030204" pitchFamily="34" charset="0"/>
              <a:ea typeface="Times New Roman" panose="02020603050405020304" pitchFamily="18" charset="0"/>
            </a:rPr>
            <a:t>nd</a:t>
          </a:r>
          <a:r>
            <a:rPr lang="en-US" sz="14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dirty="0"/>
        </a:p>
      </dgm:t>
    </dgm:pt>
    <dgm:pt modelId="{77A71541-177D-4BEB-AE04-2A4622CC398F}" type="parTrans" cxnId="{6BCA53D0-749F-474C-A82B-A19A0E29D4C6}">
      <dgm:prSet/>
      <dgm:spPr/>
      <dgm:t>
        <a:bodyPr/>
        <a:lstStyle/>
        <a:p>
          <a:endParaRPr lang="en-GB"/>
        </a:p>
      </dgm:t>
    </dgm:pt>
    <dgm:pt modelId="{539CF700-6C8C-4FA6-9922-FF7B551A5DAE}" type="sibTrans" cxnId="{6BCA53D0-749F-474C-A82B-A19A0E29D4C6}">
      <dgm:prSet/>
      <dgm:spPr/>
      <dgm:t>
        <a:bodyPr/>
        <a:lstStyle/>
        <a:p>
          <a:endParaRPr lang="en-GB"/>
        </a:p>
      </dgm:t>
    </dgm:pt>
    <dgm:pt modelId="{EE895A6C-FDB2-430F-80B0-4B17E8922C70}">
      <dgm:prSet custT="1"/>
      <dgm:spPr/>
      <dgm:t>
        <a:bodyPr/>
        <a:lstStyle/>
        <a:p>
          <a:r>
            <a:rPr lang="en-GB" sz="14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dirty="0"/>
        </a:p>
      </dgm:t>
    </dgm:pt>
    <dgm:pt modelId="{CFAE8DA4-AD46-48A2-A649-337BEE18D278}" type="parTrans" cxnId="{928EE196-5B40-42D3-8CD9-C37C6CED5CB5}">
      <dgm:prSet/>
      <dgm:spPr/>
      <dgm:t>
        <a:bodyPr/>
        <a:lstStyle/>
        <a:p>
          <a:endParaRPr lang="en-GB"/>
        </a:p>
      </dgm:t>
    </dgm:pt>
    <dgm:pt modelId="{4F9F490F-9268-4F91-B9E9-BA6A05962173}" type="sibTrans" cxnId="{928EE196-5B40-42D3-8CD9-C37C6CED5CB5}">
      <dgm:prSet/>
      <dgm:spPr/>
      <dgm:t>
        <a:bodyPr/>
        <a:lstStyle/>
        <a:p>
          <a:endParaRPr lang="en-GB"/>
        </a:p>
      </dgm:t>
    </dgm:pt>
    <dgm:pt modelId="{F1B43D73-4807-4E88-B87E-6DE9FB5EB3B9}" type="pres">
      <dgm:prSet presAssocID="{FDC2541D-D4A7-4F82-9BE5-A1B4C84A7824}" presName="linearFlow" presStyleCnt="0">
        <dgm:presLayoutVars>
          <dgm:resizeHandles val="exact"/>
        </dgm:presLayoutVars>
      </dgm:prSet>
      <dgm:spPr/>
    </dgm:pt>
    <dgm:pt modelId="{40DC1387-EF8E-4386-A322-08395C19C190}" type="pres">
      <dgm:prSet presAssocID="{58DBFB06-4C78-4BD1-AD42-D145E25CA743}" presName="node" presStyleLbl="node1" presStyleIdx="0" presStyleCnt="4" custScaleY="68831" custLinFactNeighborX="399" custLinFactNeighborY="-67781">
        <dgm:presLayoutVars>
          <dgm:bulletEnabled val="1"/>
        </dgm:presLayoutVars>
      </dgm:prSet>
      <dgm:spPr/>
      <dgm:t>
        <a:bodyPr/>
        <a:lstStyle/>
        <a:p>
          <a:endParaRPr lang="en-US"/>
        </a:p>
      </dgm:t>
    </dgm:pt>
    <dgm:pt modelId="{EEF9ACEB-4715-4FAF-951C-4B72B5D97E92}" type="pres">
      <dgm:prSet presAssocID="{C82D71C0-192A-4C33-98BA-E3836C418BB4}" presName="sibTrans" presStyleLbl="sibTrans2D1" presStyleIdx="0" presStyleCnt="3"/>
      <dgm:spPr/>
      <dgm:t>
        <a:bodyPr/>
        <a:lstStyle/>
        <a:p>
          <a:endParaRPr lang="en-US"/>
        </a:p>
      </dgm:t>
    </dgm:pt>
    <dgm:pt modelId="{3840B911-16E0-4206-BA5F-4F1B8331A3B8}" type="pres">
      <dgm:prSet presAssocID="{C82D71C0-192A-4C33-98BA-E3836C418BB4}" presName="connectorText" presStyleLbl="sibTrans2D1" presStyleIdx="0" presStyleCnt="3"/>
      <dgm:spPr/>
      <dgm:t>
        <a:bodyPr/>
        <a:lstStyle/>
        <a:p>
          <a:endParaRPr lang="en-US"/>
        </a:p>
      </dgm:t>
    </dgm:pt>
    <dgm:pt modelId="{90123FFF-1303-43B1-B793-16E5CEF8BF59}" type="pres">
      <dgm:prSet presAssocID="{38861689-82A6-4B6A-882E-A2C17DE31F49}" presName="node" presStyleLbl="node1" presStyleIdx="1" presStyleCnt="4">
        <dgm:presLayoutVars>
          <dgm:bulletEnabled val="1"/>
        </dgm:presLayoutVars>
      </dgm:prSet>
      <dgm:spPr/>
      <dgm:t>
        <a:bodyPr/>
        <a:lstStyle/>
        <a:p>
          <a:endParaRPr lang="en-US"/>
        </a:p>
      </dgm:t>
    </dgm:pt>
    <dgm:pt modelId="{7C8F61B7-26E8-41D7-B643-A9EAE03F499F}" type="pres">
      <dgm:prSet presAssocID="{29947418-19F9-47F7-B7E3-78AAE7E9D180}" presName="sibTrans" presStyleLbl="sibTrans2D1" presStyleIdx="1" presStyleCnt="3"/>
      <dgm:spPr/>
      <dgm:t>
        <a:bodyPr/>
        <a:lstStyle/>
        <a:p>
          <a:endParaRPr lang="en-US"/>
        </a:p>
      </dgm:t>
    </dgm:pt>
    <dgm:pt modelId="{F897E242-BC68-40D5-942A-7F4D631F1326}" type="pres">
      <dgm:prSet presAssocID="{29947418-19F9-47F7-B7E3-78AAE7E9D180}" presName="connectorText" presStyleLbl="sibTrans2D1" presStyleIdx="1" presStyleCnt="3"/>
      <dgm:spPr/>
      <dgm:t>
        <a:bodyPr/>
        <a:lstStyle/>
        <a:p>
          <a:endParaRPr lang="en-US"/>
        </a:p>
      </dgm:t>
    </dgm:pt>
    <dgm:pt modelId="{AC02C409-9B98-4E09-A3B8-6680F2A36F2B}" type="pres">
      <dgm:prSet presAssocID="{A9DF2469-7C3A-4930-A5F6-5A81ADA8793E}" presName="node" presStyleLbl="node1" presStyleIdx="2" presStyleCnt="4">
        <dgm:presLayoutVars>
          <dgm:bulletEnabled val="1"/>
        </dgm:presLayoutVars>
      </dgm:prSet>
      <dgm:spPr/>
      <dgm:t>
        <a:bodyPr/>
        <a:lstStyle/>
        <a:p>
          <a:endParaRPr lang="en-US"/>
        </a:p>
      </dgm:t>
    </dgm:pt>
    <dgm:pt modelId="{D1F42A31-087B-4B9B-9394-00163F0CC610}" type="pres">
      <dgm:prSet presAssocID="{539CF700-6C8C-4FA6-9922-FF7B551A5DAE}" presName="sibTrans" presStyleLbl="sibTrans2D1" presStyleIdx="2" presStyleCnt="3"/>
      <dgm:spPr/>
      <dgm:t>
        <a:bodyPr/>
        <a:lstStyle/>
        <a:p>
          <a:endParaRPr lang="en-US"/>
        </a:p>
      </dgm:t>
    </dgm:pt>
    <dgm:pt modelId="{60862393-F2FC-4AAB-B0BA-30BEB35349D9}" type="pres">
      <dgm:prSet presAssocID="{539CF700-6C8C-4FA6-9922-FF7B551A5DAE}" presName="connectorText" presStyleLbl="sibTrans2D1" presStyleIdx="2" presStyleCnt="3"/>
      <dgm:spPr/>
      <dgm:t>
        <a:bodyPr/>
        <a:lstStyle/>
        <a:p>
          <a:endParaRPr lang="en-US"/>
        </a:p>
      </dgm:t>
    </dgm:pt>
    <dgm:pt modelId="{CCC09355-0505-414D-B142-74B2EC7353AB}" type="pres">
      <dgm:prSet presAssocID="{EE895A6C-FDB2-430F-80B0-4B17E8922C70}" presName="node" presStyleLbl="node1" presStyleIdx="3" presStyleCnt="4" custScaleY="138203">
        <dgm:presLayoutVars>
          <dgm:bulletEnabled val="1"/>
        </dgm:presLayoutVars>
      </dgm:prSet>
      <dgm:spPr/>
      <dgm:t>
        <a:bodyPr/>
        <a:lstStyle/>
        <a:p>
          <a:endParaRPr lang="en-US"/>
        </a:p>
      </dgm:t>
    </dgm:pt>
  </dgm:ptLst>
  <dgm:cxnLst>
    <dgm:cxn modelId="{74C88FF3-1184-4750-BE0E-A83A31C68810}" type="presOf" srcId="{EE895A6C-FDB2-430F-80B0-4B17E8922C70}" destId="{CCC09355-0505-414D-B142-74B2EC7353AB}" srcOrd="0" destOrd="0" presId="urn:microsoft.com/office/officeart/2005/8/layout/process2"/>
    <dgm:cxn modelId="{5FCC97CC-B4E8-43B9-8B78-542C94815AB3}" type="presOf" srcId="{A9DF2469-7C3A-4930-A5F6-5A81ADA8793E}" destId="{AC02C409-9B98-4E09-A3B8-6680F2A36F2B}" srcOrd="0" destOrd="0" presId="urn:microsoft.com/office/officeart/2005/8/layout/process2"/>
    <dgm:cxn modelId="{928EE196-5B40-42D3-8CD9-C37C6CED5CB5}" srcId="{FDC2541D-D4A7-4F82-9BE5-A1B4C84A7824}" destId="{EE895A6C-FDB2-430F-80B0-4B17E8922C70}" srcOrd="3" destOrd="0" parTransId="{CFAE8DA4-AD46-48A2-A649-337BEE18D278}" sibTransId="{4F9F490F-9268-4F91-B9E9-BA6A05962173}"/>
    <dgm:cxn modelId="{6684F3DA-9C7B-49E2-A99F-6E879DAD5B77}" type="presOf" srcId="{29947418-19F9-47F7-B7E3-78AAE7E9D180}" destId="{F897E242-BC68-40D5-942A-7F4D631F1326}" srcOrd="1" destOrd="0" presId="urn:microsoft.com/office/officeart/2005/8/layout/process2"/>
    <dgm:cxn modelId="{92E12F18-ADB6-4F0A-98B7-4BB8F3ECB764}" srcId="{FDC2541D-D4A7-4F82-9BE5-A1B4C84A7824}" destId="{58DBFB06-4C78-4BD1-AD42-D145E25CA743}" srcOrd="0" destOrd="0" parTransId="{AB2965B2-6099-4DBD-81C0-A98FBFC1EEDD}" sibTransId="{C82D71C0-192A-4C33-98BA-E3836C418BB4}"/>
    <dgm:cxn modelId="{D332C34E-B03A-4ADF-B23C-1D25DA2A5FCE}" type="presOf" srcId="{539CF700-6C8C-4FA6-9922-FF7B551A5DAE}" destId="{60862393-F2FC-4AAB-B0BA-30BEB35349D9}" srcOrd="1" destOrd="0" presId="urn:microsoft.com/office/officeart/2005/8/layout/process2"/>
    <dgm:cxn modelId="{BF505007-8595-4B89-B347-4BADF9970A16}" type="presOf" srcId="{FDC2541D-D4A7-4F82-9BE5-A1B4C84A7824}" destId="{F1B43D73-4807-4E88-B87E-6DE9FB5EB3B9}" srcOrd="0" destOrd="0" presId="urn:microsoft.com/office/officeart/2005/8/layout/process2"/>
    <dgm:cxn modelId="{6FC2BF50-9933-4F5A-AF1B-1F6BA03B230D}" type="presOf" srcId="{58DBFB06-4C78-4BD1-AD42-D145E25CA743}" destId="{40DC1387-EF8E-4386-A322-08395C19C190}" srcOrd="0" destOrd="0" presId="urn:microsoft.com/office/officeart/2005/8/layout/process2"/>
    <dgm:cxn modelId="{9B4A859B-6F49-4265-B08E-8D2F691AFE9B}" type="presOf" srcId="{539CF700-6C8C-4FA6-9922-FF7B551A5DAE}" destId="{D1F42A31-087B-4B9B-9394-00163F0CC610}" srcOrd="0" destOrd="0" presId="urn:microsoft.com/office/officeart/2005/8/layout/process2"/>
    <dgm:cxn modelId="{C87CAD34-17BF-42ED-8218-02D02BAEF474}" type="presOf" srcId="{29947418-19F9-47F7-B7E3-78AAE7E9D180}" destId="{7C8F61B7-26E8-41D7-B643-A9EAE03F499F}" srcOrd="0" destOrd="0" presId="urn:microsoft.com/office/officeart/2005/8/layout/process2"/>
    <dgm:cxn modelId="{41AAC55E-4AC5-4F1A-8744-7AACB0A9E02A}" srcId="{FDC2541D-D4A7-4F82-9BE5-A1B4C84A7824}" destId="{38861689-82A6-4B6A-882E-A2C17DE31F49}" srcOrd="1" destOrd="0" parTransId="{60BFA9C3-C974-4014-9CFF-ECE8238C4F6D}" sibTransId="{29947418-19F9-47F7-B7E3-78AAE7E9D180}"/>
    <dgm:cxn modelId="{EB6E2705-357E-4974-9C62-327C2E39E8D3}" type="presOf" srcId="{C82D71C0-192A-4C33-98BA-E3836C418BB4}" destId="{EEF9ACEB-4715-4FAF-951C-4B72B5D97E92}" srcOrd="0" destOrd="0" presId="urn:microsoft.com/office/officeart/2005/8/layout/process2"/>
    <dgm:cxn modelId="{FABED820-50D8-44A8-B88E-960956CF6A7E}" type="presOf" srcId="{38861689-82A6-4B6A-882E-A2C17DE31F49}" destId="{90123FFF-1303-43B1-B793-16E5CEF8BF59}" srcOrd="0" destOrd="0" presId="urn:microsoft.com/office/officeart/2005/8/layout/process2"/>
    <dgm:cxn modelId="{6BCA53D0-749F-474C-A82B-A19A0E29D4C6}" srcId="{FDC2541D-D4A7-4F82-9BE5-A1B4C84A7824}" destId="{A9DF2469-7C3A-4930-A5F6-5A81ADA8793E}" srcOrd="2" destOrd="0" parTransId="{77A71541-177D-4BEB-AE04-2A4622CC398F}" sibTransId="{539CF700-6C8C-4FA6-9922-FF7B551A5DAE}"/>
    <dgm:cxn modelId="{231442F5-CC9A-48A0-8028-055645F70A72}" type="presOf" srcId="{C82D71C0-192A-4C33-98BA-E3836C418BB4}" destId="{3840B911-16E0-4206-BA5F-4F1B8331A3B8}" srcOrd="1" destOrd="0" presId="urn:microsoft.com/office/officeart/2005/8/layout/process2"/>
    <dgm:cxn modelId="{3DBF8A5C-DEC3-49A5-B26A-32883BCF72D6}" type="presParOf" srcId="{F1B43D73-4807-4E88-B87E-6DE9FB5EB3B9}" destId="{40DC1387-EF8E-4386-A322-08395C19C190}" srcOrd="0" destOrd="0" presId="urn:microsoft.com/office/officeart/2005/8/layout/process2"/>
    <dgm:cxn modelId="{BE658051-D1B5-4330-AC76-989522572C05}" type="presParOf" srcId="{F1B43D73-4807-4E88-B87E-6DE9FB5EB3B9}" destId="{EEF9ACEB-4715-4FAF-951C-4B72B5D97E92}" srcOrd="1" destOrd="0" presId="urn:microsoft.com/office/officeart/2005/8/layout/process2"/>
    <dgm:cxn modelId="{D8464B27-F338-4883-81F9-9993E7EB1194}" type="presParOf" srcId="{EEF9ACEB-4715-4FAF-951C-4B72B5D97E92}" destId="{3840B911-16E0-4206-BA5F-4F1B8331A3B8}" srcOrd="0" destOrd="0" presId="urn:microsoft.com/office/officeart/2005/8/layout/process2"/>
    <dgm:cxn modelId="{0AE7D5A5-D094-45AA-B502-6102356A7CDC}" type="presParOf" srcId="{F1B43D73-4807-4E88-B87E-6DE9FB5EB3B9}" destId="{90123FFF-1303-43B1-B793-16E5CEF8BF59}" srcOrd="2" destOrd="0" presId="urn:microsoft.com/office/officeart/2005/8/layout/process2"/>
    <dgm:cxn modelId="{5D7AA1AD-3116-4AD9-BD47-045F05FE46F3}" type="presParOf" srcId="{F1B43D73-4807-4E88-B87E-6DE9FB5EB3B9}" destId="{7C8F61B7-26E8-41D7-B643-A9EAE03F499F}" srcOrd="3" destOrd="0" presId="urn:microsoft.com/office/officeart/2005/8/layout/process2"/>
    <dgm:cxn modelId="{8FAE7677-2DB5-4837-B3B2-16610B3C3E6E}" type="presParOf" srcId="{7C8F61B7-26E8-41D7-B643-A9EAE03F499F}" destId="{F897E242-BC68-40D5-942A-7F4D631F1326}" srcOrd="0" destOrd="0" presId="urn:microsoft.com/office/officeart/2005/8/layout/process2"/>
    <dgm:cxn modelId="{CC1B78BB-B9A8-4FF2-93F6-812AD61FC777}" type="presParOf" srcId="{F1B43D73-4807-4E88-B87E-6DE9FB5EB3B9}" destId="{AC02C409-9B98-4E09-A3B8-6680F2A36F2B}" srcOrd="4" destOrd="0" presId="urn:microsoft.com/office/officeart/2005/8/layout/process2"/>
    <dgm:cxn modelId="{16C9426F-57CC-4C8D-83BC-7B1F9284C79F}" type="presParOf" srcId="{F1B43D73-4807-4E88-B87E-6DE9FB5EB3B9}" destId="{D1F42A31-087B-4B9B-9394-00163F0CC610}" srcOrd="5" destOrd="0" presId="urn:microsoft.com/office/officeart/2005/8/layout/process2"/>
    <dgm:cxn modelId="{D9B9BAEA-655B-4366-ADBF-E0CED1888E35}" type="presParOf" srcId="{D1F42A31-087B-4B9B-9394-00163F0CC610}" destId="{60862393-F2FC-4AAB-B0BA-30BEB35349D9}" srcOrd="0" destOrd="0" presId="urn:microsoft.com/office/officeart/2005/8/layout/process2"/>
    <dgm:cxn modelId="{3CEE2D10-50E2-443C-956B-172B89694CC1}" type="presParOf" srcId="{F1B43D73-4807-4E88-B87E-6DE9FB5EB3B9}" destId="{CCC09355-0505-414D-B142-74B2EC7353AB}"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DC1387-EF8E-4386-A322-08395C19C190}">
      <dsp:nvSpPr>
        <dsp:cNvPr id="0" name=""/>
        <dsp:cNvSpPr/>
      </dsp:nvSpPr>
      <dsp:spPr>
        <a:xfrm>
          <a:off x="3971287" y="0"/>
          <a:ext cx="3885577" cy="6686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Unauthorised leave of absence of 10 or more sessions</a:t>
          </a:r>
        </a:p>
      </dsp:txBody>
      <dsp:txXfrm>
        <a:off x="3990870" y="19583"/>
        <a:ext cx="3846411" cy="629454"/>
      </dsp:txXfrm>
    </dsp:sp>
    <dsp:sp modelId="{EEF9ACEB-4715-4FAF-951C-4B72B5D97E92}">
      <dsp:nvSpPr>
        <dsp:cNvPr id="0" name=""/>
        <dsp:cNvSpPr/>
      </dsp:nvSpPr>
      <dsp:spPr>
        <a:xfrm rot="5440697">
          <a:off x="5723632" y="694822"/>
          <a:ext cx="367175"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76733" y="729802"/>
        <a:ext cx="262277" cy="257023"/>
      </dsp:txXfrm>
    </dsp:sp>
    <dsp:sp modelId="{90123FFF-1303-43B1-B793-16E5CEF8BF59}">
      <dsp:nvSpPr>
        <dsp:cNvPr id="0" name=""/>
        <dsp:cNvSpPr/>
      </dsp:nvSpPr>
      <dsp:spPr>
        <a:xfrm>
          <a:off x="3955783" y="1158152"/>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Local authority will issue a fine per parent per child. If paid within 28 days this is £160. If paid within 21 days it is reduced to £80.</a:t>
          </a:r>
        </a:p>
      </dsp:txBody>
      <dsp:txXfrm>
        <a:off x="3984234" y="1186603"/>
        <a:ext cx="3828675" cy="914492"/>
      </dsp:txXfrm>
    </dsp:sp>
    <dsp:sp modelId="{7C8F61B7-26E8-41D7-B643-A9EAE03F499F}">
      <dsp:nvSpPr>
        <dsp:cNvPr id="0" name=""/>
        <dsp:cNvSpPr/>
      </dsp:nvSpPr>
      <dsp:spPr>
        <a:xfrm rot="5400000">
          <a:off x="5716436" y="2153831"/>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67434" y="2190258"/>
        <a:ext cx="262277" cy="254990"/>
      </dsp:txXfrm>
    </dsp:sp>
    <dsp:sp modelId="{AC02C409-9B98-4E09-A3B8-6680F2A36F2B}">
      <dsp:nvSpPr>
        <dsp:cNvPr id="0" name=""/>
        <dsp:cNvSpPr/>
      </dsp:nvSpPr>
      <dsp:spPr>
        <a:xfrm>
          <a:off x="3955783" y="2615244"/>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effectLst/>
              <a:latin typeface="Calibri" panose="020F0502020204030204" pitchFamily="34" charset="0"/>
              <a:ea typeface="Times New Roman" panose="02020603050405020304" pitchFamily="18" charset="0"/>
            </a:rPr>
            <a:t>If the threshold is met a 2nd time in three years and a 2</a:t>
          </a:r>
          <a:r>
            <a:rPr lang="en-US" sz="1400" kern="1200" baseline="30000" dirty="0">
              <a:effectLst/>
              <a:latin typeface="Calibri" panose="020F0502020204030204" pitchFamily="34" charset="0"/>
              <a:ea typeface="Times New Roman" panose="02020603050405020304" pitchFamily="18" charset="0"/>
            </a:rPr>
            <a:t>nd</a:t>
          </a:r>
          <a:r>
            <a:rPr lang="en-US" sz="1400" kern="12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kern="1200" dirty="0"/>
        </a:p>
      </dsp:txBody>
      <dsp:txXfrm>
        <a:off x="3984234" y="2643695"/>
        <a:ext cx="3828675" cy="914492"/>
      </dsp:txXfrm>
    </dsp:sp>
    <dsp:sp modelId="{D1F42A31-087B-4B9B-9394-00163F0CC610}">
      <dsp:nvSpPr>
        <dsp:cNvPr id="0" name=""/>
        <dsp:cNvSpPr/>
      </dsp:nvSpPr>
      <dsp:spPr>
        <a:xfrm rot="5400000">
          <a:off x="5716436" y="3610923"/>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67434" y="3647350"/>
        <a:ext cx="262277" cy="254990"/>
      </dsp:txXfrm>
    </dsp:sp>
    <dsp:sp modelId="{CCC09355-0505-414D-B142-74B2EC7353AB}">
      <dsp:nvSpPr>
        <dsp:cNvPr id="0" name=""/>
        <dsp:cNvSpPr/>
      </dsp:nvSpPr>
      <dsp:spPr>
        <a:xfrm>
          <a:off x="3955783" y="4072335"/>
          <a:ext cx="3885577" cy="13424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kern="1200" dirty="0"/>
        </a:p>
      </dsp:txBody>
      <dsp:txXfrm>
        <a:off x="3995103" y="4111655"/>
        <a:ext cx="3806937" cy="1263856"/>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ink/ink1.xml><?xml version="1.0" encoding="utf-8"?>
<inkml:ink xmlns:inkml="http://www.w3.org/2003/InkML">
  <inkml:definitions>
    <inkml:context xml:id="ctx0">
      <inkml:inkSource xml:id="inkSrc0">
        <inkml:traceFormat>
          <inkml:channel name="X" type="integer" max="1280" units="cm"/>
          <inkml:channel name="Y" type="integer" max="960" units="cm"/>
          <inkml:channel name="T" type="integer" max="2.14748E9" units="dev"/>
        </inkml:traceFormat>
        <inkml:channelProperties>
          <inkml:channelProperty channel="X" name="resolution" value="34.04255" units="1/cm"/>
          <inkml:channelProperty channel="Y" name="resolution" value="34.04255" units="1/cm"/>
          <inkml:channelProperty channel="T" name="resolution" value="1" units="1/dev"/>
        </inkml:channelProperties>
      </inkml:inkSource>
      <inkml:timestamp xml:id="ts0" timeString="2023-09-15T06:26:56.368"/>
    </inkml:context>
    <inkml:brush xml:id="br0">
      <inkml:brushProperty name="width" value="0.08819" units="cm"/>
      <inkml:brushProperty name="height" value="0.35278" units="cm"/>
      <inkml:brushProperty name="color" value="#00B050"/>
      <inkml:brushProperty name="tip" value="rectangle"/>
      <inkml:brushProperty name="rasterOp" value="maskPen"/>
    </inkml:brush>
  </inkml:definitions>
  <inkml:trace contextRef="#ctx0" brushRef="#br0">767 1085 0,'27'0'109,"-1"-27"-77,1 27 14,-27-26 1,26 26-31,1 0-16,-27-27 16</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2559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5849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6196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139205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9595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9124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10/09/2025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27430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07574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97329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90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2026323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0927589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8815586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8850040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8028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148458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814878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10/09/2025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2767239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7869415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167651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275081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9070078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381000" y="2803525"/>
            <a:ext cx="2117" cy="3035300"/>
          </a:xfrm>
          <a:custGeom>
            <a:avLst/>
            <a:gdLst>
              <a:gd name="T0" fmla="*/ 0 w 1588"/>
              <a:gd name="T1" fmla="*/ 0 h 1912"/>
              <a:gd name="T2" fmla="*/ 0 w 1588"/>
              <a:gd name="T3" fmla="*/ 2147483646 h 1912"/>
              <a:gd name="T4" fmla="*/ 0 w 1588"/>
              <a:gd name="T5" fmla="*/ 2147483646 h 1912"/>
              <a:gd name="T6" fmla="*/ 0 w 1588"/>
              <a:gd name="T7" fmla="*/ 2147483646 h 1912"/>
              <a:gd name="T8" fmla="*/ 0 w 1588"/>
              <a:gd name="T9" fmla="*/ 2147483646 h 1912"/>
              <a:gd name="T10" fmla="*/ 0 w 1588"/>
              <a:gd name="T11" fmla="*/ 2147483646 h 1912"/>
              <a:gd name="T12" fmla="*/ 0 w 1588"/>
              <a:gd name="T13" fmla="*/ 0 h 1912"/>
              <a:gd name="T14" fmla="*/ 0 w 1588"/>
              <a:gd name="T15" fmla="*/ 0 h 19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8" h="1912">
                <a:moveTo>
                  <a:pt x="0" y="0"/>
                </a:moveTo>
                <a:lnTo>
                  <a:pt x="0" y="6"/>
                </a:lnTo>
                <a:lnTo>
                  <a:pt x="0" y="60"/>
                </a:lnTo>
                <a:lnTo>
                  <a:pt x="0" y="1912"/>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sz="1800"/>
          </a:p>
        </p:txBody>
      </p:sp>
      <p:sp>
        <p:nvSpPr>
          <p:cNvPr id="169986" name="Rectangle 2"/>
          <p:cNvSpPr>
            <a:spLocks noGrp="1" noChangeArrowheads="1"/>
          </p:cNvSpPr>
          <p:nvPr>
            <p:ph type="ctrTitle" sz="quarter"/>
          </p:nvPr>
        </p:nvSpPr>
        <p:spPr>
          <a:xfrm>
            <a:off x="914400" y="1997076"/>
            <a:ext cx="10363200" cy="1431925"/>
          </a:xfrm>
        </p:spPr>
        <p:txBody>
          <a:bodyPr anchor="b" anchorCtr="1"/>
          <a:lstStyle>
            <a:lvl1pPr algn="ctr">
              <a:defRPr/>
            </a:lvl1pPr>
          </a:lstStyle>
          <a:p>
            <a:pPr lvl="0"/>
            <a:r>
              <a:rPr lang="en-GB" noProof="0" smtClean="0"/>
              <a:t>Click to edit Master title style</a:t>
            </a:r>
          </a:p>
        </p:txBody>
      </p:sp>
      <p:sp>
        <p:nvSpPr>
          <p:cNvPr id="169987" name="Rectangle 3"/>
          <p:cNvSpPr>
            <a:spLocks noGrp="1" noChangeArrowheads="1"/>
          </p:cNvSpPr>
          <p:nvPr>
            <p:ph type="subTitle" sz="quarter" idx="1"/>
          </p:nvPr>
        </p:nvSpPr>
        <p:spPr>
          <a:xfrm>
            <a:off x="1828800" y="3886200"/>
            <a:ext cx="8534400" cy="1752600"/>
          </a:xfrm>
        </p:spPr>
        <p:txBody>
          <a:bodyPr/>
          <a:lstStyle>
            <a:lvl1pPr marL="0" indent="0" algn="ctr">
              <a:buFontTx/>
              <a:buNone/>
              <a:defRPr/>
            </a:lvl1pPr>
          </a:lstStyle>
          <a:p>
            <a:pPr lvl="0"/>
            <a:r>
              <a:rPr lang="en-GB"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endParaRPr lang="en-GB"/>
          </a:p>
        </p:txBody>
      </p:sp>
      <p:sp>
        <p:nvSpPr>
          <p:cNvPr id="6" name="Rectangle 6"/>
          <p:cNvSpPr>
            <a:spLocks noGrp="1" noChangeArrowheads="1"/>
          </p:cNvSpPr>
          <p:nvPr>
            <p:ph type="sldNum" sz="quarter" idx="11"/>
          </p:nvPr>
        </p:nvSpPr>
        <p:spPr/>
        <p:txBody>
          <a:bodyPr/>
          <a:lstStyle>
            <a:lvl1pPr>
              <a:defRPr/>
            </a:lvl1pPr>
          </a:lstStyle>
          <a:p>
            <a:pPr>
              <a:defRPr/>
            </a:pPr>
            <a:fld id="{98078830-3D01-491E-AC49-A90CEB8C89FA}" type="slidenum">
              <a:rPr lang="en-GB" altLang="en-US"/>
              <a:pPr>
                <a:defRPr/>
              </a:pPr>
              <a:t>‹#›</a:t>
            </a:fld>
            <a:endParaRPr lang="en-GB" altLang="en-US"/>
          </a:p>
        </p:txBody>
      </p:sp>
      <p:sp>
        <p:nvSpPr>
          <p:cNvPr id="7" name="Rectangle 7"/>
          <p:cNvSpPr>
            <a:spLocks noGrp="1" noChangeArrowheads="1"/>
          </p:cNvSpPr>
          <p:nvPr>
            <p:ph type="dt" sz="quarter" idx="12"/>
          </p:nvPr>
        </p:nvSpPr>
        <p:spPr/>
        <p:txBody>
          <a:bodyPr/>
          <a:lstStyle>
            <a:lvl1pPr>
              <a:defRPr/>
            </a:lvl1pPr>
          </a:lstStyle>
          <a:p>
            <a:pPr>
              <a:defRPr/>
            </a:pPr>
            <a:endParaRPr lang="en-GB"/>
          </a:p>
        </p:txBody>
      </p:sp>
    </p:spTree>
    <p:extLst>
      <p:ext uri="{BB962C8B-B14F-4D97-AF65-F5344CB8AC3E}">
        <p14:creationId xmlns:p14="http://schemas.microsoft.com/office/powerpoint/2010/main" val="41211007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B4D9998A-598D-4044-A0AE-4DC0BD7FD613}" type="slidenum">
              <a:rPr lang="en-GB" altLang="en-US"/>
              <a:pPr>
                <a:defRPr/>
              </a:pPr>
              <a:t>‹#›</a:t>
            </a:fld>
            <a:endParaRPr lang="en-GB" altLang="en-US"/>
          </a:p>
        </p:txBody>
      </p:sp>
    </p:spTree>
    <p:extLst>
      <p:ext uri="{BB962C8B-B14F-4D97-AF65-F5344CB8AC3E}">
        <p14:creationId xmlns:p14="http://schemas.microsoft.com/office/powerpoint/2010/main" val="46394055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22EAB83E-5890-4981-8A39-045AE7DE7AD1}" type="slidenum">
              <a:rPr lang="en-GB" altLang="en-US"/>
              <a:pPr>
                <a:defRPr/>
              </a:pPr>
              <a:t>‹#›</a:t>
            </a:fld>
            <a:endParaRPr lang="en-GB" altLang="en-US"/>
          </a:p>
        </p:txBody>
      </p:sp>
    </p:spTree>
    <p:extLst>
      <p:ext uri="{BB962C8B-B14F-4D97-AF65-F5344CB8AC3E}">
        <p14:creationId xmlns:p14="http://schemas.microsoft.com/office/powerpoint/2010/main" val="10690814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905000"/>
            <a:ext cx="5384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905000"/>
            <a:ext cx="5384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FED24C67-642F-4CF7-AFAC-3337AC656548}" type="slidenum">
              <a:rPr lang="en-GB" altLang="en-US"/>
              <a:pPr>
                <a:defRPr/>
              </a:pPr>
              <a:t>‹#›</a:t>
            </a:fld>
            <a:endParaRPr lang="en-GB" altLang="en-US"/>
          </a:p>
        </p:txBody>
      </p:sp>
    </p:spTree>
    <p:extLst>
      <p:ext uri="{BB962C8B-B14F-4D97-AF65-F5344CB8AC3E}">
        <p14:creationId xmlns:p14="http://schemas.microsoft.com/office/powerpoint/2010/main" val="17694271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C6CC79B7-0979-4CDA-B687-FB29B1E8AE9E}" type="slidenum">
              <a:rPr lang="en-GB" altLang="en-US"/>
              <a:pPr>
                <a:defRPr/>
              </a:pPr>
              <a:t>‹#›</a:t>
            </a:fld>
            <a:endParaRPr lang="en-GB" altLang="en-US"/>
          </a:p>
        </p:txBody>
      </p:sp>
    </p:spTree>
    <p:extLst>
      <p:ext uri="{BB962C8B-B14F-4D97-AF65-F5344CB8AC3E}">
        <p14:creationId xmlns:p14="http://schemas.microsoft.com/office/powerpoint/2010/main" val="14929864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4E998D15-92CD-4C2C-89DF-7A6D18CC2AA3}" type="slidenum">
              <a:rPr lang="en-GB" altLang="en-US"/>
              <a:pPr>
                <a:defRPr/>
              </a:pPr>
              <a:t>‹#›</a:t>
            </a:fld>
            <a:endParaRPr lang="en-GB" altLang="en-US"/>
          </a:p>
        </p:txBody>
      </p:sp>
    </p:spTree>
    <p:extLst>
      <p:ext uri="{BB962C8B-B14F-4D97-AF65-F5344CB8AC3E}">
        <p14:creationId xmlns:p14="http://schemas.microsoft.com/office/powerpoint/2010/main" val="37424932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92E3BF3C-BD6F-485D-9564-274F02A6DFE6}" type="slidenum">
              <a:rPr lang="en-GB" altLang="en-US"/>
              <a:pPr>
                <a:defRPr/>
              </a:pPr>
              <a:t>‹#›</a:t>
            </a:fld>
            <a:endParaRPr lang="en-GB" altLang="en-US"/>
          </a:p>
        </p:txBody>
      </p:sp>
    </p:spTree>
    <p:extLst>
      <p:ext uri="{BB962C8B-B14F-4D97-AF65-F5344CB8AC3E}">
        <p14:creationId xmlns:p14="http://schemas.microsoft.com/office/powerpoint/2010/main" val="20280415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6F71D78E-A71A-4376-B7B1-003AC8487E65}" type="slidenum">
              <a:rPr lang="en-GB" altLang="en-US"/>
              <a:pPr>
                <a:defRPr/>
              </a:pPr>
              <a:t>‹#›</a:t>
            </a:fld>
            <a:endParaRPr lang="en-GB" altLang="en-US"/>
          </a:p>
        </p:txBody>
      </p:sp>
    </p:spTree>
    <p:extLst>
      <p:ext uri="{BB962C8B-B14F-4D97-AF65-F5344CB8AC3E}">
        <p14:creationId xmlns:p14="http://schemas.microsoft.com/office/powerpoint/2010/main" val="40523647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9FE6B717-DDA9-4DB6-A283-1302144F9661}" type="slidenum">
              <a:rPr lang="en-GB" altLang="en-US"/>
              <a:pPr>
                <a:defRPr/>
              </a:pPr>
              <a:t>‹#›</a:t>
            </a:fld>
            <a:endParaRPr lang="en-GB" altLang="en-US"/>
          </a:p>
        </p:txBody>
      </p:sp>
    </p:spTree>
    <p:extLst>
      <p:ext uri="{BB962C8B-B14F-4D97-AF65-F5344CB8AC3E}">
        <p14:creationId xmlns:p14="http://schemas.microsoft.com/office/powerpoint/2010/main" val="224802917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382214A0-FF2A-485E-BC5D-B5F13FF2FD34}" type="slidenum">
              <a:rPr lang="en-GB" altLang="en-US"/>
              <a:pPr>
                <a:defRPr/>
              </a:pPr>
              <a:t>‹#›</a:t>
            </a:fld>
            <a:endParaRPr lang="en-GB" altLang="en-US"/>
          </a:p>
        </p:txBody>
      </p:sp>
    </p:spTree>
    <p:extLst>
      <p:ext uri="{BB962C8B-B14F-4D97-AF65-F5344CB8AC3E}">
        <p14:creationId xmlns:p14="http://schemas.microsoft.com/office/powerpoint/2010/main" val="29461191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92100"/>
            <a:ext cx="2743200" cy="57277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92100"/>
            <a:ext cx="8026400" cy="5727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DFB394FC-BD3E-44A9-9D54-F4E1731FE314}" type="slidenum">
              <a:rPr lang="en-GB" altLang="en-US"/>
              <a:pPr>
                <a:defRPr/>
              </a:pPr>
              <a:t>‹#›</a:t>
            </a:fld>
            <a:endParaRPr lang="en-GB" altLang="en-US"/>
          </a:p>
        </p:txBody>
      </p:sp>
    </p:spTree>
    <p:extLst>
      <p:ext uri="{BB962C8B-B14F-4D97-AF65-F5344CB8AC3E}">
        <p14:creationId xmlns:p14="http://schemas.microsoft.com/office/powerpoint/2010/main" val="23755883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914400" y="609600"/>
            <a:ext cx="10363200" cy="1143000"/>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9144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9144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Content Placeholder 5"/>
          <p:cNvSpPr>
            <a:spLocks noGrp="1"/>
          </p:cNvSpPr>
          <p:nvPr>
            <p:ph sz="quarter" idx="4"/>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p:txBody>
          <a:bodyPr/>
          <a:lstStyle>
            <a:lvl1pPr>
              <a:defRPr/>
            </a:lvl1pPr>
          </a:lstStyle>
          <a:p>
            <a:pPr>
              <a:defRPr/>
            </a:pPr>
            <a:endParaRPr lang="en-GB"/>
          </a:p>
        </p:txBody>
      </p:sp>
      <p:sp>
        <p:nvSpPr>
          <p:cNvPr id="8" name="Rectangle 5"/>
          <p:cNvSpPr>
            <a:spLocks noGrp="1" noChangeArrowheads="1"/>
          </p:cNvSpPr>
          <p:nvPr>
            <p:ph type="ftr" sz="quarter" idx="11"/>
          </p:nvPr>
        </p:nvSpPr>
        <p:spPr/>
        <p:txBody>
          <a:bodyPr/>
          <a:lstStyle>
            <a:lvl1pPr>
              <a:defRPr/>
            </a:lvl1pPr>
          </a:lstStyle>
          <a:p>
            <a:pPr>
              <a:defRPr/>
            </a:pPr>
            <a:endParaRPr lang="en-GB"/>
          </a:p>
        </p:txBody>
      </p:sp>
      <p:sp>
        <p:nvSpPr>
          <p:cNvPr id="9" name="Rectangle 6"/>
          <p:cNvSpPr>
            <a:spLocks noGrp="1" noChangeArrowheads="1"/>
          </p:cNvSpPr>
          <p:nvPr>
            <p:ph type="sldNum" sz="quarter" idx="12"/>
          </p:nvPr>
        </p:nvSpPr>
        <p:spPr/>
        <p:txBody>
          <a:bodyPr/>
          <a:lstStyle>
            <a:lvl1pPr>
              <a:defRPr/>
            </a:lvl1pPr>
          </a:lstStyle>
          <a:p>
            <a:pPr>
              <a:defRPr/>
            </a:pPr>
            <a:fld id="{5ED000C7-DDFE-4B87-B03A-724770AA8E89}" type="slidenum">
              <a:rPr lang="en-GB" altLang="en-US"/>
              <a:pPr>
                <a:defRPr/>
              </a:pPr>
              <a:t>‹#›</a:t>
            </a:fld>
            <a:endParaRPr lang="en-GB" altLang="en-US"/>
          </a:p>
        </p:txBody>
      </p:sp>
    </p:spTree>
    <p:extLst>
      <p:ext uri="{BB962C8B-B14F-4D97-AF65-F5344CB8AC3E}">
        <p14:creationId xmlns:p14="http://schemas.microsoft.com/office/powerpoint/2010/main" val="2619756732"/>
      </p:ext>
    </p:extLst>
  </p:cSld>
  <p:clrMapOvr>
    <a:masterClrMapping/>
  </p:clrMapOvr>
  <p:transition spd="slow"/>
</p:sldLayout>
</file>

<file path=ppt/slideLayouts/slideLayout35.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Rectangle 4"/>
          <p:cNvSpPr>
            <a:spLocks noGrp="1" noChangeArrowheads="1"/>
          </p:cNvSpPr>
          <p:nvPr>
            <p:ph type="dt" sz="half" idx="10"/>
          </p:nvPr>
        </p:nvSpPr>
        <p:spPr/>
        <p:txBody>
          <a:bodyPr/>
          <a:lstStyle>
            <a:lvl1pPr>
              <a:defRPr/>
            </a:lvl1pPr>
          </a:lstStyle>
          <a:p>
            <a:pPr>
              <a:defRPr/>
            </a:pPr>
            <a:endParaRPr lang="en-GB"/>
          </a:p>
        </p:txBody>
      </p:sp>
      <p:sp>
        <p:nvSpPr>
          <p:cNvPr id="7" name="Rectangle 5"/>
          <p:cNvSpPr>
            <a:spLocks noGrp="1" noChangeArrowheads="1"/>
          </p:cNvSpPr>
          <p:nvPr>
            <p:ph type="ftr" sz="quarter" idx="11"/>
          </p:nvPr>
        </p:nvSpPr>
        <p:spPr/>
        <p:txBody>
          <a:bodyPr/>
          <a:lstStyle>
            <a:lvl1pPr>
              <a:defRPr/>
            </a:lvl1pPr>
          </a:lstStyle>
          <a:p>
            <a:pPr>
              <a:defRPr/>
            </a:pPr>
            <a:endParaRPr lang="en-GB"/>
          </a:p>
        </p:txBody>
      </p:sp>
      <p:sp>
        <p:nvSpPr>
          <p:cNvPr id="8" name="Rectangle 6"/>
          <p:cNvSpPr>
            <a:spLocks noGrp="1" noChangeArrowheads="1"/>
          </p:cNvSpPr>
          <p:nvPr>
            <p:ph type="sldNum" sz="quarter" idx="12"/>
          </p:nvPr>
        </p:nvSpPr>
        <p:spPr/>
        <p:txBody>
          <a:bodyPr/>
          <a:lstStyle>
            <a:lvl1pPr>
              <a:defRPr/>
            </a:lvl1pPr>
          </a:lstStyle>
          <a:p>
            <a:pPr>
              <a:defRPr/>
            </a:pPr>
            <a:fld id="{CCE9FD0F-4052-404A-9B58-B03382E60A0C}" type="slidenum">
              <a:rPr lang="en-GB" altLang="en-US"/>
              <a:pPr>
                <a:defRPr/>
              </a:pPr>
              <a:t>‹#›</a:t>
            </a:fld>
            <a:endParaRPr lang="en-GB" altLang="en-US"/>
          </a:p>
        </p:txBody>
      </p:sp>
    </p:spTree>
    <p:extLst>
      <p:ext uri="{BB962C8B-B14F-4D97-AF65-F5344CB8AC3E}">
        <p14:creationId xmlns:p14="http://schemas.microsoft.com/office/powerpoint/2010/main" val="2617859920"/>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2.jpe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10/09/2025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785311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10/09/2025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38085347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bwMode="auto">
          <a:xfrm>
            <a:off x="609600" y="292100"/>
            <a:ext cx="109728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68963" name="Rectangle 3"/>
          <p:cNvSpPr>
            <a:spLocks noGrp="1" noChangeArrowheads="1"/>
          </p:cNvSpPr>
          <p:nvPr>
            <p:ph type="body" idx="1"/>
          </p:nvPr>
        </p:nvSpPr>
        <p:spPr bwMode="auto">
          <a:xfrm>
            <a:off x="609600" y="1905000"/>
            <a:ext cx="109728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68964"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Arial" charset="0"/>
              </a:defRPr>
            </a:lvl1pPr>
          </a:lstStyle>
          <a:p>
            <a:pPr>
              <a:defRPr/>
            </a:pPr>
            <a:endParaRPr lang="en-GB"/>
          </a:p>
        </p:txBody>
      </p:sp>
      <p:sp>
        <p:nvSpPr>
          <p:cNvPr id="168965"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Arial" charset="0"/>
              </a:defRPr>
            </a:lvl1pPr>
          </a:lstStyle>
          <a:p>
            <a:pPr>
              <a:defRPr/>
            </a:pPr>
            <a:endParaRPr lang="en-GB"/>
          </a:p>
        </p:txBody>
      </p:sp>
      <p:sp>
        <p:nvSpPr>
          <p:cNvPr id="168966"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effectLst>
                  <a:outerShdw blurRad="38100" dist="38100" dir="2700000" algn="tl">
                    <a:srgbClr val="000000"/>
                  </a:outerShdw>
                </a:effectLst>
                <a:latin typeface="Arial" panose="020B0604020202020204" pitchFamily="34" charset="0"/>
              </a:defRPr>
            </a:lvl1pPr>
          </a:lstStyle>
          <a:p>
            <a:pPr>
              <a:defRPr/>
            </a:pPr>
            <a:fld id="{2259F6B4-8585-4040-8401-8C6E3608A3EE}" type="slidenum">
              <a:rPr lang="en-GB" altLang="en-US"/>
              <a:pPr>
                <a:defRPr/>
              </a:pPr>
              <a:t>‹#›</a:t>
            </a:fld>
            <a:endParaRPr lang="en-GB" altLang="en-US"/>
          </a:p>
        </p:txBody>
      </p:sp>
    </p:spTree>
    <p:extLst>
      <p:ext uri="{BB962C8B-B14F-4D97-AF65-F5344CB8AC3E}">
        <p14:creationId xmlns:p14="http://schemas.microsoft.com/office/powerpoint/2010/main" val="2841827651"/>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anose="020B0604030504040204"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5.jpeg"/><Relationship Id="rId5" Type="http://schemas.microsoft.com/office/2007/relationships/hdphoto" Target="../media/hdphoto2.wdp"/><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hyperlink" Target="https://olaas.myschoolmealorders.com/login"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www.google.co.uk/url?sa=i&amp;rct=j&amp;q=&amp;esrc=s&amp;source=images&amp;cd=&amp;ved=2ahUKEwi56OShuLfkAhXjQxUIHUiqAF4QjRx6BAgBEAQ&amp;url=https://www.amazon.com/Gods-Grandmother-Saint-Brian-Kiczek-ebook/dp/B07N1R4XD9&amp;psig=AOvVaw0BlNd-95hIvIwubdXNWg3f&amp;ust=1567695151202999"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7.jpeg"/><Relationship Id="rId7" Type="http://schemas.microsoft.com/office/2007/relationships/hdphoto" Target="../media/hdphoto4.wdp"/><Relationship Id="rId12" Type="http://schemas.openxmlformats.org/officeDocument/2006/relationships/image" Target="../media/image24.jpeg"/><Relationship Id="rId2" Type="http://schemas.openxmlformats.org/officeDocument/2006/relationships/image" Target="../media/image13.jpg"/><Relationship Id="rId1" Type="http://schemas.openxmlformats.org/officeDocument/2006/relationships/slideLayout" Target="../slideLayouts/slideLayout12.xml"/><Relationship Id="rId6" Type="http://schemas.openxmlformats.org/officeDocument/2006/relationships/image" Target="../media/image19.png"/><Relationship Id="rId11" Type="http://schemas.openxmlformats.org/officeDocument/2006/relationships/image" Target="../media/image23.jpeg"/><Relationship Id="rId5" Type="http://schemas.openxmlformats.org/officeDocument/2006/relationships/image" Target="../media/image18.jpeg"/><Relationship Id="rId10" Type="http://schemas.openxmlformats.org/officeDocument/2006/relationships/image" Target="../media/image22.png"/><Relationship Id="rId4" Type="http://schemas.microsoft.com/office/2007/relationships/hdphoto" Target="../media/hdphoto3.wdp"/><Relationship Id="rId9" Type="http://schemas.openxmlformats.org/officeDocument/2006/relationships/image" Target="../media/image21.jpeg"/></Relationships>
</file>

<file path=ppt/slides/_rels/slide13.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3.jpg"/><Relationship Id="rId1" Type="http://schemas.openxmlformats.org/officeDocument/2006/relationships/slideLayout" Target="../slideLayouts/slideLayout12.xml"/><Relationship Id="rId5" Type="http://schemas.microsoft.com/office/2007/relationships/hdphoto" Target="../media/hdphoto5.wdp"/><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8" Type="http://schemas.openxmlformats.org/officeDocument/2006/relationships/image" Target="../media/image34.png"/><Relationship Id="rId3" Type="http://schemas.microsoft.com/office/2007/relationships/hdphoto" Target="../media/hdphoto6.wdp"/><Relationship Id="rId7" Type="http://schemas.microsoft.com/office/2007/relationships/hdphoto" Target="../media/hdphoto8.wdp"/><Relationship Id="rId2" Type="http://schemas.openxmlformats.org/officeDocument/2006/relationships/image" Target="../media/image31.png"/><Relationship Id="rId1" Type="http://schemas.openxmlformats.org/officeDocument/2006/relationships/slideLayout" Target="../slideLayouts/slideLayout1.xml"/><Relationship Id="rId6" Type="http://schemas.openxmlformats.org/officeDocument/2006/relationships/image" Target="../media/image33.png"/><Relationship Id="rId11" Type="http://schemas.openxmlformats.org/officeDocument/2006/relationships/image" Target="../media/image27.emf"/><Relationship Id="rId5" Type="http://schemas.microsoft.com/office/2007/relationships/hdphoto" Target="../media/hdphoto7.wdp"/><Relationship Id="rId10" Type="http://schemas.openxmlformats.org/officeDocument/2006/relationships/customXml" Target="../ink/ink1.xml"/><Relationship Id="rId4" Type="http://schemas.openxmlformats.org/officeDocument/2006/relationships/image" Target="../media/image32.png"/><Relationship Id="rId9" Type="http://schemas.microsoft.com/office/2007/relationships/hdphoto" Target="../media/hdphoto9.wdp"/></Relationships>
</file>

<file path=ppt/slides/_rels/slide1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www.tentenresources.co.uk/life-to-the-full-primary/"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nspcc.org.uk/preventing-abuse/keeping-children-safe/online-safety/" TargetMode="External"/><Relationship Id="rId2" Type="http://schemas.openxmlformats.org/officeDocument/2006/relationships/hyperlink" Target="https://www.internetmatters.org/wp-content/uploads/2015/05/ncro3p-Internet-Matters_E-safety_Primary_1.pdf" TargetMode="External"/><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BEBA8EAE-BF5A-486C-A8C5-ECC9F3942E4B}">
                <a14:imgProps xmlns:a14="http://schemas.microsoft.com/office/drawing/2010/main">
                  <a14:imgLayer r:embed="rId3">
                    <a14:imgEffect>
                      <a14:backgroundRemoval t="0" b="100000" l="0" r="100000"/>
                    </a14:imgEffect>
                  </a14:imgLayer>
                </a14:imgProps>
              </a:ext>
            </a:extLst>
          </a:blip>
          <a:srcRect l="1096"/>
          <a:stretch/>
        </p:blipFill>
        <p:spPr>
          <a:xfrm>
            <a:off x="4818670" y="572337"/>
            <a:ext cx="2851638" cy="2875051"/>
          </a:xfrm>
          <a:prstGeom prst="rect">
            <a:avLst/>
          </a:prstGeom>
        </p:spPr>
      </p:pic>
      <p:pic>
        <p:nvPicPr>
          <p:cNvPr id="6" name="Picture 5"/>
          <p:cNvPicPr>
            <a:picLocks noChangeAspect="1"/>
          </p:cNvPicPr>
          <p:nvPr/>
        </p:nvPicPr>
        <p:blipFill>
          <a:blip r:embed="rId4">
            <a:extLst>
              <a:ext uri="{BEBA8EAE-BF5A-486C-A8C5-ECC9F3942E4B}">
                <a14:imgProps xmlns:a14="http://schemas.microsoft.com/office/drawing/2010/main">
                  <a14:imgLayer r:embed="rId5">
                    <a14:imgEffect>
                      <a14:backgroundRemoval t="1180" b="98820" l="1382" r="99121">
                        <a14:foregroundMark x1="45980" y1="50442" x2="45980" y2="50442"/>
                        <a14:foregroundMark x1="45980" y1="44838" x2="45980" y2="44838"/>
                        <a14:foregroundMark x1="45729" y1="45133" x2="44975" y2="47493"/>
                        <a14:foregroundMark x1="44598" y1="48378" x2="44347" y2="49263"/>
                        <a14:foregroundMark x1="44095" y1="51032" x2="43844" y2="52507"/>
                        <a14:foregroundMark x1="43844" y1="55457" x2="43593" y2="57817"/>
                        <a14:foregroundMark x1="43593" y1="61062" x2="43593" y2="63717"/>
                        <a14:foregroundMark x1="43844" y1="66372" x2="44472" y2="69322"/>
                        <a14:foregroundMark x1="45226" y1="71091" x2="46106" y2="71681"/>
                        <a14:foregroundMark x1="53643" y1="67552" x2="53643" y2="68732"/>
                        <a14:foregroundMark x1="54020" y1="75811" x2="54146" y2="81711"/>
                        <a14:foregroundMark x1="54146" y1="85841" x2="54146" y2="87611"/>
                        <a14:foregroundMark x1="54146" y1="87611" x2="54146" y2="87611"/>
                        <a14:foregroundMark x1="67714" y1="48083" x2="67714" y2="48083"/>
                        <a14:foregroundMark x1="66583" y1="55162" x2="66583" y2="55162"/>
                        <a14:foregroundMark x1="66834" y1="56047" x2="67085" y2="58997"/>
                        <a14:foregroundMark x1="67085" y1="66962" x2="67085" y2="69027"/>
                        <a14:foregroundMark x1="74246" y1="58407" x2="73869" y2="58997"/>
                        <a14:foregroundMark x1="72864" y1="64012" x2="72864" y2="64012"/>
                        <a14:foregroundMark x1="72739" y1="64602" x2="72739" y2="65782"/>
                        <a14:foregroundMark x1="72864" y1="67257" x2="72864" y2="67257"/>
                        <a14:foregroundMark x1="72990" y1="69322" x2="72990" y2="70501"/>
                        <a14:foregroundMark x1="72990" y1="71681" x2="72990" y2="71681"/>
                        <a14:foregroundMark x1="72990" y1="55752" x2="72990" y2="55752"/>
                        <a14:foregroundMark x1="73116" y1="36873" x2="73116" y2="36873"/>
                        <a14:foregroundMark x1="83040" y1="51917" x2="83040" y2="51917"/>
                        <a14:foregroundMark x1="84422" y1="64897" x2="84422" y2="64897"/>
                        <a14:foregroundMark x1="83291" y1="71091" x2="83291" y2="71091"/>
                        <a14:foregroundMark x1="76131" y1="63717" x2="76131" y2="63717"/>
                        <a14:foregroundMark x1="76633" y1="55457" x2="76884" y2="53687"/>
                        <a14:foregroundMark x1="77136" y1="52212" x2="77513" y2="51327"/>
                        <a14:foregroundMark x1="78015" y1="50442" x2="78015" y2="50442"/>
                        <a14:foregroundMark x1="86809" y1="51327" x2="86809" y2="51327"/>
                        <a14:foregroundMark x1="35050" y1="48083" x2="35050" y2="48083"/>
                        <a14:foregroundMark x1="33794" y1="54572" x2="33417" y2="54572"/>
                        <a14:foregroundMark x1="33417" y1="54572" x2="33166" y2="61652"/>
                        <a14:foregroundMark x1="33166" y1="64307" x2="33166" y2="64307"/>
                        <a14:foregroundMark x1="33040" y1="65192" x2="33291" y2="66962"/>
                        <a14:foregroundMark x1="33417" y1="68142" x2="33417" y2="68142"/>
                        <a14:foregroundMark x1="34045" y1="69617" x2="34296" y2="70206"/>
                        <a14:foregroundMark x1="34799" y1="70501" x2="34799" y2="70501"/>
                        <a14:foregroundMark x1="41080" y1="69322" x2="40704" y2="69322"/>
                        <a14:foregroundMark x1="39950" y1="70501" x2="39698" y2="70501"/>
                        <a14:foregroundMark x1="39573" y1="70501" x2="39322" y2="70796"/>
                        <a14:foregroundMark x1="39322" y1="71091" x2="39322" y2="71091"/>
                        <a14:foregroundMark x1="39070" y1="71976" x2="39070" y2="71976"/>
                        <a14:foregroundMark x1="39447" y1="58702" x2="39447" y2="58702"/>
                        <a14:foregroundMark x1="39447" y1="57227" x2="39447" y2="55457"/>
                        <a14:foregroundMark x1="39447" y1="52802" x2="39447" y2="49263"/>
                        <a14:foregroundMark x1="39447" y1="48673" x2="39447" y2="48673"/>
                        <a14:foregroundMark x1="39447" y1="47788" x2="39447" y2="47788"/>
                        <a14:foregroundMark x1="39070" y1="46903" x2="38819" y2="45723"/>
                        <a14:foregroundMark x1="38191" y1="45723" x2="37688" y2="45723"/>
                        <a14:foregroundMark x1="37060" y1="45723" x2="36558" y2="45723"/>
                        <a14:foregroundMark x1="36181" y1="45723" x2="35427" y2="45723"/>
                        <a14:foregroundMark x1="34925" y1="45723" x2="34296" y2="45723"/>
                        <a14:foregroundMark x1="23492" y1="50147" x2="23492" y2="50147"/>
                        <a14:foregroundMark x1="22990" y1="54277" x2="22990" y2="54277"/>
                        <a14:foregroundMark x1="22613" y1="61357" x2="22613" y2="61357"/>
                        <a14:foregroundMark x1="22613" y1="62832" x2="22613" y2="62832"/>
                        <a14:foregroundMark x1="8417" y1="33628" x2="8417" y2="33628"/>
                        <a14:foregroundMark x1="8291" y1="41003" x2="8291" y2="41003"/>
                        <a14:foregroundMark x1="8291" y1="45133" x2="8291" y2="46903"/>
                        <a14:foregroundMark x1="8040" y1="55162" x2="7915" y2="56932"/>
                        <a14:foregroundMark x1="23241" y1="73156" x2="23241" y2="73156"/>
                        <a14:foregroundMark x1="3518" y1="13569" x2="3518" y2="13569"/>
                        <a14:foregroundMark x1="11935" y1="19174" x2="11935" y2="19174"/>
                        <a14:foregroundMark x1="17462" y1="12979" x2="17462" y2="12979"/>
                        <a14:foregroundMark x1="20980" y1="20354" x2="20980" y2="20354"/>
                        <a14:foregroundMark x1="30151" y1="19174" x2="30151" y2="19174"/>
                        <a14:foregroundMark x1="33291" y1="15044" x2="33291" y2="15044"/>
                        <a14:foregroundMark x1="41080" y1="18289" x2="41080" y2="18289"/>
                        <a14:foregroundMark x1="50879" y1="15634" x2="50879" y2="15634"/>
                        <a14:foregroundMark x1="55276" y1="18879" x2="55276" y2="18879"/>
                        <a14:foregroundMark x1="88065" y1="56342" x2="88065" y2="56342"/>
                        <a14:foregroundMark x1="73492" y1="37758" x2="73492" y2="37758"/>
                        <a14:foregroundMark x1="29271" y1="69322" x2="29271" y2="69322"/>
                        <a14:backgroundMark x1="13317" y1="17404" x2="13317" y2="17404"/>
                        <a14:backgroundMark x1="13191" y1="22419" x2="13191" y2="22419"/>
                        <a14:backgroundMark x1="42211" y1="21534" x2="42211" y2="21534"/>
                        <a14:backgroundMark x1="42714" y1="16519" x2="42714" y2="16519"/>
                      </a14:backgroundRemoval>
                    </a14:imgEffect>
                  </a14:imgLayer>
                </a14:imgProps>
              </a:ext>
            </a:extLst>
          </a:blip>
          <a:stretch>
            <a:fillRect/>
          </a:stretch>
        </p:blipFill>
        <p:spPr>
          <a:xfrm>
            <a:off x="2210541" y="4322385"/>
            <a:ext cx="7599285" cy="20695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6" descr="https://attachments.office.net/owa/s83sholyland%40st-annes.solihull.sch.uk/service.svc/s/GetAttachmentThumbnail?id=AAMkADliMWNmMjhhLTY0NGQtNDk2MS1iNGEzLTAyZjExNjU1MmU4NgBGAAAAAAC6sTPoS%2F6dQq3chnHIqxH1BwDSJLwBT5WjRaTEdaRGcr4SAAAAAAEMAADSJLwBT5WjRaTEdaRGcr4SAAUYo7HGAAABEgAQANigyT2leIpFtANt9kbXa3o%3D&amp;thumbnailType=2&amp;owa=outlook.office.com&amp;scriptVer=20200921004.08&amp;X-OWA-CANARY=ZiITSV-fq0axAqr2j8xm8HDWalhZZdgYj2NogLYl12Yt7asFg7YjrDTSzT8ODOHKGyjMI2J3XJ0.&amp;token=eyJhbGciOiJSUzI1NiIsImtpZCI6IjU2MzU4ODUyMzRCOTI1MkRERTAwNTc2NkQ5RDlGMjc2NTY1RjYzRTIiLCJ0eXAiOiJKV1QiLCJ4NXQiOiJWaldJVWpTNUpTM2VBRmRtMmRueWRsWmZZLUkifQ.eyJvcmlnaW4iOiJodHRwczovL291dGxvb2sub2ZmaWNlLmNvbSIsInVjIjoiZDYzZDJhNTdmNTA4NGRkMjhkODZjODljZGQ2ZDUyYmQiLCJzaWduaW5fc3RhdGUiOiJbXCJpbmtub3dubnR3a1wiXSIsInZlciI6IkV4Y2hhbmdlLkNhbGxiYWNrLlYxIiwiYXBwY3R4c2VuZGVyIjoiT3dhRG93bmxvYWRAMzZlY2M1ZmYtMTk0Ny00MDA1LTlkMGMtNTgxNDk2YmEyOTFiIiwiaXNzcmluZyI6IldXIiwiYXBwY3R4Ijoie1wibXNleGNocHJvdFwiOlwib3dhXCIsXCJwcmltYXJ5c2lkXCI6XCJTLTEtNS0yMS00MjU2MzE1NjA1LTQxODY1OTE3OC0zOTQzNTEyMDQ2LTE3NDYxMjkwXCIsXCJwdWlkXCI6XCIxMTUzODM2Mjk2MzgyNjQzMzU1XCIsXCJvaWRcIjpcImMyZWIyOWViLTUyZTctNDUwYS1iZWI3LWEzNjI4NDMwNWYyOFwiLFwic2NvcGVcIjpcIk93YURvd25sb2FkXCJ9IiwibmJmIjoxNjAxNDgxMjgzLCJleHAiOjE2MDE0ODE4ODMsImlzcyI6IjAwMDAwMDAyLTAwMDAtMGZmMS1jZTAwLTAwMDAwMDAwMDAwMEAzNmVjYzVmZi0xOTQ3LTQwMDUtOWQwYy01ODE0OTZiYTI5MWIiLCJhdWQiOiIwMDAwMDAwMi0wMDAwLTBmZjEtY2UwMC0wMDAwMDAwMDAwMDAvYXR0YWNobWVudHMub2ZmaWNlLm5ldEAzNmVjYzVmZi0xOTQ3LTQwMDUtOWQwYy01ODE0OTZiYTI5MWIiLCJoYXBwIjoib3dhIn0.g_iMOwlruvhMg4QsuLGfvUsJr_wGGnK2fMlRhTHiVjTWDSxak2zhs7u49DlqaJRJpG88Yjm080i16QVRqAoLy52Ya67Yo9SPhAH5IazLRIiRh5rdxZq4H1gn6hbys6EdXGCAC13x2Co6_JmBWgg5682x2guGnBMzHlAIdjTS_WeEUZns1lBud-_PvHRIIseE44wVV-1xZ2To94M0jB5KbmTB3AiCXiIN-SqzlbyauX3nuxkN2PUSPl-quQLvGP9d8sKFxrDn36ljUDdDq9y4ANwvhdszsQ7f9WI6pNTs5JLCO80FiMe5yKuIu50gSB_qNCX1GmQerqK2itBtFpPdDw&amp;animation=true"/>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7674" t="19948" b="16218"/>
          <a:stretch/>
        </p:blipFill>
        <p:spPr bwMode="auto">
          <a:xfrm>
            <a:off x="648189" y="572337"/>
            <a:ext cx="2947570" cy="304731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453245" y="860961"/>
            <a:ext cx="3295612" cy="2586427"/>
          </a:xfrm>
          <a:prstGeom prst="rect">
            <a:avLst/>
          </a:prstGeom>
        </p:spPr>
      </p:pic>
    </p:spTree>
    <p:extLst>
      <p:ext uri="{BB962C8B-B14F-4D97-AF65-F5344CB8AC3E}">
        <p14:creationId xmlns:p14="http://schemas.microsoft.com/office/powerpoint/2010/main" val="17923546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39634" y="1653641"/>
            <a:ext cx="11504023" cy="4729741"/>
          </a:xfrm>
          <a:prstGeom prst="rect">
            <a:avLst/>
          </a:prstGeom>
        </p:spPr>
      </p:pic>
      <p:pic>
        <p:nvPicPr>
          <p:cNvPr id="4" name="Picture 3"/>
          <p:cNvPicPr>
            <a:picLocks noChangeAspect="1"/>
          </p:cNvPicPr>
          <p:nvPr/>
        </p:nvPicPr>
        <p:blipFill>
          <a:blip r:embed="rId3"/>
          <a:stretch>
            <a:fillRect/>
          </a:stretch>
        </p:blipFill>
        <p:spPr>
          <a:xfrm>
            <a:off x="4375574" y="4406537"/>
            <a:ext cx="7468083" cy="1976845"/>
          </a:xfrm>
          <a:prstGeom prst="rect">
            <a:avLst/>
          </a:prstGeom>
        </p:spPr>
      </p:pic>
    </p:spTree>
    <p:extLst>
      <p:ext uri="{BB962C8B-B14F-4D97-AF65-F5344CB8AC3E}">
        <p14:creationId xmlns:p14="http://schemas.microsoft.com/office/powerpoint/2010/main" val="3367465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 belong to Our Lady and All Saints MAC</a:t>
            </a:r>
            <a:br>
              <a:rPr lang="en-GB" dirty="0" smtClean="0"/>
            </a:br>
            <a:r>
              <a:rPr lang="en-GB" dirty="0" smtClean="0"/>
              <a:t>        This is our MAC Children’s Charter</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14058" y="1825624"/>
            <a:ext cx="4101736" cy="4792889"/>
          </a:xfrm>
        </p:spPr>
      </p:pic>
    </p:spTree>
    <p:extLst>
      <p:ext uri="{BB962C8B-B14F-4D97-AF65-F5344CB8AC3E}">
        <p14:creationId xmlns:p14="http://schemas.microsoft.com/office/powerpoint/2010/main" val="3410514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4411C6-A81E-A344-C1A6-18AE7D9283C1}"/>
              </a:ext>
            </a:extLst>
          </p:cNvPr>
          <p:cNvSpPr txBox="1"/>
          <p:nvPr/>
        </p:nvSpPr>
        <p:spPr>
          <a:xfrm>
            <a:off x="2710873" y="273905"/>
            <a:ext cx="62677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Attendance</a:t>
            </a:r>
          </a:p>
        </p:txBody>
      </p:sp>
      <p:sp>
        <p:nvSpPr>
          <p:cNvPr id="4" name="TextBox 3">
            <a:extLst>
              <a:ext uri="{FF2B5EF4-FFF2-40B4-BE49-F238E27FC236}">
                <a16:creationId xmlns:a16="http://schemas.microsoft.com/office/drawing/2014/main" id="{D6505983-ADCC-B0DD-7E7E-0E8D079C74C0}"/>
              </a:ext>
            </a:extLst>
          </p:cNvPr>
          <p:cNvSpPr txBox="1"/>
          <p:nvPr/>
        </p:nvSpPr>
        <p:spPr>
          <a:xfrm>
            <a:off x="434108" y="745479"/>
            <a:ext cx="11619345"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Calibri" panose="020F0502020204030204" pitchFamily="34" charset="0"/>
              </a:rPr>
              <a:t>Regular school attendance is essential if children are to enjoy their education and make good progress. </a:t>
            </a: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Calibri" panose="020F0502020204030204" pitchFamily="34" charset="0"/>
              </a:rPr>
              <a:t>At St. Anne’s Catholic Primary School, we believe that regular school attendance is the key to enabling children to maximise the educational opportunities available to them and become emotionally resilient, confident and competent adults who are able to realise their full potential and make a positive contribution to their community.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Calibri" panose="020F0502020204030204" pitchFamily="34" charset="0"/>
              </a:rPr>
              <a:t>Expected levels of attendance: </a:t>
            </a: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mn-cs"/>
            </a:endParaRPr>
          </a:p>
        </p:txBody>
      </p:sp>
      <p:graphicFrame>
        <p:nvGraphicFramePr>
          <p:cNvPr id="16" name="Table 15">
            <a:extLst>
              <a:ext uri="{FF2B5EF4-FFF2-40B4-BE49-F238E27FC236}">
                <a16:creationId xmlns:a16="http://schemas.microsoft.com/office/drawing/2014/main" id="{5C8C13F1-8ADA-C433-B0FD-851A9FEF5177}"/>
              </a:ext>
            </a:extLst>
          </p:cNvPr>
          <p:cNvGraphicFramePr>
            <a:graphicFrameLocks noGrp="1"/>
          </p:cNvGraphicFramePr>
          <p:nvPr>
            <p:extLst/>
          </p:nvPr>
        </p:nvGraphicFramePr>
        <p:xfrm>
          <a:off x="286326" y="2315139"/>
          <a:ext cx="4590329" cy="4114800"/>
        </p:xfrm>
        <a:graphic>
          <a:graphicData uri="http://schemas.openxmlformats.org/drawingml/2006/table">
            <a:tbl>
              <a:tblPr firstRow="1" firstCol="1" bandRow="1"/>
              <a:tblGrid>
                <a:gridCol w="1079514">
                  <a:extLst>
                    <a:ext uri="{9D8B030D-6E8A-4147-A177-3AD203B41FA5}">
                      <a16:colId xmlns:a16="http://schemas.microsoft.com/office/drawing/2014/main" val="2391653807"/>
                    </a:ext>
                  </a:extLst>
                </a:gridCol>
                <a:gridCol w="3510815">
                  <a:extLst>
                    <a:ext uri="{9D8B030D-6E8A-4147-A177-3AD203B41FA5}">
                      <a16:colId xmlns:a16="http://schemas.microsoft.com/office/drawing/2014/main" val="1614320537"/>
                    </a:ext>
                  </a:extLst>
                </a:gridCol>
              </a:tblGrid>
              <a:tr h="0">
                <a:tc>
                  <a:txBody>
                    <a:bodyPr/>
                    <a:lstStyle/>
                    <a:p>
                      <a:pPr algn="ctr"/>
                      <a:r>
                        <a:rPr lang="en-US"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US" sz="1000" b="1" dirty="0">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98-100%</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GB"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Excellent.  Accessing all learning opportunities</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580957017"/>
                  </a:ext>
                </a:extLst>
              </a:tr>
              <a:tr h="0">
                <a:tc>
                  <a:txBody>
                    <a:bodyPr/>
                    <a:lstStyle/>
                    <a:p>
                      <a:pPr algn="ctr"/>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96-97%</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GB"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Good.  Very few learning opportunities missed</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232036529"/>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94-95%</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50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10 school days absent in an academic year</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545920560"/>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92-93%</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75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15 school days absent in an academic year.  </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66078726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90-92</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Severe risk of under 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19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GB" sz="100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11415611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 and below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over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persistently absent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upwards of 22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060507403"/>
                  </a:ext>
                </a:extLst>
              </a:tr>
              <a:tr h="0">
                <a:tc>
                  <a:txBody>
                    <a:bodyPr/>
                    <a:lstStyle/>
                    <a:p>
                      <a:pPr algn="ctr"/>
                      <a:r>
                        <a:rPr lang="en-GB"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p>
                      <a:pPr algn="ctr"/>
                      <a:r>
                        <a:rPr lang="en-GB"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50% and below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severely absent </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At least half of all lesson and days missed</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48747654"/>
                  </a:ext>
                </a:extLst>
              </a:tr>
            </a:tbl>
          </a:graphicData>
        </a:graphic>
      </p:graphicFrame>
      <p:sp>
        <p:nvSpPr>
          <p:cNvPr id="25" name="TextBox 24">
            <a:extLst>
              <a:ext uri="{FF2B5EF4-FFF2-40B4-BE49-F238E27FC236}">
                <a16:creationId xmlns:a16="http://schemas.microsoft.com/office/drawing/2014/main" id="{94E5534E-CCD7-9D3E-3CAD-32853CD25484}"/>
              </a:ext>
            </a:extLst>
          </p:cNvPr>
          <p:cNvSpPr txBox="1"/>
          <p:nvPr/>
        </p:nvSpPr>
        <p:spPr>
          <a:xfrm>
            <a:off x="5218545" y="2254494"/>
            <a:ext cx="6096000" cy="203132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School Day and Punctuality</a:t>
            </a:r>
            <a:endParaRPr kumimoji="0" lang="en-GB" sz="1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Calibri" panose="020F0502020204030204" pitchFamily="34" charset="0"/>
              </a:rPr>
              <a:t> </a:t>
            </a:r>
            <a:endPar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rial" panose="020B0604020202020204" pitchFamily="34" charset="0"/>
              </a:rPr>
              <a:t>It is important that pupils are punctual so that they do not miss out on the beginning of each school day.  Children must attend on time to be given a present mark for the session.  </a:t>
            </a:r>
            <a:endPar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Calibri" panose="020F0502020204030204" pitchFamily="34" charset="0"/>
              </a:rPr>
              <a:t> </a:t>
            </a:r>
            <a:endPar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rial" panose="020B0604020202020204" pitchFamily="34" charset="0"/>
              </a:rPr>
              <a:t>If a pupil arrives late to school every day, their learning begins to suffer.  Below is a graph showing how being late to school every-day over a school year adds up to lost learning time</a:t>
            </a:r>
            <a:endPar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graphicFrame>
        <p:nvGraphicFramePr>
          <p:cNvPr id="26" name="Object 25">
            <a:extLst>
              <a:ext uri="{FF2B5EF4-FFF2-40B4-BE49-F238E27FC236}">
                <a16:creationId xmlns:a16="http://schemas.microsoft.com/office/drawing/2014/main" id="{A721D1FE-40E1-2485-FCEC-A02BFA410D28}"/>
              </a:ext>
            </a:extLst>
          </p:cNvPr>
          <p:cNvGraphicFramePr>
            <a:graphicFrameLocks noChangeAspect="1"/>
          </p:cNvGraphicFramePr>
          <p:nvPr>
            <p:extLst/>
          </p:nvPr>
        </p:nvGraphicFramePr>
        <p:xfrm>
          <a:off x="5381913" y="4580584"/>
          <a:ext cx="6135193" cy="1783271"/>
        </p:xfrm>
        <a:graphic>
          <a:graphicData uri="http://schemas.openxmlformats.org/presentationml/2006/ole">
            <mc:AlternateContent xmlns:mc="http://schemas.openxmlformats.org/markup-compatibility/2006">
              <mc:Choice xmlns:v="urn:schemas-microsoft-com:vml" Requires="v">
                <p:oleObj spid="_x0000_s1038" name="Document" r:id="rId3" imgW="5271188" imgH="1532084" progId="Word.Document.12">
                  <p:embed/>
                </p:oleObj>
              </mc:Choice>
              <mc:Fallback>
                <p:oleObj name="Document" r:id="rId3" imgW="5271188" imgH="1532084" progId="Word.Document.12">
                  <p:embed/>
                  <p:pic>
                    <p:nvPicPr>
                      <p:cNvPr id="26" name="Object 25">
                        <a:extLst>
                          <a:ext uri="{FF2B5EF4-FFF2-40B4-BE49-F238E27FC236}">
                            <a16:creationId xmlns:a16="http://schemas.microsoft.com/office/drawing/2014/main" id="{A721D1FE-40E1-2485-FCEC-A02BFA410D28}"/>
                          </a:ext>
                        </a:extLst>
                      </p:cNvPr>
                      <p:cNvPicPr/>
                      <p:nvPr/>
                    </p:nvPicPr>
                    <p:blipFill>
                      <a:blip r:embed="rId4"/>
                      <a:stretch>
                        <a:fillRect/>
                      </a:stretch>
                    </p:blipFill>
                    <p:spPr>
                      <a:xfrm>
                        <a:off x="5381913" y="4580584"/>
                        <a:ext cx="6135193" cy="1783271"/>
                      </a:xfrm>
                      <a:prstGeom prst="rect">
                        <a:avLst/>
                      </a:prstGeom>
                    </p:spPr>
                  </p:pic>
                </p:oleObj>
              </mc:Fallback>
            </mc:AlternateContent>
          </a:graphicData>
        </a:graphic>
      </p:graphicFrame>
    </p:spTree>
    <p:extLst>
      <p:ext uri="{BB962C8B-B14F-4D97-AF65-F5344CB8AC3E}">
        <p14:creationId xmlns:p14="http://schemas.microsoft.com/office/powerpoint/2010/main" val="4274100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6EBB3-7AC3-5842-6CD1-14C31A5DB60A}"/>
              </a:ext>
            </a:extLst>
          </p:cNvPr>
          <p:cNvSpPr>
            <a:spLocks noGrp="1"/>
          </p:cNvSpPr>
          <p:nvPr>
            <p:ph type="title"/>
          </p:nvPr>
        </p:nvSpPr>
        <p:spPr>
          <a:xfrm>
            <a:off x="838200" y="260565"/>
            <a:ext cx="10515600" cy="840943"/>
          </a:xfrm>
        </p:spPr>
        <p:txBody>
          <a:bodyPr>
            <a:normAutofit/>
          </a:bodyPr>
          <a:lstStyle/>
          <a:p>
            <a:pPr algn="ctr"/>
            <a:r>
              <a:rPr lang="en-GB" sz="2800" dirty="0">
                <a:latin typeface="Comic Sans MS" panose="030F0702030302020204" pitchFamily="66" charset="0"/>
              </a:rPr>
              <a:t>Leave of absence</a:t>
            </a:r>
          </a:p>
        </p:txBody>
      </p:sp>
      <p:graphicFrame>
        <p:nvGraphicFramePr>
          <p:cNvPr id="8" name="Diagram 7">
            <a:extLst>
              <a:ext uri="{FF2B5EF4-FFF2-40B4-BE49-F238E27FC236}">
                <a16:creationId xmlns:a16="http://schemas.microsoft.com/office/drawing/2014/main" id="{4CD53087-542B-9B31-D5D3-94B4B1FC48F6}"/>
              </a:ext>
            </a:extLst>
          </p:cNvPr>
          <p:cNvGraphicFramePr/>
          <p:nvPr>
            <p:extLst/>
          </p:nvPr>
        </p:nvGraphicFramePr>
        <p:xfrm>
          <a:off x="197427" y="978284"/>
          <a:ext cx="1179714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Rectangle: Rounded Corners 10">
            <a:extLst>
              <a:ext uri="{FF2B5EF4-FFF2-40B4-BE49-F238E27FC236}">
                <a16:creationId xmlns:a16="http://schemas.microsoft.com/office/drawing/2014/main" id="{C64F2D95-A7D2-5CB4-1DBB-0BDD8B14FC03}"/>
              </a:ext>
            </a:extLst>
          </p:cNvPr>
          <p:cNvSpPr/>
          <p:nvPr/>
        </p:nvSpPr>
        <p:spPr>
          <a:xfrm>
            <a:off x="498765" y="3428999"/>
            <a:ext cx="2096653" cy="234372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highlight>
                  <a:srgbClr val="000000"/>
                </a:highlight>
                <a:uLnTx/>
                <a:uFillTx/>
                <a:latin typeface="Calibri" panose="020F0502020204030204"/>
                <a:ea typeface="+mn-ea"/>
                <a:cs typeface="+mn-cs"/>
              </a:rPr>
              <a:t>Please note: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A leave of absence form will need to be completed at least 2 weeks before the absence.</a:t>
            </a:r>
          </a:p>
        </p:txBody>
      </p:sp>
    </p:spTree>
    <p:extLst>
      <p:ext uri="{BB962C8B-B14F-4D97-AF65-F5344CB8AC3E}">
        <p14:creationId xmlns:p14="http://schemas.microsoft.com/office/powerpoint/2010/main" val="904836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E3F081D-C3A8-9A83-3BE2-6DE9E1B95C56}"/>
              </a:ext>
            </a:extLst>
          </p:cNvPr>
          <p:cNvSpPr txBox="1"/>
          <p:nvPr/>
        </p:nvSpPr>
        <p:spPr>
          <a:xfrm>
            <a:off x="250967" y="851258"/>
            <a:ext cx="5892800" cy="5693866"/>
          </a:xfrm>
          <a:prstGeom prst="rect">
            <a:avLst/>
          </a:prstGeom>
          <a:noFill/>
        </p:spPr>
        <p:txBody>
          <a:bodyPr wrap="square">
            <a:spAutoFit/>
          </a:bodyPr>
          <a:lstStyle/>
          <a:p>
            <a:pPr marL="285750" indent="-285750">
              <a:buFont typeface="Arial" panose="020B0604020202020204" pitchFamily="34" charset="0"/>
              <a:buChar char="•"/>
              <a:defRPr/>
            </a:pPr>
            <a:endParaRPr lang="en-GB" sz="1400" dirty="0" smtClean="0">
              <a:solidFill>
                <a:prstClr val="black"/>
              </a:solidFill>
              <a:cs typeface="Arial" panose="020B0604020202020204" pitchFamily="34" charset="0"/>
            </a:endParaRPr>
          </a:p>
          <a:p>
            <a:pPr marL="285750" indent="-285750">
              <a:buFont typeface="Arial" panose="020B0604020202020204" pitchFamily="34" charset="0"/>
              <a:buChar char="•"/>
              <a:defRPr/>
            </a:pPr>
            <a:r>
              <a:rPr lang="en-GB" sz="1400" dirty="0" smtClean="0">
                <a:solidFill>
                  <a:prstClr val="black"/>
                </a:solidFill>
                <a:cs typeface="Arial" panose="020B0604020202020204" pitchFamily="34" charset="0"/>
              </a:rPr>
              <a:t>Please apply and register for free school meals as soon as your child enters Reception. </a:t>
            </a:r>
            <a:endParaRPr lang="en-GB" sz="1400" dirty="0">
              <a:solidFill>
                <a:prstClr val="black"/>
              </a:solidFill>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endParaRPr>
          </a:p>
          <a:p>
            <a:pPr marL="285750" lvl="0" indent="-285750">
              <a:buFont typeface="Arial" panose="020B0604020202020204" pitchFamily="34" charset="0"/>
              <a:buChar char="•"/>
              <a:defRPr/>
            </a:pPr>
            <a:r>
              <a:rPr kumimoji="0" lang="en-GB" sz="1400" b="0" i="0" u="none" strike="noStrike" kern="1200" cap="none" spc="0" normalizeH="0" baseline="0" noProof="0" dirty="0">
                <a:ln>
                  <a:noFill/>
                </a:ln>
                <a:solidFill>
                  <a:prstClr val="black"/>
                </a:solidFill>
                <a:effectLst/>
                <a:uLnTx/>
                <a:uFillTx/>
              </a:rPr>
              <a:t>To order your child’s dinner, please </a:t>
            </a:r>
            <a:r>
              <a:rPr kumimoji="0" lang="en-GB" sz="1400" b="0" i="0" u="none" strike="noStrike" kern="1200" cap="none" spc="0" normalizeH="0" baseline="0" noProof="0" dirty="0" smtClean="0">
                <a:ln>
                  <a:noFill/>
                </a:ln>
                <a:solidFill>
                  <a:prstClr val="black"/>
                </a:solidFill>
                <a:effectLst/>
                <a:uLnTx/>
                <a:uFillTx/>
              </a:rPr>
              <a:t>login through our online</a:t>
            </a:r>
            <a:r>
              <a:rPr kumimoji="0" lang="en-GB" sz="1400" b="0" i="0" u="none" strike="noStrike" kern="1200" cap="none" spc="0" normalizeH="0" noProof="0" dirty="0" smtClean="0">
                <a:ln>
                  <a:noFill/>
                </a:ln>
                <a:solidFill>
                  <a:prstClr val="black"/>
                </a:solidFill>
                <a:effectLst/>
                <a:uLnTx/>
                <a:uFillTx/>
              </a:rPr>
              <a:t> ordering system </a:t>
            </a:r>
            <a:r>
              <a:rPr kumimoji="0" lang="en-GB" sz="1400" b="0" i="0" u="none" strike="noStrike" kern="1200" cap="none" spc="0" normalizeH="0" baseline="0" noProof="0" dirty="0" smtClean="0">
                <a:ln>
                  <a:noFill/>
                </a:ln>
                <a:solidFill>
                  <a:prstClr val="black"/>
                </a:solidFill>
                <a:effectLst/>
                <a:uLnTx/>
                <a:uFillTx/>
              </a:rPr>
              <a:t>weblink:</a:t>
            </a:r>
            <a:r>
              <a:rPr kumimoji="0" lang="en-GB" sz="1400" b="0" i="0" u="none" strike="noStrike" kern="1200" cap="none" spc="0" normalizeH="0" noProof="0" dirty="0" smtClean="0">
                <a:ln>
                  <a:noFill/>
                </a:ln>
                <a:solidFill>
                  <a:prstClr val="black"/>
                </a:solidFill>
                <a:effectLst/>
                <a:uLnTx/>
                <a:uFillTx/>
              </a:rPr>
              <a:t> </a:t>
            </a:r>
            <a:r>
              <a:rPr lang="en-GB" sz="1400" dirty="0" smtClean="0">
                <a:hlinkClick r:id="rId2"/>
              </a:rPr>
              <a:t>https</a:t>
            </a:r>
            <a:r>
              <a:rPr lang="en-GB" sz="1400" dirty="0">
                <a:hlinkClick r:id="rId2"/>
              </a:rPr>
              <a:t>://</a:t>
            </a:r>
            <a:r>
              <a:rPr lang="en-GB" sz="1400" dirty="0" smtClean="0">
                <a:hlinkClick r:id="rId2"/>
              </a:rPr>
              <a:t>olaas.myschoolmealorders.com/login</a:t>
            </a:r>
            <a:endParaRPr lang="en-GB" sz="1400" dirty="0" smtClean="0"/>
          </a:p>
          <a:p>
            <a:pPr lvl="0">
              <a:defRPr/>
            </a:pPr>
            <a:endParaRPr lang="en-GB" sz="1400" dirty="0"/>
          </a:p>
          <a:p>
            <a:pPr marL="285750" lvl="0" indent="-285750">
              <a:buFont typeface="Arial" panose="020B0604020202020204" pitchFamily="34" charset="0"/>
              <a:buChar char="•"/>
              <a:defRPr/>
            </a:pPr>
            <a:r>
              <a:rPr lang="en-GB" sz="1400" dirty="0" smtClean="0"/>
              <a:t>Meals </a:t>
            </a:r>
            <a:r>
              <a:rPr lang="en-GB" sz="1400" dirty="0"/>
              <a:t>can be ordered until 9.30am on the given day. Essentially, you should register without delay to activate your accounts and get ordering for the following week </a:t>
            </a:r>
            <a:endParaRPr lang="en-GB" sz="1400" dirty="0" smtClean="0"/>
          </a:p>
          <a:p>
            <a:pPr marL="285750" lvl="0" indent="-285750">
              <a:buFont typeface="Arial" panose="020B0604020202020204" pitchFamily="34" charset="0"/>
              <a:buChar char="•"/>
              <a:defRPr/>
            </a:pPr>
            <a:endParaRPr lang="en-GB" sz="1400" dirty="0"/>
          </a:p>
          <a:p>
            <a:pPr marL="285750" lvl="0" indent="-285750">
              <a:buFont typeface="Arial" panose="020B0604020202020204" pitchFamily="34" charset="0"/>
              <a:buChar char="•"/>
              <a:defRPr/>
            </a:pPr>
            <a:r>
              <a:rPr lang="en-GB" sz="1400" dirty="0" smtClean="0"/>
              <a:t>All </a:t>
            </a:r>
            <a:r>
              <a:rPr lang="en-GB" sz="1400" dirty="0"/>
              <a:t>Free school dinners i.e. Free-School meals and Universal Free School meals (Reception to Y2) will still need to be ordered online. </a:t>
            </a:r>
            <a:endParaRPr lang="en-GB" sz="1400" dirty="0" smtClean="0">
              <a:solidFill>
                <a:prstClr val="black"/>
              </a:solidFill>
            </a:endParaRPr>
          </a:p>
          <a:p>
            <a:pPr marL="285750" lvl="0" indent="-285750">
              <a:buFont typeface="Arial" panose="020B0604020202020204" pitchFamily="34" charset="0"/>
              <a:buChar char="•"/>
              <a:defRPr/>
            </a:pPr>
            <a:endParaRPr kumimoji="0" lang="en-GB" sz="1400" b="0" i="0" u="none" strike="noStrike" kern="1200" cap="none" spc="0" normalizeH="0" baseline="0" noProof="0" dirty="0">
              <a:ln>
                <a:noFill/>
              </a:ln>
              <a:solidFill>
                <a:prstClr val="black"/>
              </a:solidFill>
              <a:effectLst/>
              <a:uLnTx/>
              <a:uFillTx/>
            </a:endParaRPr>
          </a:p>
          <a:p>
            <a:pPr marL="285750" lvl="0" indent="-285750">
              <a:buFont typeface="Arial" panose="020B0604020202020204" pitchFamily="34" charset="0"/>
              <a:buChar char="•"/>
              <a:defRPr/>
            </a:pPr>
            <a:r>
              <a:rPr kumimoji="0" lang="en-GB" sz="1400" b="0" i="0" u="none" strike="noStrike" kern="1200" cap="none" spc="0" normalizeH="0" baseline="0" noProof="0" dirty="0" smtClean="0">
                <a:ln>
                  <a:noFill/>
                </a:ln>
                <a:solidFill>
                  <a:prstClr val="black"/>
                </a:solidFill>
                <a:effectLst/>
                <a:uLnTx/>
                <a:uFillTx/>
              </a:rPr>
              <a:t>There </a:t>
            </a:r>
            <a:r>
              <a:rPr kumimoji="0" lang="en-GB" sz="1400" b="0" i="0" u="none" strike="noStrike" kern="1200" cap="none" spc="0" normalizeH="0" baseline="0" noProof="0" dirty="0">
                <a:ln>
                  <a:noFill/>
                </a:ln>
                <a:solidFill>
                  <a:prstClr val="black"/>
                </a:solidFill>
                <a:effectLst/>
                <a:uLnTx/>
                <a:uFillTx/>
              </a:rPr>
              <a:t>is more guidance on our website for ordering your child’s </a:t>
            </a:r>
            <a:r>
              <a:rPr kumimoji="0" lang="en-GB" sz="1400" b="0" i="0" u="none" strike="noStrike" kern="1200" cap="none" spc="0" normalizeH="0" baseline="0" noProof="0" dirty="0" smtClean="0">
                <a:ln>
                  <a:noFill/>
                </a:ln>
                <a:solidFill>
                  <a:prstClr val="black"/>
                </a:solidFill>
                <a:effectLst/>
                <a:uLnTx/>
                <a:uFillTx/>
              </a:rPr>
              <a:t>dinners</a:t>
            </a:r>
            <a:r>
              <a:rPr kumimoji="0" lang="en-GB" sz="1400" b="0" i="0" u="none" strike="noStrike" kern="1200" cap="none" spc="0" normalizeH="0" noProof="0" dirty="0" smtClean="0">
                <a:ln>
                  <a:noFill/>
                </a:ln>
                <a:solidFill>
                  <a:prstClr val="black"/>
                </a:solidFill>
                <a:effectLst/>
                <a:uLnTx/>
                <a:uFillTx/>
              </a:rPr>
              <a:t> and </a:t>
            </a:r>
            <a:r>
              <a:rPr lang="en-GB" sz="1400" dirty="0">
                <a:solidFill>
                  <a:prstClr val="black"/>
                </a:solidFill>
              </a:rPr>
              <a:t>t</a:t>
            </a:r>
            <a:r>
              <a:rPr kumimoji="0" lang="en-GB" sz="1400" b="0" i="0" u="none" strike="noStrike" kern="1200" cap="none" spc="0" normalizeH="0" baseline="0" noProof="0" dirty="0" smtClean="0">
                <a:ln>
                  <a:noFill/>
                </a:ln>
                <a:solidFill>
                  <a:prstClr val="black"/>
                </a:solidFill>
                <a:effectLst/>
                <a:uLnTx/>
                <a:uFillTx/>
              </a:rPr>
              <a:t>here </a:t>
            </a:r>
            <a:r>
              <a:rPr kumimoji="0" lang="en-GB" sz="1400" b="0" i="0" u="none" strike="noStrike" kern="1200" cap="none" spc="0" normalizeH="0" baseline="0" noProof="0" dirty="0">
                <a:ln>
                  <a:noFill/>
                </a:ln>
                <a:solidFill>
                  <a:prstClr val="black"/>
                </a:solidFill>
                <a:effectLst/>
                <a:uLnTx/>
                <a:uFillTx/>
              </a:rPr>
              <a:t>is also a family information pack, produced by Aspens for you all to look at. </a:t>
            </a:r>
            <a:endParaRPr kumimoji="0" lang="en-GB" sz="1400" b="0" i="0" u="none" strike="noStrike" kern="1200" cap="none" spc="0" normalizeH="0" baseline="0" noProof="0" dirty="0" smtClean="0">
              <a:ln>
                <a:noFill/>
              </a:ln>
              <a:solidFill>
                <a:prstClr val="black"/>
              </a:solidFill>
              <a:effectLst/>
              <a:uLnTx/>
              <a:uFillTx/>
            </a:endParaRPr>
          </a:p>
          <a:p>
            <a:pPr marL="285750" lvl="0" indent="-285750">
              <a:buFont typeface="Arial" panose="020B0604020202020204" pitchFamily="34" charset="0"/>
              <a:buChar char="•"/>
              <a:defRPr/>
            </a:pPr>
            <a:endParaRPr lang="en-GB" sz="1400" dirty="0">
              <a:solidFill>
                <a:prstClr val="black"/>
              </a:solidFill>
            </a:endParaRPr>
          </a:p>
          <a:p>
            <a:pPr marL="285750" lvl="0" indent="-285750">
              <a:buFont typeface="Arial" panose="020B0604020202020204" pitchFamily="34" charset="0"/>
              <a:buChar char="•"/>
              <a:defRPr/>
            </a:pPr>
            <a:r>
              <a:rPr kumimoji="0" lang="en-GB" sz="1400" b="0" i="0" u="none" strike="noStrike" kern="1200" cap="none" spc="0" normalizeH="0" baseline="0" noProof="0" dirty="0" smtClean="0">
                <a:ln>
                  <a:noFill/>
                </a:ln>
                <a:solidFill>
                  <a:prstClr val="black"/>
                </a:solidFill>
                <a:effectLst/>
                <a:uLnTx/>
                <a:uFillTx/>
              </a:rPr>
              <a:t>If </a:t>
            </a:r>
            <a:r>
              <a:rPr kumimoji="0" lang="en-GB" sz="1400" b="0" i="0" u="none" strike="noStrike" kern="1200" cap="none" spc="0" normalizeH="0" baseline="0" noProof="0" dirty="0">
                <a:ln>
                  <a:noFill/>
                </a:ln>
                <a:solidFill>
                  <a:prstClr val="black"/>
                </a:solidFill>
                <a:effectLst/>
                <a:uLnTx/>
                <a:uFillTx/>
              </a:rPr>
              <a:t>you are not able to access </a:t>
            </a:r>
            <a:r>
              <a:rPr kumimoji="0" lang="en-GB" sz="1400" b="0" i="0" u="none" strike="noStrike" kern="1200" cap="none" spc="0" normalizeH="0" baseline="0" noProof="0" dirty="0" smtClean="0">
                <a:ln>
                  <a:noFill/>
                </a:ln>
                <a:solidFill>
                  <a:prstClr val="black"/>
                </a:solidFill>
                <a:effectLst/>
                <a:uLnTx/>
                <a:uFillTx/>
              </a:rPr>
              <a:t>your</a:t>
            </a:r>
            <a:r>
              <a:rPr kumimoji="0" lang="en-GB" sz="1400" b="0" i="0" u="none" strike="noStrike" kern="1200" cap="none" spc="0" normalizeH="0" noProof="0" dirty="0" smtClean="0">
                <a:ln>
                  <a:noFill/>
                </a:ln>
                <a:solidFill>
                  <a:prstClr val="black"/>
                </a:solidFill>
                <a:effectLst/>
                <a:uLnTx/>
                <a:uFillTx/>
              </a:rPr>
              <a:t> child's Blue Runner account or you </a:t>
            </a:r>
            <a:r>
              <a:rPr lang="en-GB" sz="1400" dirty="0" smtClean="0"/>
              <a:t>encounter </a:t>
            </a:r>
            <a:r>
              <a:rPr lang="en-GB" sz="1400" dirty="0"/>
              <a:t>any issues, please contact school to speak to a member of the office team on 0121 779 8060. Alternatively, email parentmail@st-annes.solihull.sch.uk. The school office staff will help with any queries that you may have. </a:t>
            </a:r>
            <a:endParaRPr kumimoji="0" lang="en-GB" sz="1400" b="0" i="0" u="none" strike="noStrike" kern="1200" cap="none" spc="0" normalizeH="0" noProof="0" dirty="0" smtClean="0">
              <a:ln>
                <a:noFill/>
              </a:ln>
              <a:solidFill>
                <a:prstClr val="black"/>
              </a:solidFill>
              <a:effectLst/>
              <a:uLnTx/>
              <a:uFillTx/>
            </a:endParaRPr>
          </a:p>
          <a:p>
            <a:pPr marR="0" lvl="0" algn="l" defTabSz="914400" rtl="0" eaLnBrk="1" fontAlgn="auto" latinLnBrk="0" hangingPunct="1">
              <a:lnSpc>
                <a:spcPct val="100000"/>
              </a:lnSpc>
              <a:spcBef>
                <a:spcPts val="0"/>
              </a:spcBef>
              <a:spcAft>
                <a:spcPts val="0"/>
              </a:spcAft>
              <a:buClrTx/>
              <a:buSzTx/>
              <a:tabLst/>
              <a:defRPr/>
            </a:pPr>
            <a:endParaRPr lang="en-GB" sz="1400" dirty="0">
              <a:solidFill>
                <a:prstClr val="black"/>
              </a:solidFill>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400" b="0" i="0" u="none" strike="noStrike" kern="1200" cap="none" spc="0" normalizeH="0" baseline="0" noProof="0" dirty="0">
              <a:ln>
                <a:noFill/>
              </a:ln>
              <a:solidFill>
                <a:prstClr val="black"/>
              </a:solidFill>
              <a:effectLst/>
              <a:uLnTx/>
              <a:uFillTx/>
            </a:endParaRPr>
          </a:p>
        </p:txBody>
      </p:sp>
      <p:pic>
        <p:nvPicPr>
          <p:cNvPr id="6" name="Picture 5">
            <a:extLst>
              <a:ext uri="{FF2B5EF4-FFF2-40B4-BE49-F238E27FC236}">
                <a16:creationId xmlns:a16="http://schemas.microsoft.com/office/drawing/2014/main" id="{2C7778FC-3115-2BFC-5878-356AF37328FE}"/>
              </a:ext>
            </a:extLst>
          </p:cNvPr>
          <p:cNvPicPr>
            <a:picLocks noChangeAspect="1"/>
          </p:cNvPicPr>
          <p:nvPr/>
        </p:nvPicPr>
        <p:blipFill>
          <a:blip r:embed="rId3"/>
          <a:stretch>
            <a:fillRect/>
          </a:stretch>
        </p:blipFill>
        <p:spPr>
          <a:xfrm>
            <a:off x="7050240" y="1502743"/>
            <a:ext cx="4559867" cy="3706566"/>
          </a:xfrm>
          <a:prstGeom prst="rect">
            <a:avLst/>
          </a:prstGeom>
        </p:spPr>
      </p:pic>
      <p:sp>
        <p:nvSpPr>
          <p:cNvPr id="8" name="TextBox 7">
            <a:extLst>
              <a:ext uri="{FF2B5EF4-FFF2-40B4-BE49-F238E27FC236}">
                <a16:creationId xmlns:a16="http://schemas.microsoft.com/office/drawing/2014/main" id="{3E2824D5-D2C3-E44C-7FEA-756E0BAFBDA7}"/>
              </a:ext>
            </a:extLst>
          </p:cNvPr>
          <p:cNvSpPr txBox="1"/>
          <p:nvPr/>
        </p:nvSpPr>
        <p:spPr>
          <a:xfrm>
            <a:off x="3084946" y="415514"/>
            <a:ext cx="580967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School Dinners</a:t>
            </a:r>
          </a:p>
        </p:txBody>
      </p:sp>
    </p:spTree>
    <p:extLst>
      <p:ext uri="{BB962C8B-B14F-4D97-AF65-F5344CB8AC3E}">
        <p14:creationId xmlns:p14="http://schemas.microsoft.com/office/powerpoint/2010/main" val="29450034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0873" y="273905"/>
            <a:ext cx="62677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Solihull Family Hubs</a:t>
            </a:r>
          </a:p>
        </p:txBody>
      </p:sp>
      <p:pic>
        <p:nvPicPr>
          <p:cNvPr id="6" name="Picture 5" descr="A brochure of a family home&#10;&#10;Description automatically generated">
            <a:extLst>
              <a:ext uri="{FF2B5EF4-FFF2-40B4-BE49-F238E27FC236}">
                <a16:creationId xmlns:a16="http://schemas.microsoft.com/office/drawing/2014/main" id="{5A31B876-055C-F72A-1807-C6B5D478DF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47281" y="914226"/>
            <a:ext cx="3699773" cy="5251222"/>
          </a:xfrm>
          <a:prstGeom prst="rect">
            <a:avLst/>
          </a:prstGeom>
        </p:spPr>
      </p:pic>
      <p:sp>
        <p:nvSpPr>
          <p:cNvPr id="11" name="TextBox 10">
            <a:extLst>
              <a:ext uri="{FF2B5EF4-FFF2-40B4-BE49-F238E27FC236}">
                <a16:creationId xmlns:a16="http://schemas.microsoft.com/office/drawing/2014/main" id="{2432A8D4-4D81-C353-7659-FCAA3C28C8E2}"/>
              </a:ext>
            </a:extLst>
          </p:cNvPr>
          <p:cNvSpPr txBox="1"/>
          <p:nvPr/>
        </p:nvSpPr>
        <p:spPr>
          <a:xfrm>
            <a:off x="350982" y="797125"/>
            <a:ext cx="7426035" cy="553997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New Family Hubs have opened in Solihull. Our local one is the Riverside Hub, which is in the building outside the school gates on Bosworth Drive.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Services within the family hub: </a:t>
            </a: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Health visitors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Midwives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SOLAR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SENDIAS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Urban Heard (Youth Group)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Stay and Play (including a sensory room, which you book via the Hubs)</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Solihull College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Solihull Housing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Women’s Community Drop in</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Calibri" panose="020F050202020403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ptos" panose="020B0004020202020204" pitchFamily="34" charset="0"/>
              </a:rPr>
              <a:t>Coffee mornings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ptos" panose="020B00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And many more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The hubs have clothing banks and Evergreen and Elmwood have a community pantry for all to use.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Aptos" panose="020B0004020202020204" pitchFamily="34" charset="0"/>
                <a:cs typeface="Aptos" panose="020B0004020202020204" pitchFamily="34" charset="0"/>
              </a:rPr>
              <a:t>Scan the QR code to download the app, and you will see all of the upcoming events.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1120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19288" y="-100013"/>
            <a:ext cx="8229600" cy="1384301"/>
          </a:xfrm>
        </p:spPr>
        <p:txBody>
          <a:bodyPr/>
          <a:lstStyle/>
          <a:p>
            <a:pPr algn="ctr">
              <a:defRPr/>
            </a:pPr>
            <a:r>
              <a:rPr lang="en-GB" sz="4000" dirty="0" smtClean="0">
                <a:solidFill>
                  <a:schemeClr val="bg2"/>
                </a:solidFill>
                <a:effectLst/>
                <a:latin typeface="Comic Sans MS" panose="030F0702030302020204" pitchFamily="66" charset="0"/>
                <a:cs typeface="Calibri" panose="020F0502020204030204" pitchFamily="34" charset="0"/>
              </a:rPr>
              <a:t>The EYFS</a:t>
            </a:r>
            <a:endParaRPr lang="en-GB" sz="4000" dirty="0">
              <a:solidFill>
                <a:schemeClr val="bg2"/>
              </a:solidFill>
              <a:effectLst/>
              <a:latin typeface="Comic Sans MS" panose="030F0702030302020204" pitchFamily="66" charset="0"/>
              <a:cs typeface="Calibri" panose="020F0502020204030204" pitchFamily="34" charset="0"/>
            </a:endParaRPr>
          </a:p>
        </p:txBody>
      </p:sp>
      <p:pic>
        <p:nvPicPr>
          <p:cNvPr id="57347"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2549818" y="1592263"/>
            <a:ext cx="7272338" cy="4865687"/>
          </a:xfrm>
        </p:spPr>
      </p:pic>
      <p:sp>
        <p:nvSpPr>
          <p:cNvPr id="57348" name="Rectangle 4"/>
          <p:cNvSpPr>
            <a:spLocks noChangeArrowheads="1"/>
          </p:cNvSpPr>
          <p:nvPr/>
        </p:nvSpPr>
        <p:spPr bwMode="auto">
          <a:xfrm>
            <a:off x="1091954" y="1001713"/>
            <a:ext cx="10750858"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SzPct val="120000"/>
              <a:buChar char="•"/>
              <a:defRPr sz="3200">
                <a:solidFill>
                  <a:schemeClr val="tx1"/>
                </a:solidFill>
                <a:latin typeface="Tahoma" panose="020B0604030504040204" pitchFamily="34" charset="0"/>
              </a:defRPr>
            </a:lvl1pPr>
            <a:lvl2pPr marL="742950" indent="-285750">
              <a:spcBef>
                <a:spcPct val="20000"/>
              </a:spcBef>
              <a:buFont typeface="Tahoma" panose="020B0604030504040204" pitchFamily="34" charset="0"/>
              <a:buChar char="–"/>
              <a:defRPr sz="2800">
                <a:solidFill>
                  <a:schemeClr val="tx1"/>
                </a:solidFill>
                <a:latin typeface="Tahoma" panose="020B0604030504040204" pitchFamily="34" charset="0"/>
              </a:defRPr>
            </a:lvl2pPr>
            <a:lvl3pPr marL="1143000" indent="-228600">
              <a:spcBef>
                <a:spcPct val="20000"/>
              </a:spcBef>
              <a:buClr>
                <a:schemeClr val="hlink"/>
              </a:buClr>
              <a:buSzPct val="120000"/>
              <a:buChar char="•"/>
              <a:defRPr sz="2400">
                <a:solidFill>
                  <a:schemeClr val="tx1"/>
                </a:solidFill>
                <a:latin typeface="Tahoma" panose="020B0604030504040204" pitchFamily="34" charset="0"/>
              </a:defRPr>
            </a:lvl3pPr>
            <a:lvl4pPr marL="1600200" indent="-228600">
              <a:spcBef>
                <a:spcPct val="20000"/>
              </a:spcBef>
              <a:buFont typeface="Tahoma" panose="020B0604030504040204" pitchFamily="34" charset="0"/>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9pPr>
          </a:lstStyle>
          <a:p>
            <a:pPr fontAlgn="base">
              <a:lnSpc>
                <a:spcPct val="90000"/>
              </a:lnSpc>
              <a:spcBef>
                <a:spcPct val="0"/>
              </a:spcBef>
              <a:spcAft>
                <a:spcPct val="0"/>
              </a:spcAft>
              <a:buClrTx/>
              <a:buSzTx/>
              <a:buNone/>
            </a:pPr>
            <a:r>
              <a:rPr lang="en-GB" altLang="en-US" sz="1800" dirty="0">
                <a:solidFill>
                  <a:srgbClr val="000000"/>
                </a:solidFill>
                <a:latin typeface="Calibri" panose="020F0502020204030204" pitchFamily="34" charset="0"/>
                <a:cs typeface="Calibri" panose="020F0502020204030204" pitchFamily="34" charset="0"/>
              </a:rPr>
              <a:t>To lay the </a:t>
            </a:r>
            <a:r>
              <a:rPr lang="en-GB" altLang="en-US" sz="1800" u="sng" dirty="0">
                <a:solidFill>
                  <a:srgbClr val="000000"/>
                </a:solidFill>
                <a:latin typeface="Calibri" panose="020F0502020204030204" pitchFamily="34" charset="0"/>
                <a:cs typeface="Calibri" panose="020F0502020204030204" pitchFamily="34" charset="0"/>
              </a:rPr>
              <a:t>foundations</a:t>
            </a:r>
            <a:r>
              <a:rPr lang="en-GB" altLang="en-US" sz="1800" dirty="0">
                <a:solidFill>
                  <a:srgbClr val="000000"/>
                </a:solidFill>
                <a:latin typeface="Calibri" panose="020F0502020204030204" pitchFamily="34" charset="0"/>
                <a:cs typeface="Calibri" panose="020F0502020204030204" pitchFamily="34" charset="0"/>
              </a:rPr>
              <a:t> for learning through  a fun play based curriculum. We nurture the children’s growth in many ways across the seven areas of learning. </a:t>
            </a:r>
          </a:p>
        </p:txBody>
      </p:sp>
    </p:spTree>
    <p:extLst>
      <p:ext uri="{BB962C8B-B14F-4D97-AF65-F5344CB8AC3E}">
        <p14:creationId xmlns:p14="http://schemas.microsoft.com/office/powerpoint/2010/main" val="7707450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1549" y="1118938"/>
            <a:ext cx="6032998" cy="4419226"/>
          </a:xfrm>
          <a:prstGeom prst="rect">
            <a:avLst/>
          </a:prstGeom>
        </p:spPr>
        <p:txBody>
          <a:bodyPr wrap="square">
            <a:spAutoFit/>
          </a:bodyPr>
          <a:lstStyle/>
          <a:p>
            <a:pPr algn="ctr" eaLnBrk="0" fontAlgn="base" hangingPunct="0">
              <a:spcAft>
                <a:spcPts val="0"/>
              </a:spcAft>
            </a:pPr>
            <a:r>
              <a:rPr lang="en-GB" sz="32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Prayer to 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sz="1400" b="1" dirty="0">
                <a:latin typeface="Comic Sans MS" panose="030F0702030302020204" pitchFamily="66" charset="0"/>
                <a:ea typeface="Times New Roman" panose="02020603050405020304" pitchFamily="18" charset="0"/>
                <a:cs typeface="Calibri" panose="020F0502020204030204" pitchFamily="34" charset="0"/>
              </a:rPr>
              <a:t>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Since Mary was your daughter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Jesus your grandson,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look lovingly upon our families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in the same way that you looked upon the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Holy Family in Nazareth,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intercede for us in heaven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where we all hope to meet one day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as members of the one, splendid family of God,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sins forgiven,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problems solved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our hearts filled with love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Amen</a:t>
            </a:r>
            <a:endParaRPr lang="en-GB" sz="1400" dirty="0">
              <a:effectLst/>
              <a:latin typeface="Times New Roman" panose="02020603050405020304" pitchFamily="18" charset="0"/>
              <a:ea typeface="Times New Roman" panose="02020603050405020304" pitchFamily="18" charset="0"/>
            </a:endParaRPr>
          </a:p>
        </p:txBody>
      </p:sp>
      <p:pic>
        <p:nvPicPr>
          <p:cNvPr id="6" name="irc_mi" descr="Image result for saint anne">
            <a:hlinkClick r:id="rId2"/>
          </p:cNvPr>
          <p:cNvPicPr/>
          <p:nvPr/>
        </p:nvPicPr>
        <p:blipFill>
          <a:blip r:embed="rId3">
            <a:extLst>
              <a:ext uri="{28A0092B-C50C-407E-A947-70E740481C1C}">
                <a14:useLocalDpi xmlns:a14="http://schemas.microsoft.com/office/drawing/2010/main" val="0"/>
              </a:ext>
            </a:extLst>
          </a:blip>
          <a:srcRect t="9448" r="-121" b="18141"/>
          <a:stretch>
            <a:fillRect/>
          </a:stretch>
        </p:blipFill>
        <p:spPr bwMode="auto">
          <a:xfrm>
            <a:off x="7114396" y="912515"/>
            <a:ext cx="4048125" cy="4685030"/>
          </a:xfrm>
          <a:prstGeom prst="rect">
            <a:avLst/>
          </a:prstGeom>
          <a:noFill/>
          <a:extLst/>
        </p:spPr>
      </p:pic>
    </p:spTree>
    <p:extLst>
      <p:ext uri="{BB962C8B-B14F-4D97-AF65-F5344CB8AC3E}">
        <p14:creationId xmlns:p14="http://schemas.microsoft.com/office/powerpoint/2010/main" val="21956800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108175"/>
            <a:ext cx="10515600" cy="1325563"/>
          </a:xfrm>
        </p:spPr>
        <p:txBody>
          <a:bodyPr>
            <a:normAutofit/>
          </a:bodyPr>
          <a:lstStyle/>
          <a:p>
            <a:r>
              <a:rPr lang="en-GB" sz="3600" u="sng" dirty="0" smtClean="0">
                <a:latin typeface="Comic Sans MS" panose="030F0702030302020204" pitchFamily="66" charset="0"/>
              </a:rPr>
              <a:t>Catholic Life and Celebration of the Word</a:t>
            </a:r>
            <a:endParaRPr lang="en-GB" sz="3600" u="sng" dirty="0">
              <a:latin typeface="Comic Sans MS" panose="030F0702030302020204" pitchFamily="66" charset="0"/>
            </a:endParaRPr>
          </a:p>
        </p:txBody>
      </p:sp>
      <p:sp>
        <p:nvSpPr>
          <p:cNvPr id="6" name="Content Placeholder 2"/>
          <p:cNvSpPr>
            <a:spLocks noGrp="1"/>
          </p:cNvSpPr>
          <p:nvPr>
            <p:ph idx="1"/>
          </p:nvPr>
        </p:nvSpPr>
        <p:spPr>
          <a:xfrm>
            <a:off x="838200" y="1233441"/>
            <a:ext cx="10515600" cy="5054148"/>
          </a:xfrm>
        </p:spPr>
        <p:txBody>
          <a:bodyPr>
            <a:normAutofit fontScale="70000" lnSpcReduction="20000"/>
          </a:bodyPr>
          <a:lstStyle/>
          <a:p>
            <a:pPr marL="0" lvl="0" indent="0">
              <a:lnSpc>
                <a:spcPct val="150000"/>
              </a:lnSpc>
              <a:buNone/>
            </a:pPr>
            <a:r>
              <a:rPr lang="en-GB" dirty="0">
                <a:solidFill>
                  <a:prstClr val="black"/>
                </a:solidFill>
                <a:latin typeface="Comic Sans MS" panose="030F0702030302020204" pitchFamily="66" charset="0"/>
              </a:rPr>
              <a:t>As a Catholic School we practise our faith every day.</a:t>
            </a:r>
          </a:p>
          <a:p>
            <a:pPr marL="0" lvl="0" indent="0">
              <a:lnSpc>
                <a:spcPct val="150000"/>
              </a:lnSpc>
              <a:buNone/>
            </a:pPr>
            <a:r>
              <a:rPr lang="en-GB" dirty="0">
                <a:solidFill>
                  <a:prstClr val="black"/>
                </a:solidFill>
                <a:latin typeface="Comic Sans MS" panose="030F0702030302020204" pitchFamily="66" charset="0"/>
              </a:rPr>
              <a:t>All children take part in </a:t>
            </a:r>
            <a:r>
              <a:rPr lang="en-GB" dirty="0" smtClean="0">
                <a:solidFill>
                  <a:prstClr val="black"/>
                </a:solidFill>
                <a:latin typeface="Comic Sans MS" panose="030F0702030302020204" pitchFamily="66" charset="0"/>
              </a:rPr>
              <a:t>Prayer and Liturgy and children </a:t>
            </a:r>
            <a:r>
              <a:rPr lang="en-GB" dirty="0">
                <a:solidFill>
                  <a:prstClr val="black"/>
                </a:solidFill>
                <a:latin typeface="Comic Sans MS" panose="030F0702030302020204" pitchFamily="66" charset="0"/>
              </a:rPr>
              <a:t>say daily prayers. </a:t>
            </a:r>
            <a:r>
              <a:rPr lang="en-US" dirty="0">
                <a:solidFill>
                  <a:prstClr val="black"/>
                </a:solidFill>
                <a:latin typeface="Comic Sans MS" panose="030F0702030302020204" pitchFamily="66" charset="0"/>
              </a:rPr>
              <a:t>All children receive a prayer booklet at the beginning of the new academic year. Please practise these prayers with your children at home.</a:t>
            </a:r>
            <a:endParaRPr lang="en-GB" dirty="0" smtClean="0">
              <a:solidFill>
                <a:prstClr val="black"/>
              </a:solidFill>
              <a:latin typeface="Comic Sans MS" panose="030F0702030302020204" pitchFamily="66" charset="0"/>
            </a:endParaRPr>
          </a:p>
          <a:p>
            <a:pPr marL="0" lvl="0" indent="0">
              <a:lnSpc>
                <a:spcPct val="150000"/>
              </a:lnSpc>
              <a:buNone/>
            </a:pPr>
            <a:endParaRPr lang="en-GB" b="1" u="sng" dirty="0" smtClean="0">
              <a:solidFill>
                <a:prstClr val="black"/>
              </a:solidFill>
              <a:latin typeface="Comic Sans MS" panose="030F0702030302020204" pitchFamily="66" charset="0"/>
            </a:endParaRPr>
          </a:p>
          <a:p>
            <a:pPr marL="0" lvl="0" indent="0">
              <a:lnSpc>
                <a:spcPct val="150000"/>
              </a:lnSpc>
              <a:buNone/>
            </a:pPr>
            <a:r>
              <a:rPr lang="en-GB" b="1" u="sng" dirty="0" smtClean="0">
                <a:solidFill>
                  <a:prstClr val="black"/>
                </a:solidFill>
                <a:latin typeface="Comic Sans MS" panose="030F0702030302020204" pitchFamily="66" charset="0"/>
              </a:rPr>
              <a:t>The Sign of the Cross </a:t>
            </a:r>
            <a:r>
              <a:rPr lang="en-GB" dirty="0" smtClean="0">
                <a:solidFill>
                  <a:prstClr val="black"/>
                </a:solidFill>
                <a:latin typeface="Comic Sans MS" panose="030F0702030302020204" pitchFamily="66" charset="0"/>
              </a:rPr>
              <a:t>(Children will make the </a:t>
            </a:r>
            <a:r>
              <a:rPr lang="en-GB" dirty="0">
                <a:solidFill>
                  <a:prstClr val="black"/>
                </a:solidFill>
                <a:latin typeface="Comic Sans MS" panose="030F0702030302020204" pitchFamily="66" charset="0"/>
              </a:rPr>
              <a:t>s</a:t>
            </a:r>
            <a:r>
              <a:rPr lang="en-GB" dirty="0" smtClean="0">
                <a:solidFill>
                  <a:prstClr val="black"/>
                </a:solidFill>
                <a:latin typeface="Comic Sans MS" panose="030F0702030302020204" pitchFamily="66" charset="0"/>
              </a:rPr>
              <a:t>ign of the cross using the words below until the Spring Term)</a:t>
            </a:r>
          </a:p>
          <a:p>
            <a:pPr marL="0" lvl="0" indent="0" algn="ctr">
              <a:lnSpc>
                <a:spcPct val="150000"/>
              </a:lnSpc>
              <a:buNone/>
            </a:pPr>
            <a:r>
              <a:rPr lang="en-GB" sz="2900" dirty="0" smtClean="0">
                <a:solidFill>
                  <a:prstClr val="black"/>
                </a:solidFill>
                <a:latin typeface="Comic Sans MS" panose="030F0702030302020204" pitchFamily="66" charset="0"/>
              </a:rPr>
              <a:t>From my head, to my heart. </a:t>
            </a:r>
          </a:p>
          <a:p>
            <a:pPr marL="0" lvl="0" indent="0" algn="ctr">
              <a:lnSpc>
                <a:spcPct val="150000"/>
              </a:lnSpc>
              <a:buNone/>
            </a:pPr>
            <a:r>
              <a:rPr lang="en-GB" sz="2900" dirty="0" smtClean="0">
                <a:solidFill>
                  <a:prstClr val="black"/>
                </a:solidFill>
                <a:latin typeface="Comic Sans MS" panose="030F0702030302020204" pitchFamily="66" charset="0"/>
              </a:rPr>
              <a:t>From this shoulder, to this shoulder. </a:t>
            </a:r>
          </a:p>
          <a:p>
            <a:pPr marL="0" lvl="0" indent="0" algn="ctr">
              <a:lnSpc>
                <a:spcPct val="150000"/>
              </a:lnSpc>
              <a:buNone/>
            </a:pPr>
            <a:r>
              <a:rPr lang="en-GB" sz="2900" dirty="0" smtClean="0">
                <a:solidFill>
                  <a:prstClr val="black"/>
                </a:solidFill>
                <a:latin typeface="Comic Sans MS" panose="030F0702030302020204" pitchFamily="66" charset="0"/>
              </a:rPr>
              <a:t>I belong to God. </a:t>
            </a:r>
            <a:endParaRPr lang="en-GB" sz="29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7714658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9803" y="1692134"/>
            <a:ext cx="7010552" cy="600164"/>
          </a:xfrm>
          <a:prstGeom prst="rect">
            <a:avLst/>
          </a:prstGeom>
        </p:spPr>
        <p:txBody>
          <a:bodyPr wrap="square">
            <a:spAutoFit/>
          </a:bodyPr>
          <a:lstStyle/>
          <a:p>
            <a:pPr algn="ctr" eaLnBrk="0" fontAlgn="base" hangingPunct="0">
              <a:spcAft>
                <a:spcPts val="0"/>
              </a:spcAft>
            </a:pPr>
            <a:endParaRPr lang="en-GB" sz="19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gn="ctr" eaLnBrk="0" fontAlgn="base" hangingPunct="0">
              <a:spcAft>
                <a:spcPts val="0"/>
              </a:spcAft>
            </a:pPr>
            <a:endParaRPr lang="en-GB" sz="1400" dirty="0">
              <a:latin typeface="Times New Roman" panose="02020603050405020304" pitchFamily="18" charset="0"/>
              <a:ea typeface="Times New Roman" panose="02020603050405020304" pitchFamily="18" charset="0"/>
            </a:endParaRPr>
          </a:p>
        </p:txBody>
      </p:sp>
      <p:sp>
        <p:nvSpPr>
          <p:cNvPr id="4" name="Title 1"/>
          <p:cNvSpPr>
            <a:spLocks noGrp="1"/>
          </p:cNvSpPr>
          <p:nvPr>
            <p:ph type="title"/>
          </p:nvPr>
        </p:nvSpPr>
        <p:spPr>
          <a:xfrm>
            <a:off x="710738" y="140527"/>
            <a:ext cx="10515600" cy="1325563"/>
          </a:xfrm>
        </p:spPr>
        <p:txBody>
          <a:bodyPr>
            <a:normAutofit/>
          </a:bodyPr>
          <a:lstStyle/>
          <a:p>
            <a:r>
              <a:rPr lang="en-GB" sz="4000" u="sng" dirty="0" smtClean="0">
                <a:latin typeface="Comic Sans MS" panose="030F0702030302020204" pitchFamily="66" charset="0"/>
              </a:rPr>
              <a:t>Reception Class Saint:</a:t>
            </a:r>
            <a:r>
              <a:rPr lang="en-GB" sz="4000" dirty="0" smtClean="0">
                <a:latin typeface="Comic Sans MS" panose="030F0702030302020204" pitchFamily="66" charset="0"/>
              </a:rPr>
              <a:t> Saint Anne </a:t>
            </a:r>
            <a:endParaRPr lang="en-GB" sz="4000" dirty="0">
              <a:latin typeface="Comic Sans MS" panose="030F0702030302020204" pitchFamily="66" charset="0"/>
            </a:endParaRPr>
          </a:p>
        </p:txBody>
      </p:sp>
      <p:sp>
        <p:nvSpPr>
          <p:cNvPr id="2" name="Rectangle 1"/>
          <p:cNvSpPr/>
          <p:nvPr/>
        </p:nvSpPr>
        <p:spPr>
          <a:xfrm>
            <a:off x="1007079" y="1989779"/>
            <a:ext cx="6096000" cy="3139321"/>
          </a:xfrm>
          <a:prstGeom prst="rect">
            <a:avLst/>
          </a:prstGeom>
        </p:spPr>
        <p:txBody>
          <a:bodyPr>
            <a:spAutoFit/>
          </a:bodyPr>
          <a:lstStyle/>
          <a:p>
            <a:r>
              <a:rPr lang="en-GB" sz="3600" b="1" u="sng" dirty="0" smtClean="0">
                <a:latin typeface="Comic Sans MS" panose="030F0702030302020204" pitchFamily="66" charset="0"/>
                <a:ea typeface="Times New Roman" panose="02020603050405020304" pitchFamily="18" charset="0"/>
                <a:cs typeface="Times New Roman" panose="02020603050405020304" pitchFamily="18" charset="0"/>
              </a:rPr>
              <a:t>Feast Day:</a:t>
            </a:r>
            <a:r>
              <a:rPr lang="en-GB" sz="3600" b="1" dirty="0">
                <a:latin typeface="Comic Sans MS" panose="030F0702030302020204" pitchFamily="66" charset="0"/>
                <a:ea typeface="Times New Roman" panose="02020603050405020304" pitchFamily="18" charset="0"/>
              </a:rPr>
              <a:t> </a:t>
            </a:r>
            <a:r>
              <a:rPr lang="en-GB" sz="3600" b="1" dirty="0" smtClean="0">
                <a:latin typeface="Comic Sans MS" panose="030F0702030302020204" pitchFamily="66" charset="0"/>
                <a:ea typeface="Times New Roman" panose="02020603050405020304" pitchFamily="18" charset="0"/>
              </a:rPr>
              <a:t>26</a:t>
            </a:r>
            <a:r>
              <a:rPr lang="en-GB" sz="3600" b="1" baseline="30000" dirty="0" smtClean="0">
                <a:latin typeface="Comic Sans MS" panose="030F0702030302020204" pitchFamily="66" charset="0"/>
                <a:ea typeface="Times New Roman" panose="02020603050405020304" pitchFamily="18" charset="0"/>
              </a:rPr>
              <a:t>th</a:t>
            </a:r>
            <a:r>
              <a:rPr lang="en-GB" sz="3600" b="1" dirty="0" smtClean="0">
                <a:latin typeface="Comic Sans MS" panose="030F0702030302020204" pitchFamily="66" charset="0"/>
                <a:ea typeface="Times New Roman" panose="02020603050405020304" pitchFamily="18" charset="0"/>
              </a:rPr>
              <a:t> July</a:t>
            </a:r>
            <a:endParaRPr lang="en-GB" sz="3600" b="1" dirty="0">
              <a:latin typeface="Comic Sans MS" panose="030F0702030302020204" pitchFamily="66" charset="0"/>
              <a:ea typeface="Times New Roman" panose="02020603050405020304" pitchFamily="18" charset="0"/>
            </a:endParaRPr>
          </a:p>
          <a:p>
            <a:r>
              <a:rPr lang="en-GB" sz="3600" b="1" dirty="0">
                <a:solidFill>
                  <a:srgbClr val="333333"/>
                </a:solidFill>
                <a:latin typeface="Comic Sans MS" panose="030F0702030302020204" pitchFamily="66" charset="0"/>
                <a:ea typeface="Times New Roman" panose="02020603050405020304" pitchFamily="18" charset="0"/>
              </a:rPr>
              <a:t/>
            </a:r>
            <a:br>
              <a:rPr lang="en-GB" sz="3600" b="1" dirty="0">
                <a:solidFill>
                  <a:srgbClr val="333333"/>
                </a:solidFill>
                <a:latin typeface="Comic Sans MS" panose="030F0702030302020204" pitchFamily="66" charset="0"/>
                <a:ea typeface="Times New Roman" panose="02020603050405020304" pitchFamily="18" charset="0"/>
              </a:rPr>
            </a:br>
            <a:r>
              <a:rPr lang="en-GB" sz="3600" b="1" u="sng" dirty="0">
                <a:latin typeface="Comic Sans MS" panose="030F0702030302020204" pitchFamily="66" charset="0"/>
                <a:ea typeface="Times New Roman" panose="02020603050405020304" pitchFamily="18" charset="0"/>
                <a:cs typeface="Times New Roman" panose="02020603050405020304" pitchFamily="18" charset="0"/>
              </a:rPr>
              <a:t>Patron Saint of:</a:t>
            </a:r>
            <a:r>
              <a:rPr lang="en-GB" sz="3600" b="1" dirty="0">
                <a:latin typeface="Comic Sans MS" panose="030F0702030302020204" pitchFamily="66" charset="0"/>
                <a:ea typeface="Times New Roman" panose="02020603050405020304" pitchFamily="18" charset="0"/>
                <a:cs typeface="Times New Roman" panose="02020603050405020304" pitchFamily="18" charset="0"/>
              </a:rPr>
              <a:t> </a:t>
            </a:r>
            <a:r>
              <a:rPr lang="en-GB" sz="3600" b="1" dirty="0" smtClean="0">
                <a:latin typeface="Comic Sans MS" panose="030F0702030302020204" pitchFamily="66" charset="0"/>
                <a:ea typeface="Times New Roman" panose="02020603050405020304" pitchFamily="18" charset="0"/>
              </a:rPr>
              <a:t>Grandmothers and Educators</a:t>
            </a:r>
            <a:r>
              <a:rPr lang="en-GB" b="1" dirty="0">
                <a:solidFill>
                  <a:srgbClr val="333333"/>
                </a:solidFill>
                <a:latin typeface="Comic Sans MS" panose="030F0702030302020204" pitchFamily="66" charset="0"/>
                <a:ea typeface="Times New Roman" panose="02020603050405020304" pitchFamily="18" charset="0"/>
              </a:rPr>
              <a:t/>
            </a:r>
            <a:br>
              <a:rPr lang="en-GB" b="1" dirty="0">
                <a:solidFill>
                  <a:srgbClr val="333333"/>
                </a:solidFill>
                <a:latin typeface="Comic Sans MS" panose="030F0702030302020204" pitchFamily="66" charset="0"/>
                <a:ea typeface="Times New Roman" panose="02020603050405020304" pitchFamily="18" charset="0"/>
              </a:rPr>
            </a:br>
            <a:endParaRPr lang="en-GB" b="1" dirty="0">
              <a:solidFill>
                <a:srgbClr val="333333"/>
              </a:solidFill>
              <a:latin typeface="Comic Sans MS" panose="030F0702030302020204" pitchFamily="66" charset="0"/>
              <a:ea typeface="Times New Roman" panose="02020603050405020304" pitchFamily="18" charset="0"/>
            </a:endParaRPr>
          </a:p>
        </p:txBody>
      </p:sp>
      <p:pic>
        <p:nvPicPr>
          <p:cNvPr id="7" name="Content Placeholder 5"/>
          <p:cNvPicPr>
            <a:picLocks noGrp="1" noChangeAspect="1"/>
          </p:cNvPicPr>
          <p:nvPr>
            <p:ph idx="1"/>
          </p:nvPr>
        </p:nvPicPr>
        <p:blipFill rotWithShape="1">
          <a:blip r:embed="rId2">
            <a:extLst>
              <a:ext uri="{28A0092B-C50C-407E-A947-70E740481C1C}">
                <a14:useLocalDpi xmlns:a14="http://schemas.microsoft.com/office/drawing/2010/main" val="0"/>
              </a:ext>
            </a:extLst>
          </a:blip>
          <a:srcRect l="25070" t="5589" r="21860" b="6793"/>
          <a:stretch/>
        </p:blipFill>
        <p:spPr>
          <a:xfrm>
            <a:off x="8306637" y="1202724"/>
            <a:ext cx="3148339" cy="51979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33342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7" name="TextBox 6"/>
          <p:cNvSpPr txBox="1"/>
          <p:nvPr/>
        </p:nvSpPr>
        <p:spPr>
          <a:xfrm>
            <a:off x="3443713" y="188595"/>
            <a:ext cx="62677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Meet the Reception Team</a:t>
            </a:r>
            <a:endParaRPr kumimoji="0" lang="en-GB" sz="2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p:txBody>
      </p:sp>
      <p:sp>
        <p:nvSpPr>
          <p:cNvPr id="13" name="TextBox 12"/>
          <p:cNvSpPr txBox="1"/>
          <p:nvPr/>
        </p:nvSpPr>
        <p:spPr>
          <a:xfrm>
            <a:off x="4656176" y="3096440"/>
            <a:ext cx="169806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a:ea typeface="+mn-ea"/>
                <a:cs typeface="+mn-cs"/>
              </a:rPr>
              <a:t>Miss Holyland</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TextBox 25"/>
          <p:cNvSpPr txBox="1"/>
          <p:nvPr/>
        </p:nvSpPr>
        <p:spPr>
          <a:xfrm>
            <a:off x="6959972" y="3096440"/>
            <a:ext cx="170325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a:ea typeface="+mn-ea"/>
                <a:cs typeface="+mn-cs"/>
              </a:rPr>
              <a:t>Mrs</a:t>
            </a:r>
            <a:r>
              <a:rPr kumimoji="0" lang="en-GB" sz="1800" b="0" i="0" u="none" strike="noStrike" kern="1200" cap="none" spc="0" normalizeH="0" noProof="0" dirty="0" smtClean="0">
                <a:ln>
                  <a:noFill/>
                </a:ln>
                <a:solidFill>
                  <a:prstClr val="black"/>
                </a:solidFill>
                <a:effectLst/>
                <a:uLnTx/>
                <a:uFillTx/>
                <a:latin typeface="Calibri" panose="020F0502020204030204"/>
                <a:ea typeface="+mn-ea"/>
                <a:cs typeface="+mn-cs"/>
              </a:rPr>
              <a:t> Elliott</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p:cNvSpPr txBox="1"/>
          <p:nvPr/>
        </p:nvSpPr>
        <p:spPr>
          <a:xfrm>
            <a:off x="2394447" y="3096440"/>
            <a:ext cx="1474761"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a:ea typeface="+mn-ea"/>
                <a:cs typeface="+mn-cs"/>
              </a:rPr>
              <a:t>Mrs Lewis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Box 17"/>
          <p:cNvSpPr txBox="1"/>
          <p:nvPr/>
        </p:nvSpPr>
        <p:spPr>
          <a:xfrm>
            <a:off x="4294498" y="5779011"/>
            <a:ext cx="18074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a:ea typeface="+mn-ea"/>
                <a:cs typeface="+mn-cs"/>
              </a:rPr>
              <a:t>    Miss</a:t>
            </a:r>
            <a:r>
              <a:rPr kumimoji="0" lang="en-GB" sz="1800" b="0" i="0" u="none" strike="noStrike" kern="1200" cap="none" spc="0" normalizeH="0" noProof="0" dirty="0" smtClean="0">
                <a:ln>
                  <a:noFill/>
                </a:ln>
                <a:solidFill>
                  <a:prstClr val="black"/>
                </a:solidFill>
                <a:effectLst/>
                <a:uLnTx/>
                <a:uFillTx/>
                <a:latin typeface="Calibri" panose="020F0502020204030204"/>
                <a:ea typeface="+mn-ea"/>
                <a:cs typeface="+mn-cs"/>
              </a:rPr>
              <a:t> Mason</a:t>
            </a:r>
            <a:r>
              <a:rPr kumimoji="0" lang="en-GB" sz="18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Picture 10" descr="W:\staff photographs 2019\04-07-2019 112151.jpg"/>
          <p:cNvPicPr/>
          <p:nvPr/>
        </p:nvPicPr>
        <p:blipFill rotWithShape="1">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l="10686" t="17857" r="13471" b="30706"/>
          <a:stretch/>
        </p:blipFill>
        <p:spPr bwMode="auto">
          <a:xfrm>
            <a:off x="4656176" y="1109747"/>
            <a:ext cx="1749800" cy="1849077"/>
          </a:xfrm>
          <a:prstGeom prst="rect">
            <a:avLst/>
          </a:prstGeom>
          <a:ln w="88900" cap="sq" cmpd="thickThin">
            <a:solidFill>
              <a:srgbClr val="000000"/>
            </a:solidFill>
            <a:prstDash val="solid"/>
            <a:miter lim="800000"/>
          </a:ln>
          <a:effectLst>
            <a:innerShdw blurRad="76200">
              <a:srgbClr val="000000"/>
            </a:innerShdw>
          </a:effectLst>
          <a:extLst>
            <a:ext uri="{53640926-AAD7-44D8-BBD7-CCE9431645EC}">
              <a14:shadowObscured xmlns:a14="http://schemas.microsoft.com/office/drawing/2010/main"/>
            </a:ext>
          </a:extLst>
        </p:spPr>
      </p:pic>
      <p:pic>
        <p:nvPicPr>
          <p:cNvPr id="12" name="Picture 11" descr="W:\staff photographs 2019\Mrs Louise Lewis.jpg"/>
          <p:cNvPicPr/>
          <p:nvPr/>
        </p:nvPicPr>
        <p:blipFill rotWithShape="1">
          <a:blip r:embed="rId5" cstate="print">
            <a:extLst>
              <a:ext uri="{28A0092B-C50C-407E-A947-70E740481C1C}">
                <a14:useLocalDpi xmlns:a14="http://schemas.microsoft.com/office/drawing/2010/main" val="0"/>
              </a:ext>
            </a:extLst>
          </a:blip>
          <a:srcRect l="29630" t="19083" r="26648" b="45887"/>
          <a:stretch/>
        </p:blipFill>
        <p:spPr bwMode="auto">
          <a:xfrm>
            <a:off x="2394447" y="1098203"/>
            <a:ext cx="1750933" cy="1849077"/>
          </a:xfrm>
          <a:prstGeom prst="rect">
            <a:avLst/>
          </a:prstGeom>
          <a:noFill/>
          <a:ln w="92075" cmpd="thickThin">
            <a:solidFill>
              <a:schemeClr val="tx1"/>
            </a:solidFill>
          </a:ln>
          <a:extLst>
            <a:ext uri="{53640926-AAD7-44D8-BBD7-CCE9431645EC}">
              <a14:shadowObscured xmlns:a14="http://schemas.microsoft.com/office/drawing/2010/main"/>
            </a:ext>
          </a:extLst>
        </p:spPr>
      </p:pic>
      <p:pic>
        <p:nvPicPr>
          <p:cNvPr id="14" name="Picture 13" descr="W:\staff photographs 2019\Mrs Rachel Hunter.jpg"/>
          <p:cNvPicPr/>
          <p:nvPr/>
        </p:nvPicPr>
        <p:blipFill rotWithShape="1">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rcRect l="20997" t="23504" r="25679" b="23413"/>
          <a:stretch/>
        </p:blipFill>
        <p:spPr bwMode="auto">
          <a:xfrm>
            <a:off x="9508871" y="1101341"/>
            <a:ext cx="1790165" cy="1845939"/>
          </a:xfrm>
          <a:prstGeom prst="rect">
            <a:avLst/>
          </a:prstGeom>
          <a:noFill/>
          <a:ln w="92075" cmpd="thickThin">
            <a:solidFill>
              <a:schemeClr val="tx1"/>
            </a:solidFill>
          </a:ln>
          <a:extLst>
            <a:ext uri="{53640926-AAD7-44D8-BBD7-CCE9431645EC}">
              <a14:shadowObscured xmlns:a14="http://schemas.microsoft.com/office/drawing/2010/main"/>
            </a:ext>
          </a:extLst>
        </p:spPr>
      </p:pic>
      <p:pic>
        <p:nvPicPr>
          <p:cNvPr id="16" name="Picture 15" descr="W:\staff photographs 2019\Mrs Natasha Handley.jpg"/>
          <p:cNvPicPr/>
          <p:nvPr/>
        </p:nvPicPr>
        <p:blipFill rotWithShape="1">
          <a:blip r:embed="rId8" cstate="print">
            <a:extLst>
              <a:ext uri="{28A0092B-C50C-407E-A947-70E740481C1C}">
                <a14:useLocalDpi xmlns:a14="http://schemas.microsoft.com/office/drawing/2010/main" val="0"/>
              </a:ext>
            </a:extLst>
          </a:blip>
          <a:srcRect l="12774" t="20528" r="15155" b="14778"/>
          <a:stretch/>
        </p:blipFill>
        <p:spPr bwMode="auto">
          <a:xfrm>
            <a:off x="7134723" y="3699989"/>
            <a:ext cx="1790165" cy="1859190"/>
          </a:xfrm>
          <a:prstGeom prst="rect">
            <a:avLst/>
          </a:prstGeom>
          <a:noFill/>
          <a:ln w="92075" cmpd="thickThin">
            <a:solidFill>
              <a:schemeClr val="tx1"/>
            </a:solidFill>
          </a:ln>
          <a:extLst>
            <a:ext uri="{53640926-AAD7-44D8-BBD7-CCE9431645EC}">
              <a14:shadowObscured xmlns:a14="http://schemas.microsoft.com/office/drawing/2010/main"/>
            </a:ext>
          </a:extLst>
        </p:spPr>
      </p:pic>
      <p:pic>
        <p:nvPicPr>
          <p:cNvPr id="22" name="Picture 21"/>
          <p:cNvPicPr/>
          <p:nvPr/>
        </p:nvPicPr>
        <p:blipFill rotWithShape="1">
          <a:blip r:embed="rId9" cstate="print">
            <a:extLst>
              <a:ext uri="{28A0092B-C50C-407E-A947-70E740481C1C}">
                <a14:useLocalDpi xmlns:a14="http://schemas.microsoft.com/office/drawing/2010/main" val="0"/>
              </a:ext>
            </a:extLst>
          </a:blip>
          <a:srcRect l="15772" t="7811" r="19073" b="29282"/>
          <a:stretch/>
        </p:blipFill>
        <p:spPr bwMode="auto">
          <a:xfrm>
            <a:off x="2394447" y="1117719"/>
            <a:ext cx="1750933" cy="1829561"/>
          </a:xfrm>
          <a:prstGeom prst="rect">
            <a:avLst/>
          </a:prstGeom>
          <a:ln>
            <a:noFill/>
          </a:ln>
          <a:extLst>
            <a:ext uri="{53640926-AAD7-44D8-BBD7-CCE9431645EC}">
              <a14:shadowObscured xmlns:a14="http://schemas.microsoft.com/office/drawing/2010/main"/>
            </a:ext>
          </a:extLst>
        </p:spPr>
      </p:pic>
      <p:sp>
        <p:nvSpPr>
          <p:cNvPr id="25" name="TextBox 24"/>
          <p:cNvSpPr txBox="1"/>
          <p:nvPr/>
        </p:nvSpPr>
        <p:spPr>
          <a:xfrm>
            <a:off x="7134723" y="5765123"/>
            <a:ext cx="1675561"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a:ea typeface="+mn-ea"/>
                <a:cs typeface="+mn-cs"/>
              </a:rPr>
              <a:t>Mrs Handley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smtClean="0">
                <a:solidFill>
                  <a:prstClr val="black"/>
                </a:solidFill>
                <a:latin typeface="Calibri" panose="020F0502020204030204"/>
              </a:rPr>
              <a:t>EYFS Lead</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8" name="Picture 27" descr="W:\staff photographs 2019\Mrs Rachel Hunter.jpg"/>
          <p:cNvPicPr/>
          <p:nvPr/>
        </p:nvPicPr>
        <p:blipFill rotWithShape="1">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rcRect l="20997" t="23504" r="25679" b="23413"/>
          <a:stretch/>
        </p:blipFill>
        <p:spPr bwMode="auto">
          <a:xfrm>
            <a:off x="6916516" y="1126079"/>
            <a:ext cx="1790165" cy="1845939"/>
          </a:xfrm>
          <a:prstGeom prst="rect">
            <a:avLst/>
          </a:prstGeom>
          <a:noFill/>
          <a:ln w="92075" cmpd="thickThin">
            <a:solidFill>
              <a:schemeClr val="tx1"/>
            </a:solidFill>
          </a:ln>
          <a:extLst>
            <a:ext uri="{53640926-AAD7-44D8-BBD7-CCE9431645EC}">
              <a14:shadowObscured xmlns:a14="http://schemas.microsoft.com/office/drawing/2010/main"/>
            </a:ext>
          </a:extLst>
        </p:spPr>
      </p:pic>
      <p:sp>
        <p:nvSpPr>
          <p:cNvPr id="30" name="TextBox 29"/>
          <p:cNvSpPr txBox="1"/>
          <p:nvPr/>
        </p:nvSpPr>
        <p:spPr>
          <a:xfrm>
            <a:off x="9537816" y="3096440"/>
            <a:ext cx="170325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a:ea typeface="+mn-ea"/>
                <a:cs typeface="+mn-cs"/>
              </a:rPr>
              <a:t>Mrs</a:t>
            </a:r>
            <a:r>
              <a:rPr kumimoji="0" lang="en-GB" sz="1800" b="0" i="0" u="none" strike="noStrike" kern="1200" cap="none" spc="0" normalizeH="0" noProof="0" dirty="0" smtClean="0">
                <a:ln>
                  <a:noFill/>
                </a:ln>
                <a:solidFill>
                  <a:prstClr val="black"/>
                </a:solidFill>
                <a:effectLst/>
                <a:uLnTx/>
                <a:uFillTx/>
                <a:latin typeface="Calibri" panose="020F0502020204030204"/>
                <a:ea typeface="+mn-ea"/>
                <a:cs typeface="+mn-cs"/>
              </a:rPr>
              <a:t> Hunter</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1" name="Picture 30"/>
          <p:cNvPicPr>
            <a:picLocks noChangeAspect="1"/>
          </p:cNvPicPr>
          <p:nvPr/>
        </p:nvPicPr>
        <p:blipFill>
          <a:blip r:embed="rId10"/>
          <a:stretch>
            <a:fillRect/>
          </a:stretch>
        </p:blipFill>
        <p:spPr>
          <a:xfrm>
            <a:off x="324591" y="381740"/>
            <a:ext cx="1649968" cy="2066496"/>
          </a:xfrm>
          <a:prstGeom prst="rect">
            <a:avLst/>
          </a:prstGeom>
        </p:spPr>
      </p:pic>
      <p:pic>
        <p:nvPicPr>
          <p:cNvPr id="23" name="Picture 22" descr="W:\staff photographs 2020\Mrs Claire Elliott.jpg"/>
          <p:cNvPicPr/>
          <p:nvPr/>
        </p:nvPicPr>
        <p:blipFill rotWithShape="1">
          <a:blip r:embed="rId11">
            <a:extLst>
              <a:ext uri="{28A0092B-C50C-407E-A947-70E740481C1C}">
                <a14:useLocalDpi xmlns:a14="http://schemas.microsoft.com/office/drawing/2010/main" val="0"/>
              </a:ext>
            </a:extLst>
          </a:blip>
          <a:srcRect l="4450" t="7868" r="3963"/>
          <a:stretch/>
        </p:blipFill>
        <p:spPr bwMode="auto">
          <a:xfrm>
            <a:off x="6916515" y="1126079"/>
            <a:ext cx="1790165" cy="1845939"/>
          </a:xfrm>
          <a:prstGeom prst="rect">
            <a:avLst/>
          </a:prstGeom>
          <a:noFill/>
          <a:ln>
            <a:noFill/>
          </a:ln>
          <a:extLst>
            <a:ext uri="{53640926-AAD7-44D8-BBD7-CCE9431645EC}">
              <a14:shadowObscured xmlns:a14="http://schemas.microsoft.com/office/drawing/2010/main"/>
            </a:ext>
          </a:extLst>
        </p:spPr>
      </p:pic>
      <p:pic>
        <p:nvPicPr>
          <p:cNvPr id="2" name="Picture 1"/>
          <p:cNvPicPr>
            <a:picLocks noChangeAspect="1"/>
          </p:cNvPicPr>
          <p:nvPr/>
        </p:nvPicPr>
        <p:blipFill rotWithShape="1">
          <a:blip r:embed="rId12" cstate="print">
            <a:extLst>
              <a:ext uri="{28A0092B-C50C-407E-A947-70E740481C1C}">
                <a14:useLocalDpi xmlns:a14="http://schemas.microsoft.com/office/drawing/2010/main" val="0"/>
              </a:ext>
            </a:extLst>
          </a:blip>
          <a:srcRect l="25618" t="10666" r="21049" b="39556"/>
          <a:stretch/>
        </p:blipFill>
        <p:spPr>
          <a:xfrm>
            <a:off x="4233498" y="3685604"/>
            <a:ext cx="1774037" cy="1873575"/>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1047386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5128" y="555102"/>
            <a:ext cx="11454938" cy="6202750"/>
          </a:xfrm>
          <a:prstGeom prst="rect">
            <a:avLst/>
          </a:prstGeom>
          <a:noFill/>
          <a:ln w="76200">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3000" u="sng" dirty="0" smtClean="0">
                <a:solidFill>
                  <a:schemeClr val="tx1"/>
                </a:solidFill>
                <a:latin typeface="Comic Sans MS" panose="030F0702030302020204" pitchFamily="66" charset="0"/>
              </a:rPr>
              <a:t>Parent Reminders</a:t>
            </a:r>
          </a:p>
          <a:p>
            <a:pPr marL="285750" lvl="0" indent="-285750">
              <a:buFont typeface="Arial" panose="020B0604020202020204" pitchFamily="34" charset="0"/>
              <a:buChar char="•"/>
            </a:pPr>
            <a:r>
              <a:rPr lang="en-US" dirty="0">
                <a:latin typeface="Comic Sans MS" panose="030F0702030302020204" pitchFamily="66" charset="0"/>
              </a:rPr>
              <a:t>The school gates open for the start of the day  a few minutes before 8.30am each</a:t>
            </a:r>
          </a:p>
          <a:p>
            <a:pPr lvl="0"/>
            <a:r>
              <a:rPr lang="en-US" dirty="0">
                <a:latin typeface="Comic Sans MS" panose="030F0702030302020204" pitchFamily="66" charset="0"/>
              </a:rPr>
              <a:t>     morning.</a:t>
            </a:r>
          </a:p>
          <a:p>
            <a:pPr marL="285750" lvl="0" indent="-285750">
              <a:buFont typeface="Arial" panose="020B0604020202020204" pitchFamily="34" charset="0"/>
              <a:buChar char="•"/>
            </a:pPr>
            <a:r>
              <a:rPr lang="en-GB" b="1" dirty="0">
                <a:latin typeface="Comic Sans MS" panose="030F0702030302020204" pitchFamily="66" charset="0"/>
              </a:rPr>
              <a:t>School begins at 8.30am.</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Registration finishes at 8.40am.</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Children who arrive after 8.40am need to go to the main office to be registered. They will receive a late mark.</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Children who arrive at school after </a:t>
            </a:r>
            <a:r>
              <a:rPr lang="en-GB" b="1" dirty="0" smtClean="0">
                <a:solidFill>
                  <a:schemeClr val="accent2"/>
                </a:solidFill>
                <a:latin typeface="Comic Sans MS" panose="030F0702030302020204" pitchFamily="66" charset="0"/>
              </a:rPr>
              <a:t>9.10 </a:t>
            </a:r>
            <a:r>
              <a:rPr lang="en-GB" b="1" dirty="0">
                <a:solidFill>
                  <a:schemeClr val="accent2"/>
                </a:solidFill>
                <a:latin typeface="Comic Sans MS" panose="030F0702030302020204" pitchFamily="66" charset="0"/>
              </a:rPr>
              <a:t>receive an Unauthorised mark that morning.</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(10 or more unauthorised absences may require the involvement of external agencies)</a:t>
            </a:r>
          </a:p>
          <a:p>
            <a:pPr lvl="0"/>
            <a:endParaRPr lang="en-GB" dirty="0">
              <a:solidFill>
                <a:srgbClr val="FF0000"/>
              </a:solidFill>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The children at Saint Anne’s work very hard every single day. </a:t>
            </a:r>
          </a:p>
          <a:p>
            <a:pPr lvl="0"/>
            <a:r>
              <a:rPr lang="en-US" dirty="0">
                <a:latin typeface="Comic Sans MS" panose="030F0702030302020204" pitchFamily="66" charset="0"/>
              </a:rPr>
              <a:t>    They continue their learning until 3.15pm. It takes several minutes to get coats , belongings </a:t>
            </a:r>
            <a:r>
              <a:rPr lang="en-US" dirty="0" err="1">
                <a:latin typeface="Comic Sans MS" panose="030F0702030302020204" pitchFamily="66" charset="0"/>
              </a:rPr>
              <a:t>etc</a:t>
            </a:r>
            <a:endParaRPr lang="en-US" dirty="0">
              <a:latin typeface="Comic Sans MS" panose="030F0702030302020204" pitchFamily="66" charset="0"/>
            </a:endParaRPr>
          </a:p>
          <a:p>
            <a:pPr lvl="0"/>
            <a:r>
              <a:rPr lang="en-US" dirty="0">
                <a:latin typeface="Comic Sans MS" panose="030F0702030302020204" pitchFamily="66" charset="0"/>
              </a:rPr>
              <a:t>     before children leave. With 30 children to dismiss it can take 5 or so minutes after 3.15 to dismiss </a:t>
            </a:r>
          </a:p>
          <a:p>
            <a:pPr lvl="0"/>
            <a:r>
              <a:rPr lang="en-US" dirty="0">
                <a:latin typeface="Comic Sans MS" panose="030F0702030302020204" pitchFamily="66" charset="0"/>
              </a:rPr>
              <a:t>     all children. Please be patient.</a:t>
            </a: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Friday finish  - gates open at 2.05pm and children need to be collected by 2.10pm.</a:t>
            </a:r>
            <a:endParaRPr lang="en-GB" dirty="0">
              <a:latin typeface="Comic Sans MS" panose="030F0702030302020204" pitchFamily="66" charset="0"/>
            </a:endParaRPr>
          </a:p>
          <a:p>
            <a:pPr lvl="0"/>
            <a:endParaRPr lang="en-GB" dirty="0">
              <a:latin typeface="Comic Sans MS" panose="030F0702030302020204" pitchFamily="66" charset="0"/>
            </a:endParaRPr>
          </a:p>
          <a:p>
            <a:pPr marL="285750" lvl="0" indent="-285750">
              <a:buFont typeface="Arial" panose="020B0604020202020204" pitchFamily="34" charset="0"/>
              <a:buChar char="•"/>
            </a:pPr>
            <a:r>
              <a:rPr lang="en-GB" dirty="0">
                <a:latin typeface="Comic Sans MS" panose="030F0702030302020204" pitchFamily="66" charset="0"/>
              </a:rPr>
              <a:t>All children must be collected by an authorised adult. If another adult is going to collect your child please inform your class teacher with advance notice.</a:t>
            </a:r>
          </a:p>
          <a:p>
            <a:pPr algn="ctr"/>
            <a:endParaRPr lang="en-US" dirty="0">
              <a:solidFill>
                <a:srgbClr val="FF0000"/>
              </a:solidFill>
              <a:latin typeface="Comic Sans MS" panose="030F0702030302020204" pitchFamily="66" charset="0"/>
            </a:endParaRPr>
          </a:p>
          <a:p>
            <a:pPr algn="ctr"/>
            <a:r>
              <a:rPr lang="en-US" dirty="0">
                <a:solidFill>
                  <a:srgbClr val="FF0000"/>
                </a:solidFill>
                <a:latin typeface="Comic Sans MS" panose="030F0702030302020204" pitchFamily="66" charset="0"/>
              </a:rPr>
              <a:t>If you have any queries wherever possible please send these into </a:t>
            </a:r>
            <a:r>
              <a:rPr lang="en-US" dirty="0" smtClean="0">
                <a:solidFill>
                  <a:srgbClr val="FF0000"/>
                </a:solidFill>
                <a:latin typeface="Comic Sans MS" panose="030F0702030302020204" pitchFamily="66" charset="0"/>
              </a:rPr>
              <a:t>our</a:t>
            </a:r>
          </a:p>
          <a:p>
            <a:pPr algn="ctr"/>
            <a:r>
              <a:rPr lang="en-US" dirty="0" smtClean="0">
                <a:solidFill>
                  <a:srgbClr val="FF0000"/>
                </a:solidFill>
                <a:latin typeface="Comic Sans MS" panose="030F0702030302020204" pitchFamily="66" charset="0"/>
              </a:rPr>
              <a:t>parent email: </a:t>
            </a:r>
            <a:r>
              <a:rPr lang="en-US" dirty="0" smtClean="0">
                <a:solidFill>
                  <a:srgbClr val="FF0000"/>
                </a:solidFill>
                <a:latin typeface="Comic Sans MS" panose="030F0702030302020204" pitchFamily="66" charset="0"/>
                <a:hlinkClick r:id="rId2"/>
              </a:rPr>
              <a:t>parentmail@st-annes.solihull.sch.uk</a:t>
            </a:r>
            <a:endParaRPr lang="en-GB" dirty="0" smtClean="0">
              <a:solidFill>
                <a:srgbClr val="FF0000"/>
              </a:solidFill>
              <a:latin typeface="Comic Sans MS" panose="030F0702030302020204" pitchFamily="66" charset="0"/>
            </a:endParaRPr>
          </a:p>
          <a:p>
            <a:endParaRPr lang="en-GB" sz="3200" dirty="0">
              <a:latin typeface="Comic Sans MS" panose="030F0702030302020204" pitchFamily="66" charset="0"/>
            </a:endParaRPr>
          </a:p>
        </p:txBody>
      </p:sp>
    </p:spTree>
    <p:extLst>
      <p:ext uri="{BB962C8B-B14F-4D97-AF65-F5344CB8AC3E}">
        <p14:creationId xmlns:p14="http://schemas.microsoft.com/office/powerpoint/2010/main" val="13189084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83585" y="190291"/>
            <a:ext cx="5569528" cy="646331"/>
          </a:xfrm>
          <a:prstGeom prst="rect">
            <a:avLst/>
          </a:prstGeom>
          <a:noFill/>
        </p:spPr>
        <p:txBody>
          <a:bodyPr wrap="square" rtlCol="0">
            <a:spAutoFit/>
          </a:bodyPr>
          <a:lstStyle/>
          <a:p>
            <a:pPr algn="ctr"/>
            <a:r>
              <a:rPr lang="en-GB" sz="3600" dirty="0" smtClean="0">
                <a:latin typeface="Comic Sans MS" panose="030F0702030302020204" pitchFamily="66" charset="0"/>
              </a:rPr>
              <a:t>Homework1</a:t>
            </a:r>
            <a:endParaRPr lang="en-GB" sz="3600" dirty="0">
              <a:latin typeface="Comic Sans MS" panose="030F0702030302020204" pitchFamily="66" charset="0"/>
            </a:endParaRPr>
          </a:p>
        </p:txBody>
      </p:sp>
      <p:sp>
        <p:nvSpPr>
          <p:cNvPr id="2" name="Rectangle 1"/>
          <p:cNvSpPr/>
          <p:nvPr/>
        </p:nvSpPr>
        <p:spPr>
          <a:xfrm>
            <a:off x="435005" y="836622"/>
            <a:ext cx="11860567" cy="5262979"/>
          </a:xfrm>
          <a:prstGeom prst="rect">
            <a:avLst/>
          </a:prstGeom>
        </p:spPr>
        <p:txBody>
          <a:bodyPr wrap="square">
            <a:spAutoFit/>
          </a:bodyPr>
          <a:lstStyle/>
          <a:p>
            <a:pPr lvl="0"/>
            <a:r>
              <a:rPr lang="en-GB" sz="2400" b="1" u="sng" dirty="0">
                <a:solidFill>
                  <a:srgbClr val="00B050"/>
                </a:solidFill>
                <a:latin typeface="Comic Sans MS" panose="030F0702030302020204" pitchFamily="66" charset="0"/>
              </a:rPr>
              <a:t>Homework </a:t>
            </a:r>
            <a:endParaRPr lang="en-GB" sz="2400" b="1" u="sng" dirty="0" smtClean="0">
              <a:solidFill>
                <a:srgbClr val="00B050"/>
              </a:solidFill>
              <a:latin typeface="Comic Sans MS" panose="030F0702030302020204" pitchFamily="66" charset="0"/>
            </a:endParaRPr>
          </a:p>
          <a:p>
            <a:pPr lvl="0"/>
            <a:r>
              <a:rPr lang="en-GB" sz="2400" dirty="0" smtClean="0">
                <a:solidFill>
                  <a:prstClr val="black"/>
                </a:solidFill>
                <a:latin typeface="Comic Sans MS" panose="030F0702030302020204" pitchFamily="66" charset="0"/>
              </a:rPr>
              <a:t>Homework </a:t>
            </a:r>
            <a:r>
              <a:rPr lang="en-GB" sz="2400" dirty="0">
                <a:solidFill>
                  <a:prstClr val="black"/>
                </a:solidFill>
                <a:latin typeface="Comic Sans MS" panose="030F0702030302020204" pitchFamily="66" charset="0"/>
              </a:rPr>
              <a:t>will be sent </a:t>
            </a:r>
            <a:r>
              <a:rPr lang="en-GB" sz="2400" dirty="0" smtClean="0">
                <a:solidFill>
                  <a:prstClr val="black"/>
                </a:solidFill>
                <a:latin typeface="Comic Sans MS" panose="030F0702030302020204" pitchFamily="66" charset="0"/>
              </a:rPr>
              <a:t>each half term and the children will have several weeks to complete this homework. </a:t>
            </a:r>
          </a:p>
          <a:p>
            <a:pPr lvl="0"/>
            <a:endParaRPr lang="en-GB" sz="2400" u="sng" dirty="0">
              <a:solidFill>
                <a:srgbClr val="FF0000"/>
              </a:solidFill>
              <a:latin typeface="Comic Sans MS" panose="030F0702030302020204" pitchFamily="66" charset="0"/>
            </a:endParaRPr>
          </a:p>
          <a:p>
            <a:pPr lvl="0"/>
            <a:r>
              <a:rPr lang="en-GB" sz="2400" b="1" u="sng" dirty="0">
                <a:solidFill>
                  <a:srgbClr val="FF0000"/>
                </a:solidFill>
                <a:latin typeface="Comic Sans MS" panose="030F0702030302020204" pitchFamily="66" charset="0"/>
              </a:rPr>
              <a:t>Words</a:t>
            </a:r>
          </a:p>
          <a:p>
            <a:pPr lvl="0"/>
            <a:r>
              <a:rPr lang="en-GB" sz="2400" dirty="0">
                <a:solidFill>
                  <a:prstClr val="black"/>
                </a:solidFill>
                <a:latin typeface="Comic Sans MS" panose="030F0702030302020204" pitchFamily="66" charset="0"/>
              </a:rPr>
              <a:t>When your child is ready they will be sent home a set of words. These are to kept at home and used for further practise. Staff will test these words weekly and a new set will be sent home</a:t>
            </a:r>
            <a:r>
              <a:rPr lang="en-GB" sz="2400" dirty="0" smtClean="0">
                <a:solidFill>
                  <a:prstClr val="black"/>
                </a:solidFill>
                <a:latin typeface="Comic Sans MS" panose="030F0702030302020204" pitchFamily="66" charset="0"/>
              </a:rPr>
              <a:t>.</a:t>
            </a:r>
          </a:p>
          <a:p>
            <a:pPr lvl="0"/>
            <a:endParaRPr lang="en-GB" sz="2400" dirty="0">
              <a:solidFill>
                <a:prstClr val="black"/>
              </a:solidFill>
              <a:latin typeface="Comic Sans MS" panose="030F0702030302020204" pitchFamily="66" charset="0"/>
            </a:endParaRPr>
          </a:p>
          <a:p>
            <a:pPr lvl="0"/>
            <a:r>
              <a:rPr lang="en-GB" sz="2400" b="1" u="sng" dirty="0" smtClean="0">
                <a:solidFill>
                  <a:srgbClr val="00B050"/>
                </a:solidFill>
                <a:latin typeface="Comic Sans MS" panose="030F0702030302020204" pitchFamily="66" charset="0"/>
              </a:rPr>
              <a:t>Spellings</a:t>
            </a:r>
          </a:p>
          <a:p>
            <a:pPr lvl="0"/>
            <a:r>
              <a:rPr lang="en-GB" sz="2400" dirty="0" smtClean="0">
                <a:solidFill>
                  <a:prstClr val="black"/>
                </a:solidFill>
                <a:latin typeface="Comic Sans MS" panose="030F0702030302020204" pitchFamily="66" charset="0"/>
              </a:rPr>
              <a:t>Children will receive spellings when they are ready. Spellings will be tested weekly.</a:t>
            </a:r>
            <a:endParaRPr lang="en-GB" sz="2400" dirty="0">
              <a:solidFill>
                <a:prstClr val="black"/>
              </a:solidFill>
              <a:latin typeface="Comic Sans MS" panose="030F0702030302020204" pitchFamily="66" charset="0"/>
            </a:endParaRPr>
          </a:p>
          <a:p>
            <a:pPr lvl="0"/>
            <a:r>
              <a:rPr lang="en-GB" sz="2400" dirty="0">
                <a:solidFill>
                  <a:prstClr val="black"/>
                </a:solidFill>
                <a:latin typeface="Comic Sans MS" panose="030F0702030302020204" pitchFamily="66" charset="0"/>
              </a:rPr>
              <a:t> </a:t>
            </a:r>
            <a:endParaRPr lang="en-GB" sz="2400" dirty="0">
              <a:solidFill>
                <a:srgbClr val="70AD47"/>
              </a:solidFill>
              <a:latin typeface="Comic Sans MS" panose="030F0702030302020204" pitchFamily="66" charset="0"/>
            </a:endParaRPr>
          </a:p>
          <a:p>
            <a:pPr lvl="0" algn="ctr"/>
            <a:r>
              <a:rPr lang="en-GB" sz="2400" dirty="0">
                <a:solidFill>
                  <a:srgbClr val="70AD47"/>
                </a:solidFill>
                <a:latin typeface="Comic Sans MS" panose="030F0702030302020204" pitchFamily="66" charset="0"/>
              </a:rPr>
              <a:t>If you have any questions about home work please don’t hesitate to ask! </a:t>
            </a:r>
          </a:p>
        </p:txBody>
      </p:sp>
    </p:spTree>
    <p:extLst>
      <p:ext uri="{BB962C8B-B14F-4D97-AF65-F5344CB8AC3E}">
        <p14:creationId xmlns:p14="http://schemas.microsoft.com/office/powerpoint/2010/main" val="33468464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F8C0D0B-DDC7-E408-3984-E92567A303A6}"/>
              </a:ext>
            </a:extLst>
          </p:cNvPr>
          <p:cNvPicPr>
            <a:picLocks noChangeAspect="1"/>
          </p:cNvPicPr>
          <p:nvPr/>
        </p:nvPicPr>
        <p:blipFill rotWithShape="1">
          <a:blip r:embed="rId2"/>
          <a:srcRect b="1493"/>
          <a:stretch/>
        </p:blipFill>
        <p:spPr>
          <a:xfrm>
            <a:off x="-528" y="0"/>
            <a:ext cx="12118547" cy="6858000"/>
          </a:xfrm>
          <a:prstGeom prst="rect">
            <a:avLst/>
          </a:prstGeom>
        </p:spPr>
      </p:pic>
      <p:sp>
        <p:nvSpPr>
          <p:cNvPr id="5" name="TextBox 4">
            <a:extLst>
              <a:ext uri="{FF2B5EF4-FFF2-40B4-BE49-F238E27FC236}">
                <a16:creationId xmlns:a16="http://schemas.microsoft.com/office/drawing/2014/main" id="{8B175384-3E54-9CBB-024E-51197C5239B7}"/>
              </a:ext>
            </a:extLst>
          </p:cNvPr>
          <p:cNvSpPr txBox="1"/>
          <p:nvPr/>
        </p:nvSpPr>
        <p:spPr>
          <a:xfrm>
            <a:off x="869747" y="320947"/>
            <a:ext cx="10377996" cy="584775"/>
          </a:xfrm>
          <a:prstGeom prst="rect">
            <a:avLst/>
          </a:prstGeom>
          <a:noFill/>
        </p:spPr>
        <p:txBody>
          <a:bodyPr wrap="square" rtlCol="0">
            <a:spAutoFit/>
          </a:bodyPr>
          <a:lstStyle/>
          <a:p>
            <a:pPr algn="ctr"/>
            <a:r>
              <a:rPr lang="en-GB" sz="3200" dirty="0">
                <a:latin typeface="Comic Sans MS" panose="030F0702030302020204" pitchFamily="66" charset="0"/>
              </a:rPr>
              <a:t>Building the Kingdom </a:t>
            </a:r>
          </a:p>
        </p:txBody>
      </p:sp>
      <p:pic>
        <p:nvPicPr>
          <p:cNvPr id="6" name="Picture 5">
            <a:extLst>
              <a:ext uri="{FF2B5EF4-FFF2-40B4-BE49-F238E27FC236}">
                <a16:creationId xmlns:a16="http://schemas.microsoft.com/office/drawing/2014/main" id="{362D04F0-A36E-66FF-A645-8663B493BF7B}"/>
              </a:ext>
            </a:extLst>
          </p:cNvPr>
          <p:cNvPicPr>
            <a:picLocks noChangeAspect="1"/>
          </p:cNvPicPr>
          <p:nvPr/>
        </p:nvPicPr>
        <p:blipFill>
          <a:blip r:embed="rId3"/>
          <a:stretch>
            <a:fillRect/>
          </a:stretch>
        </p:blipFill>
        <p:spPr>
          <a:xfrm>
            <a:off x="468408" y="1419225"/>
            <a:ext cx="4381500" cy="4019550"/>
          </a:xfrm>
          <a:prstGeom prst="rect">
            <a:avLst/>
          </a:prstGeom>
        </p:spPr>
      </p:pic>
      <p:sp>
        <p:nvSpPr>
          <p:cNvPr id="7" name="TextBox 6">
            <a:extLst>
              <a:ext uri="{FF2B5EF4-FFF2-40B4-BE49-F238E27FC236}">
                <a16:creationId xmlns:a16="http://schemas.microsoft.com/office/drawing/2014/main" id="{31A49BF8-6CE0-47C3-7364-82C804C7D68A}"/>
              </a:ext>
            </a:extLst>
          </p:cNvPr>
          <p:cNvSpPr txBox="1"/>
          <p:nvPr/>
        </p:nvSpPr>
        <p:spPr>
          <a:xfrm>
            <a:off x="5219700" y="1144588"/>
            <a:ext cx="6702641" cy="3600986"/>
          </a:xfrm>
          <a:prstGeom prst="rect">
            <a:avLst/>
          </a:prstGeom>
          <a:noFill/>
        </p:spPr>
        <p:txBody>
          <a:bodyPr wrap="square" rtlCol="0">
            <a:spAutoFit/>
          </a:bodyPr>
          <a:lstStyle/>
          <a:p>
            <a:pPr algn="ctr"/>
            <a:r>
              <a:rPr lang="en-GB" sz="1600" b="1" dirty="0">
                <a:latin typeface="Comic Sans MS" panose="030F0702030302020204" pitchFamily="66" charset="0"/>
              </a:rPr>
              <a:t>Building the Kingdom</a:t>
            </a:r>
            <a:r>
              <a:rPr lang="en-GB" sz="1600" dirty="0">
                <a:latin typeface="Comic Sans MS" panose="030F0702030302020204" pitchFamily="66" charset="0"/>
              </a:rPr>
              <a:t> is a faith-based initiative that weaves Catholic values throughout our curriculum. By engaging with big questions, children are encouraged to explore themes of faith, justice, and their role in the world. This approach supports our mission to guide young people into becoming compassionate, responsible individuals who live the Gospel and understand their place in God’s plan.</a:t>
            </a:r>
          </a:p>
          <a:p>
            <a:pPr algn="ctr"/>
            <a:r>
              <a:rPr lang="en-GB" sz="1600" dirty="0">
                <a:latin typeface="Comic Sans MS" panose="030F0702030302020204" pitchFamily="66" charset="0"/>
              </a:rPr>
              <a:t>Alongside its central place in our school curriculum, we will also be introducing monthly </a:t>
            </a:r>
            <a:r>
              <a:rPr lang="en-GB" sz="1600" b="1" dirty="0">
                <a:latin typeface="Comic Sans MS" panose="030F0702030302020204" pitchFamily="66" charset="0"/>
              </a:rPr>
              <a:t>BTK homework</a:t>
            </a:r>
            <a:r>
              <a:rPr lang="en-GB" sz="1600" dirty="0">
                <a:latin typeface="Comic Sans MS" panose="030F0702030302020204" pitchFamily="66" charset="0"/>
              </a:rPr>
              <a:t> for you to enjoy with your child at home. Each month, you’ll receive a BTK question to respond to in any way you choose, whether through writing, art, or another creative form. We warmly invite you to take part in this journey together.</a:t>
            </a:r>
          </a:p>
          <a:p>
            <a:pPr algn="ctr"/>
            <a:r>
              <a:rPr lang="en-GB" sz="1800" dirty="0">
                <a:effectLst/>
                <a:latin typeface="Letter-join 8" panose="02000805000000020003" pitchFamily="50" charset="0"/>
                <a:ea typeface="Calibri" panose="020F0502020204030204" pitchFamily="34" charset="0"/>
                <a:cs typeface="Times New Roman" panose="02020603050405020304" pitchFamily="18" charset="0"/>
              </a:rPr>
              <a:t/>
            </a:r>
            <a:br>
              <a:rPr lang="en-GB" sz="1800" dirty="0">
                <a:effectLst/>
                <a:latin typeface="Letter-join 8" panose="02000805000000020003" pitchFamily="50" charset="0"/>
                <a:ea typeface="Calibri" panose="020F0502020204030204" pitchFamily="34" charset="0"/>
                <a:cs typeface="Times New Roman" panose="02020603050405020304" pitchFamily="18" charset="0"/>
              </a:rPr>
            </a:br>
            <a:endParaRPr lang="en-GB" dirty="0"/>
          </a:p>
        </p:txBody>
      </p:sp>
      <p:pic>
        <p:nvPicPr>
          <p:cNvPr id="8" name="Picture 7">
            <a:extLst>
              <a:ext uri="{FF2B5EF4-FFF2-40B4-BE49-F238E27FC236}">
                <a16:creationId xmlns:a16="http://schemas.microsoft.com/office/drawing/2014/main" id="{1A34B7F5-229E-FA10-A1D3-7C2CC1867819}"/>
              </a:ext>
            </a:extLst>
          </p:cNvPr>
          <p:cNvPicPr>
            <a:picLocks noChangeAspect="1"/>
          </p:cNvPicPr>
          <p:nvPr/>
        </p:nvPicPr>
        <p:blipFill>
          <a:blip r:embed="rId4"/>
          <a:stretch>
            <a:fillRect/>
          </a:stretch>
        </p:blipFill>
        <p:spPr>
          <a:xfrm>
            <a:off x="6792289" y="4229842"/>
            <a:ext cx="3557462" cy="2082058"/>
          </a:xfrm>
          <a:prstGeom prst="rect">
            <a:avLst/>
          </a:prstGeom>
        </p:spPr>
      </p:pic>
    </p:spTree>
    <p:extLst>
      <p:ext uri="{BB962C8B-B14F-4D97-AF65-F5344CB8AC3E}">
        <p14:creationId xmlns:p14="http://schemas.microsoft.com/office/powerpoint/2010/main" val="2088592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96393" y="147566"/>
            <a:ext cx="6267797" cy="769441"/>
          </a:xfrm>
          <a:prstGeom prst="rect">
            <a:avLst/>
          </a:prstGeom>
          <a:noFill/>
        </p:spPr>
        <p:txBody>
          <a:bodyPr wrap="square" rtlCol="0">
            <a:spAutoFit/>
          </a:bodyPr>
          <a:lstStyle/>
          <a:p>
            <a:pPr algn="ctr"/>
            <a:r>
              <a:rPr lang="en-GB" sz="4400" u="sng" dirty="0" smtClean="0">
                <a:latin typeface="Comic Sans MS" panose="030F0702030302020204" pitchFamily="66" charset="0"/>
              </a:rPr>
              <a:t>Reading</a:t>
            </a:r>
            <a:r>
              <a:rPr lang="en-GB" sz="4400" dirty="0" smtClean="0">
                <a:latin typeface="Comic Sans MS" panose="030F0702030302020204" pitchFamily="66" charset="0"/>
              </a:rPr>
              <a:t> </a:t>
            </a:r>
            <a:endParaRPr lang="en-GB" sz="4400" dirty="0">
              <a:latin typeface="Comic Sans MS" panose="030F0702030302020204" pitchFamily="66" charset="0"/>
            </a:endParaRPr>
          </a:p>
        </p:txBody>
      </p:sp>
      <p:sp>
        <p:nvSpPr>
          <p:cNvPr id="2" name="Rectangle 1"/>
          <p:cNvSpPr/>
          <p:nvPr/>
        </p:nvSpPr>
        <p:spPr>
          <a:xfrm>
            <a:off x="968087" y="2947916"/>
            <a:ext cx="10324407" cy="3724096"/>
          </a:xfrm>
          <a:prstGeom prst="rect">
            <a:avLst/>
          </a:prstGeom>
        </p:spPr>
        <p:txBody>
          <a:bodyPr wrap="square">
            <a:spAutoFit/>
          </a:bodyPr>
          <a:lstStyle/>
          <a:p>
            <a:pPr lvl="0" algn="ctr"/>
            <a:r>
              <a:rPr lang="en-US" b="1" dirty="0" smtClean="0">
                <a:latin typeface="Comic Sans MS" panose="030F0702030302020204" pitchFamily="66" charset="0"/>
              </a:rPr>
              <a:t>The </a:t>
            </a:r>
            <a:r>
              <a:rPr lang="en-US" b="1" dirty="0">
                <a:latin typeface="Comic Sans MS" panose="030F0702030302020204" pitchFamily="66" charset="0"/>
              </a:rPr>
              <a:t>expectation is for children to read for at least 10 minutes each day.</a:t>
            </a:r>
          </a:p>
          <a:p>
            <a:pPr lvl="0" algn="ctr"/>
            <a:r>
              <a:rPr lang="en-US" b="1" dirty="0">
                <a:latin typeface="Comic Sans MS" panose="030F0702030302020204" pitchFamily="66" charset="0"/>
              </a:rPr>
              <a:t>Please sign their reading journal when you have listened to your child read each day.</a:t>
            </a:r>
          </a:p>
          <a:p>
            <a:pPr lvl="0" algn="ctr"/>
            <a:endParaRPr lang="en-GB" dirty="0" smtClean="0">
              <a:latin typeface="Comic Sans MS" panose="030F0702030302020204" pitchFamily="66" charset="0"/>
            </a:endParaRPr>
          </a:p>
          <a:p>
            <a:pPr algn="ctr"/>
            <a:r>
              <a:rPr lang="en-GB" dirty="0" smtClean="0">
                <a:latin typeface="Comic Sans MS" panose="030F0702030302020204" pitchFamily="66" charset="0"/>
              </a:rPr>
              <a:t>Children’s reading books will be checked and changed daily. </a:t>
            </a:r>
            <a:r>
              <a:rPr lang="en-GB" b="1" dirty="0">
                <a:latin typeface="Comic Sans MS" panose="030F0702030302020204" pitchFamily="66" charset="0"/>
              </a:rPr>
              <a:t>All </a:t>
            </a:r>
            <a:r>
              <a:rPr lang="en-GB" dirty="0">
                <a:latin typeface="Comic Sans MS" panose="030F0702030302020204" pitchFamily="66" charset="0"/>
              </a:rPr>
              <a:t>children are expected to bring their book bag and reading diary with them into school </a:t>
            </a:r>
            <a:r>
              <a:rPr lang="en-GB" b="1" dirty="0">
                <a:latin typeface="Comic Sans MS" panose="030F0702030302020204" pitchFamily="66" charset="0"/>
              </a:rPr>
              <a:t>every day </a:t>
            </a:r>
            <a:r>
              <a:rPr lang="en-GB" dirty="0" smtClean="0">
                <a:latin typeface="Comic Sans MS" panose="030F0702030302020204" pitchFamily="66" charset="0"/>
              </a:rPr>
              <a:t>as it is </a:t>
            </a:r>
            <a:r>
              <a:rPr lang="en-GB" dirty="0">
                <a:latin typeface="Comic Sans MS" panose="030F0702030302020204" pitchFamily="66" charset="0"/>
              </a:rPr>
              <a:t>part of their uniform</a:t>
            </a:r>
            <a:r>
              <a:rPr lang="en-GB" dirty="0" smtClean="0">
                <a:latin typeface="Comic Sans MS" panose="030F0702030302020204" pitchFamily="66" charset="0"/>
              </a:rPr>
              <a:t>.</a:t>
            </a:r>
          </a:p>
          <a:p>
            <a:pPr algn="ctr"/>
            <a:endParaRPr lang="en-GB" dirty="0" smtClean="0">
              <a:latin typeface="Comic Sans MS" panose="030F0702030302020204" pitchFamily="66" charset="0"/>
            </a:endParaRPr>
          </a:p>
          <a:p>
            <a:pPr lvl="0" algn="ctr"/>
            <a:r>
              <a:rPr lang="en-GB" dirty="0">
                <a:latin typeface="Comic Sans MS" panose="030F0702030302020204" pitchFamily="66" charset="0"/>
              </a:rPr>
              <a:t>It’s incredibly important that you listen to your children read </a:t>
            </a:r>
            <a:r>
              <a:rPr lang="en-GB" sz="2000" b="1" dirty="0">
                <a:latin typeface="Comic Sans MS" panose="030F0702030302020204" pitchFamily="66" charset="0"/>
              </a:rPr>
              <a:t>every night </a:t>
            </a:r>
            <a:r>
              <a:rPr lang="en-GB" dirty="0">
                <a:latin typeface="Comic Sans MS" panose="030F0702030302020204" pitchFamily="66" charset="0"/>
              </a:rPr>
              <a:t>to help us develop your child’s reading ability.</a:t>
            </a:r>
          </a:p>
          <a:p>
            <a:pPr algn="ctr"/>
            <a:endParaRPr lang="en-GB" dirty="0">
              <a:latin typeface="Comic Sans MS" panose="030F0702030302020204" pitchFamily="66" charset="0"/>
            </a:endParaRPr>
          </a:p>
          <a:p>
            <a:pPr algn="ctr"/>
            <a:r>
              <a:rPr lang="en-GB" dirty="0" smtClean="0">
                <a:latin typeface="Comic Sans MS" panose="030F0702030302020204" pitchFamily="66" charset="0"/>
              </a:rPr>
              <a:t>Children will also bring home a bedtime story for you to read to your child. This will be changed each day. This does not need to be recorded in reading diaries.  </a:t>
            </a:r>
            <a:endParaRPr lang="en-GB" dirty="0">
              <a:latin typeface="Comic Sans MS" panose="030F0702030302020204" pitchFamily="66" charset="0"/>
            </a:endParaRPr>
          </a:p>
          <a:p>
            <a:pPr lvl="0" algn="ctr"/>
            <a:endParaRPr lang="en-GB" dirty="0" smtClean="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4524842" y="917007"/>
            <a:ext cx="3002066" cy="2030909"/>
          </a:xfrm>
          <a:prstGeom prst="rect">
            <a:avLst/>
          </a:prstGeom>
        </p:spPr>
      </p:pic>
    </p:spTree>
    <p:extLst>
      <p:ext uri="{BB962C8B-B14F-4D97-AF65-F5344CB8AC3E}">
        <p14:creationId xmlns:p14="http://schemas.microsoft.com/office/powerpoint/2010/main" val="23426363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7" name="TextBox 6"/>
          <p:cNvSpPr txBox="1"/>
          <p:nvPr/>
        </p:nvSpPr>
        <p:spPr>
          <a:xfrm>
            <a:off x="2464258" y="447694"/>
            <a:ext cx="626779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smtClean="0">
                <a:ln>
                  <a:noFill/>
                </a:ln>
                <a:effectLst/>
                <a:uLnTx/>
                <a:uFillTx/>
                <a:latin typeface="CCW Cursive Writing 1" panose="03050602040000000000" pitchFamily="66" charset="0"/>
                <a:ea typeface="+mn-ea"/>
                <a:cs typeface="+mn-cs"/>
              </a:rPr>
              <a:t>Phonics</a:t>
            </a:r>
            <a:endParaRPr kumimoji="0" lang="en-GB" sz="7200" b="0" i="0" u="none" strike="noStrike" kern="1200" cap="none" spc="0" normalizeH="0" baseline="0" noProof="0" dirty="0">
              <a:ln>
                <a:noFill/>
              </a:ln>
              <a:effectLst/>
              <a:uLnTx/>
              <a:uFillTx/>
              <a:latin typeface="CCW Cursive Writing 1" panose="03050602040000000000" pitchFamily="66" charset="0"/>
              <a:ea typeface="+mn-ea"/>
              <a:cs typeface="+mn-cs"/>
            </a:endParaRPr>
          </a:p>
        </p:txBody>
      </p:sp>
      <p:pic>
        <p:nvPicPr>
          <p:cNvPr id="3" name="Picture 2"/>
          <p:cNvPicPr>
            <a:picLocks noChangeAspect="1"/>
          </p:cNvPicPr>
          <p:nvPr/>
        </p:nvPicPr>
        <p:blipFill>
          <a:blip r:embed="rId3"/>
          <a:stretch>
            <a:fillRect/>
          </a:stretch>
        </p:blipFill>
        <p:spPr>
          <a:xfrm>
            <a:off x="586010" y="352520"/>
            <a:ext cx="3022951" cy="1540896"/>
          </a:xfrm>
          <a:prstGeom prst="rect">
            <a:avLst/>
          </a:prstGeom>
        </p:spPr>
      </p:pic>
      <p:pic>
        <p:nvPicPr>
          <p:cNvPr id="9" name="Picture 8"/>
          <p:cNvPicPr>
            <a:picLocks noChangeAspect="1"/>
          </p:cNvPicPr>
          <p:nvPr/>
        </p:nvPicPr>
        <p:blipFill>
          <a:blip r:embed="rId3"/>
          <a:stretch>
            <a:fillRect/>
          </a:stretch>
        </p:blipFill>
        <p:spPr>
          <a:xfrm>
            <a:off x="8732055" y="352520"/>
            <a:ext cx="3022951" cy="1540896"/>
          </a:xfrm>
          <a:prstGeom prst="rect">
            <a:avLst/>
          </a:prstGeom>
        </p:spPr>
      </p:pic>
      <p:sp>
        <p:nvSpPr>
          <p:cNvPr id="6" name="Rectangle 5"/>
          <p:cNvSpPr/>
          <p:nvPr/>
        </p:nvSpPr>
        <p:spPr>
          <a:xfrm>
            <a:off x="861134" y="1893416"/>
            <a:ext cx="10893872" cy="3293209"/>
          </a:xfrm>
          <a:prstGeom prst="rect">
            <a:avLst/>
          </a:prstGeom>
        </p:spPr>
        <p:txBody>
          <a:bodyPr wrap="square">
            <a:spAutoFit/>
          </a:bodyPr>
          <a:lstStyle/>
          <a:p>
            <a:pPr lvl="0" algn="ctr"/>
            <a:endParaRPr lang="en-GB" sz="2400" b="1" dirty="0">
              <a:solidFill>
                <a:srgbClr val="70AD47">
                  <a:lumMod val="75000"/>
                </a:srgbClr>
              </a:solidFill>
              <a:latin typeface="XCCW Joined 1a" panose="03050602040000000000" pitchFamily="66" charset="0"/>
            </a:endParaRPr>
          </a:p>
          <a:p>
            <a:pPr lvl="0" algn="ctr"/>
            <a:r>
              <a:rPr lang="en-GB" sz="2400" b="1" dirty="0">
                <a:solidFill>
                  <a:srgbClr val="70AD47">
                    <a:lumMod val="75000"/>
                  </a:srgbClr>
                </a:solidFill>
                <a:latin typeface="Comic Sans MS" panose="030F0702030302020204" pitchFamily="66" charset="0"/>
              </a:rPr>
              <a:t>Phonics is a way of teaching children the skills of </a:t>
            </a:r>
            <a:r>
              <a:rPr lang="en-GB" sz="2400" b="1" u="sng" dirty="0">
                <a:solidFill>
                  <a:srgbClr val="70AD47">
                    <a:lumMod val="75000"/>
                  </a:srgbClr>
                </a:solidFill>
                <a:latin typeface="Comic Sans MS" panose="030F0702030302020204" pitchFamily="66" charset="0"/>
              </a:rPr>
              <a:t>reading</a:t>
            </a:r>
            <a:r>
              <a:rPr lang="en-GB" sz="2400" b="1" dirty="0">
                <a:solidFill>
                  <a:srgbClr val="70AD47">
                    <a:lumMod val="75000"/>
                  </a:srgbClr>
                </a:solidFill>
                <a:latin typeface="Comic Sans MS" panose="030F0702030302020204" pitchFamily="66" charset="0"/>
              </a:rPr>
              <a:t> and </a:t>
            </a:r>
            <a:r>
              <a:rPr lang="en-GB" sz="2400" b="1" u="sng" dirty="0">
                <a:solidFill>
                  <a:srgbClr val="70AD47">
                    <a:lumMod val="75000"/>
                  </a:srgbClr>
                </a:solidFill>
                <a:latin typeface="Comic Sans MS" panose="030F0702030302020204" pitchFamily="66" charset="0"/>
              </a:rPr>
              <a:t>writing. </a:t>
            </a:r>
          </a:p>
          <a:p>
            <a:pPr lvl="0" algn="ctr"/>
            <a:endParaRPr lang="en-GB" sz="2000" b="1" u="sng" dirty="0">
              <a:solidFill>
                <a:prstClr val="black"/>
              </a:solidFill>
              <a:latin typeface="Comic Sans MS" panose="030F0702030302020204" pitchFamily="66" charset="0"/>
            </a:endParaRPr>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rPr>
              <a:t>Phonics is taught </a:t>
            </a:r>
            <a:r>
              <a:rPr lang="en-GB" sz="2000" b="1" dirty="0">
                <a:solidFill>
                  <a:prstClr val="black"/>
                </a:solidFill>
                <a:latin typeface="Comic Sans MS" panose="030F0702030302020204" pitchFamily="66" charset="0"/>
              </a:rPr>
              <a:t>every day </a:t>
            </a:r>
            <a:r>
              <a:rPr lang="en-GB" sz="2000" dirty="0">
                <a:solidFill>
                  <a:prstClr val="black"/>
                </a:solidFill>
                <a:latin typeface="Comic Sans MS" panose="030F0702030302020204" pitchFamily="66" charset="0"/>
              </a:rPr>
              <a:t>in a discreet 20 minute session. </a:t>
            </a:r>
          </a:p>
          <a:p>
            <a:pPr marL="285750" lvl="0" indent="-285750">
              <a:buFont typeface="Arial" panose="020B0604020202020204" pitchFamily="34" charset="0"/>
              <a:buChar char="•"/>
            </a:pPr>
            <a:endParaRPr lang="en-GB" sz="2000" dirty="0">
              <a:solidFill>
                <a:prstClr val="black"/>
              </a:solidFill>
              <a:latin typeface="Comic Sans MS" panose="030F0702030302020204" pitchFamily="66" charset="0"/>
            </a:endParaRPr>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rPr>
              <a:t>Phonics is differentiated in each class and children are grouped based on their phonics needs. </a:t>
            </a:r>
          </a:p>
          <a:p>
            <a:pPr marL="285750" lvl="0" indent="-285750">
              <a:buFont typeface="Arial" panose="020B0604020202020204" pitchFamily="34" charset="0"/>
              <a:buChar char="•"/>
            </a:pPr>
            <a:endParaRPr lang="en-GB" sz="2000" dirty="0">
              <a:solidFill>
                <a:prstClr val="black"/>
              </a:solidFill>
              <a:latin typeface="Comic Sans MS" panose="030F0702030302020204" pitchFamily="66" charset="0"/>
            </a:endParaRPr>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rPr>
              <a:t>Phonics is reinforced throughout all lessons and learning, to embed the skills and knowledge. </a:t>
            </a:r>
          </a:p>
        </p:txBody>
      </p:sp>
      <p:pic>
        <p:nvPicPr>
          <p:cNvPr id="10" name="Picture 9"/>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foregroundMark x1="58559" y1="57709" x2="58559" y2="57709"/>
                        <a14:foregroundMark x1="49099" y1="60352" x2="49099" y2="60352"/>
                      </a14:backgroundRemoval>
                    </a14:imgEffect>
                  </a14:imgLayer>
                </a14:imgProps>
              </a:ext>
              <a:ext uri="{28A0092B-C50C-407E-A947-70E740481C1C}">
                <a14:useLocalDpi xmlns:a14="http://schemas.microsoft.com/office/drawing/2010/main" val="0"/>
              </a:ext>
            </a:extLst>
          </a:blip>
          <a:stretch>
            <a:fillRect/>
          </a:stretch>
        </p:blipFill>
        <p:spPr>
          <a:xfrm>
            <a:off x="10243530" y="4704636"/>
            <a:ext cx="1762988" cy="1802695"/>
          </a:xfrm>
          <a:prstGeom prst="rect">
            <a:avLst/>
          </a:prstGeom>
        </p:spPr>
      </p:pic>
    </p:spTree>
    <p:extLst>
      <p:ext uri="{BB962C8B-B14F-4D97-AF65-F5344CB8AC3E}">
        <p14:creationId xmlns:p14="http://schemas.microsoft.com/office/powerpoint/2010/main" val="1583199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7559" y="199114"/>
            <a:ext cx="6473451"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sng"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Uniform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smtClean="0">
              <a:ln>
                <a:noFill/>
              </a:ln>
              <a:solidFill>
                <a:prstClr val="black"/>
              </a:solidFill>
              <a:effectLst/>
              <a:uLnTx/>
              <a:uFillTx/>
              <a:latin typeface="CCW Cursive Writing 1" panose="03050602040000000000"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CW Cursive Writing 1" panose="03050602040000000000" pitchFamily="66" charset="0"/>
              <a:ea typeface="+mn-ea"/>
              <a:cs typeface="+mn-cs"/>
            </a:endParaRP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46281" y1="22936" x2="73554" y2="20642"/>
                        <a14:foregroundMark x1="79339" y1="66055" x2="83884" y2="82569"/>
                      </a14:backgroundRemoval>
                    </a14:imgEffect>
                  </a14:imgLayer>
                </a14:imgProps>
              </a:ext>
            </a:extLst>
          </a:blip>
          <a:stretch>
            <a:fillRect/>
          </a:stretch>
        </p:blipFill>
        <p:spPr>
          <a:xfrm>
            <a:off x="9675099" y="4467225"/>
            <a:ext cx="2305050" cy="2076450"/>
          </a:xfrm>
          <a:prstGeom prst="rect">
            <a:avLst/>
          </a:prstGeom>
        </p:spPr>
      </p:pic>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10052842" y="753112"/>
            <a:ext cx="1741734" cy="2160000"/>
          </a:xfrm>
          <a:prstGeom prst="rect">
            <a:avLst/>
          </a:prstGeom>
        </p:spPr>
      </p:pic>
      <p:pic>
        <p:nvPicPr>
          <p:cNvPr id="2" name="Picture 1"/>
          <p:cNvPicPr>
            <a:picLocks noChangeAspect="1"/>
          </p:cNvPicPr>
          <p:nvPr/>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8223196" y="753112"/>
            <a:ext cx="1829646" cy="2160000"/>
          </a:xfrm>
          <a:prstGeom prst="rect">
            <a:avLst/>
          </a:prstGeom>
        </p:spPr>
      </p:pic>
      <p:pic>
        <p:nvPicPr>
          <p:cNvPr id="8" name="Picture 7"/>
          <p:cNvPicPr>
            <a:picLocks noChangeAspect="1"/>
          </p:cNvPicPr>
          <p:nvPr/>
        </p:nvPicPr>
        <p:blipFill>
          <a:blip r:embed="rId8">
            <a:extLst>
              <a:ext uri="{BEBA8EAE-BF5A-486C-A8C5-ECC9F3942E4B}">
                <a14:imgProps xmlns:a14="http://schemas.microsoft.com/office/drawing/2010/main">
                  <a14:imgLayer r:embed="rId9">
                    <a14:imgEffect>
                      <a14:backgroundRemoval t="0" b="100000" l="0" r="100000"/>
                    </a14:imgEffect>
                  </a14:imgLayer>
                </a14:imgProps>
              </a:ext>
            </a:extLst>
          </a:blip>
          <a:stretch>
            <a:fillRect/>
          </a:stretch>
        </p:blipFill>
        <p:spPr>
          <a:xfrm>
            <a:off x="9278059" y="2307225"/>
            <a:ext cx="1549565" cy="2160000"/>
          </a:xfrm>
          <a:prstGeom prst="rect">
            <a:avLst/>
          </a:prstGeom>
        </p:spPr>
      </p:pic>
      <p:sp>
        <p:nvSpPr>
          <p:cNvPr id="10" name="Rectangle 9"/>
          <p:cNvSpPr/>
          <p:nvPr/>
        </p:nvSpPr>
        <p:spPr>
          <a:xfrm>
            <a:off x="332579" y="911364"/>
            <a:ext cx="4778917" cy="563231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Winter Uniform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White collared shirt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Green tie (available through Parent Pay)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Red jumper or cardigan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Girls – Grey school skirt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Boys – Grey school trousers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Black school shoes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Summer Uniform</a:t>
            </a:r>
            <a:endParaRPr kumimoji="0" lang="en-US"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Girls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Red gingham summer dress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Red cardigan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White socks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Black school shoes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Boys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Red polo</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Red jumper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Grey school shorts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Dark socks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Black school shoes</a:t>
            </a:r>
            <a:endParaRPr kumimoji="0" lang="en-US"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11" name="Rectangle 10"/>
          <p:cNvSpPr/>
          <p:nvPr/>
        </p:nvSpPr>
        <p:spPr>
          <a:xfrm>
            <a:off x="5082466" y="3625362"/>
            <a:ext cx="3252297" cy="175432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Children are expected to bring their book bags every day as part of their uniform.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Trainers should only be worn on PE days.</a:t>
            </a:r>
          </a:p>
        </p:txBody>
      </p:sp>
      <mc:AlternateContent xmlns:mc="http://schemas.openxmlformats.org/markup-compatibility/2006" xmlns:p14="http://schemas.microsoft.com/office/powerpoint/2010/main">
        <mc:Choice Requires="p14">
          <p:contentPart p14:bwMode="auto" r:id="rId10">
            <p14:nvContentPartPr>
              <p14:cNvPr id="3" name="Ink 2"/>
              <p14:cNvContentPartPr/>
              <p14:nvPr/>
            </p14:nvContentPartPr>
            <p14:xfrm>
              <a:off x="276120" y="361800"/>
              <a:ext cx="48240" cy="29160"/>
            </p14:xfrm>
          </p:contentPart>
        </mc:Choice>
        <mc:Fallback xmlns="">
          <p:pic>
            <p:nvPicPr>
              <p:cNvPr id="3" name="Ink 2"/>
              <p:cNvPicPr/>
              <p:nvPr/>
            </p:nvPicPr>
            <p:blipFill>
              <a:blip r:embed="rId11"/>
              <a:stretch>
                <a:fillRect/>
              </a:stretch>
            </p:blipFill>
            <p:spPr>
              <a:xfrm>
                <a:off x="260280" y="298440"/>
                <a:ext cx="79920" cy="155880"/>
              </a:xfrm>
              <a:prstGeom prst="rect">
                <a:avLst/>
              </a:prstGeom>
            </p:spPr>
          </p:pic>
        </mc:Fallback>
      </mc:AlternateContent>
    </p:spTree>
    <p:extLst>
      <p:ext uri="{BB962C8B-B14F-4D97-AF65-F5344CB8AC3E}">
        <p14:creationId xmlns:p14="http://schemas.microsoft.com/office/powerpoint/2010/main" val="16569520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0703" y="244834"/>
            <a:ext cx="6473451" cy="5847755"/>
          </a:xfrm>
          <a:prstGeom prst="rect">
            <a:avLst/>
          </a:prstGeom>
          <a:noFill/>
        </p:spPr>
        <p:txBody>
          <a:bodyPr wrap="square" rtlCol="0">
            <a:spAutoFit/>
          </a:bodyPr>
          <a:lstStyle/>
          <a:p>
            <a:pPr algn="ctr"/>
            <a:r>
              <a:rPr lang="en-GB" sz="4400" u="sng" dirty="0" smtClean="0">
                <a:latin typeface="Comic Sans MS" panose="030F0702030302020204" pitchFamily="66" charset="0"/>
              </a:rPr>
              <a:t>P.E</a:t>
            </a:r>
          </a:p>
          <a:p>
            <a:pPr lvl="0"/>
            <a:endParaRPr lang="en-GB" sz="1100" dirty="0" smtClean="0">
              <a:latin typeface="CCW Cursive Writing 1" panose="03050602040000000000" pitchFamily="66" charset="0"/>
            </a:endParaRPr>
          </a:p>
          <a:p>
            <a:pPr lvl="0"/>
            <a:endParaRPr lang="en-GB" sz="1100" dirty="0">
              <a:latin typeface="CCW Cursive Writing 1" panose="03050602040000000000" pitchFamily="66" charset="0"/>
            </a:endParaRPr>
          </a:p>
          <a:p>
            <a:pPr lvl="0"/>
            <a:r>
              <a:rPr lang="en-GB" sz="2000" dirty="0" smtClean="0">
                <a:solidFill>
                  <a:prstClr val="black"/>
                </a:solidFill>
                <a:latin typeface="Comic Sans MS" panose="030F0702030302020204" pitchFamily="66" charset="0"/>
              </a:rPr>
              <a:t>On </a:t>
            </a:r>
            <a:r>
              <a:rPr lang="en-GB" sz="2000" dirty="0">
                <a:solidFill>
                  <a:prstClr val="black"/>
                </a:solidFill>
                <a:latin typeface="Comic Sans MS" panose="030F0702030302020204" pitchFamily="66" charset="0"/>
              </a:rPr>
              <a:t>our P.E day we ask children to come to school wearing their PE kit.</a:t>
            </a:r>
            <a:endParaRPr lang="en-GB" sz="1200" dirty="0">
              <a:solidFill>
                <a:prstClr val="black"/>
              </a:solidFill>
              <a:latin typeface="Comic Sans MS" panose="030F0702030302020204" pitchFamily="66" charset="0"/>
            </a:endParaRPr>
          </a:p>
          <a:p>
            <a:pPr lvl="0"/>
            <a:r>
              <a:rPr lang="en-GB" sz="2000" dirty="0" smtClean="0">
                <a:solidFill>
                  <a:prstClr val="black"/>
                </a:solidFill>
                <a:latin typeface="Comic Sans MS" panose="030F0702030302020204" pitchFamily="66" charset="0"/>
              </a:rPr>
              <a:t>PE day: RL and RH - Thursday</a:t>
            </a:r>
            <a:endParaRPr lang="en-GB" sz="2000" b="1" dirty="0">
              <a:solidFill>
                <a:srgbClr val="7030A0"/>
              </a:solidFill>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r>
              <a:rPr lang="en-US" sz="2000" dirty="0">
                <a:latin typeface="Comic Sans MS" panose="030F0702030302020204" pitchFamily="66" charset="0"/>
              </a:rPr>
              <a:t>A reminder that P.E kit consists of red polo shirt, black jogging bottoms and trainers. Children must come in wearing their school jumper/cardigan. </a:t>
            </a:r>
            <a:endParaRPr lang="en-US" sz="2000" dirty="0" smtClean="0">
              <a:latin typeface="Comic Sans MS" panose="030F0702030302020204" pitchFamily="66" charset="0"/>
            </a:endParaRPr>
          </a:p>
          <a:p>
            <a:pPr lvl="0"/>
            <a:endParaRPr lang="en-US" sz="1200" dirty="0">
              <a:latin typeface="Comic Sans MS" panose="030F0702030302020204" pitchFamily="66" charset="0"/>
            </a:endParaRPr>
          </a:p>
          <a:p>
            <a:pPr lvl="0"/>
            <a:r>
              <a:rPr lang="en-US" sz="2000" dirty="0">
                <a:latin typeface="Comic Sans MS" panose="030F0702030302020204" pitchFamily="66" charset="0"/>
              </a:rPr>
              <a:t>In addition to their school jumper /cardigan children may come to school with a plain black sweatshirt/hoodie on top of their school jumper/cardigan. </a:t>
            </a:r>
            <a:r>
              <a:rPr lang="en-US" sz="2000" dirty="0" smtClean="0">
                <a:latin typeface="Comic Sans MS" panose="030F0702030302020204" pitchFamily="66" charset="0"/>
              </a:rPr>
              <a:t>Wearing </a:t>
            </a:r>
            <a:r>
              <a:rPr lang="en-US" sz="2000" dirty="0">
                <a:latin typeface="Comic Sans MS" panose="030F0702030302020204" pitchFamily="66" charset="0"/>
              </a:rPr>
              <a:t>a black hoodie should not </a:t>
            </a:r>
            <a:r>
              <a:rPr lang="en-US" sz="2000" dirty="0" smtClean="0">
                <a:latin typeface="Comic Sans MS" panose="030F0702030302020204" pitchFamily="66" charset="0"/>
              </a:rPr>
              <a:t>replace a school </a:t>
            </a:r>
            <a:r>
              <a:rPr lang="en-US" sz="2000" dirty="0">
                <a:latin typeface="Comic Sans MS" panose="030F0702030302020204" pitchFamily="66" charset="0"/>
              </a:rPr>
              <a:t>red cardigan/jumper.</a:t>
            </a:r>
          </a:p>
          <a:p>
            <a:pPr lvl="0"/>
            <a:endParaRPr lang="en-US" sz="1200" dirty="0">
              <a:latin typeface="Comic Sans MS" panose="030F0702030302020204" pitchFamily="66" charset="0"/>
            </a:endParaRPr>
          </a:p>
          <a:p>
            <a:pPr lvl="0"/>
            <a:r>
              <a:rPr lang="en-US" sz="2000" dirty="0">
                <a:latin typeface="Comic Sans MS" panose="030F0702030302020204" pitchFamily="66" charset="0"/>
              </a:rPr>
              <a:t>I</a:t>
            </a:r>
            <a:r>
              <a:rPr lang="en-US" sz="2000" dirty="0" smtClean="0">
                <a:latin typeface="Comic Sans MS" panose="030F0702030302020204" pitchFamily="66" charset="0"/>
              </a:rPr>
              <a:t>n </a:t>
            </a:r>
            <a:r>
              <a:rPr lang="en-US" sz="2000" dirty="0">
                <a:latin typeface="Comic Sans MS" panose="030F0702030302020204" pitchFamily="66" charset="0"/>
              </a:rPr>
              <a:t>school they take their black hoodie off with their coat and keep it for the PE lesson</a:t>
            </a:r>
            <a:r>
              <a:rPr lang="en-US" sz="2000" dirty="0" smtClean="0">
                <a:latin typeface="Comic Sans MS" panose="030F0702030302020204" pitchFamily="66" charset="0"/>
              </a:rPr>
              <a:t>.</a:t>
            </a:r>
          </a:p>
        </p:txBody>
      </p:sp>
      <p:pic>
        <p:nvPicPr>
          <p:cNvPr id="6" name="Picture 5"/>
          <p:cNvPicPr>
            <a:picLocks noChangeAspect="1"/>
          </p:cNvPicPr>
          <p:nvPr/>
        </p:nvPicPr>
        <p:blipFill>
          <a:blip r:embed="rId2"/>
          <a:stretch>
            <a:fillRect/>
          </a:stretch>
        </p:blipFill>
        <p:spPr>
          <a:xfrm>
            <a:off x="6935739" y="469505"/>
            <a:ext cx="4676775" cy="5829300"/>
          </a:xfrm>
          <a:prstGeom prst="rect">
            <a:avLst/>
          </a:prstGeom>
        </p:spPr>
      </p:pic>
    </p:spTree>
    <p:extLst>
      <p:ext uri="{BB962C8B-B14F-4D97-AF65-F5344CB8AC3E}">
        <p14:creationId xmlns:p14="http://schemas.microsoft.com/office/powerpoint/2010/main" val="22334582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82103" y="161806"/>
            <a:ext cx="7167149" cy="6032421"/>
          </a:xfrm>
          <a:prstGeom prst="rect">
            <a:avLst/>
          </a:prstGeom>
          <a:noFill/>
        </p:spPr>
        <p:txBody>
          <a:bodyPr wrap="square" rtlCol="0">
            <a:spAutoFit/>
          </a:bodyPr>
          <a:lstStyle/>
          <a:p>
            <a:pPr algn="ctr"/>
            <a:r>
              <a:rPr lang="en-GB" sz="4400" u="sng" dirty="0" smtClean="0">
                <a:latin typeface="Comic Sans MS" panose="030F0702030302020204" pitchFamily="66" charset="0"/>
              </a:rPr>
              <a:t>P.E</a:t>
            </a:r>
          </a:p>
          <a:p>
            <a:pPr lvl="0"/>
            <a:endParaRPr lang="en-GB" sz="1100" dirty="0" smtClean="0">
              <a:latin typeface="CCW Cursive Writing 1" panose="03050602040000000000" pitchFamily="66" charset="0"/>
            </a:endParaRPr>
          </a:p>
          <a:p>
            <a:pPr lvl="0"/>
            <a:endParaRPr lang="en-GB" sz="1100" dirty="0">
              <a:latin typeface="CCW Cursive Writing 1" panose="03050602040000000000" pitchFamily="66" charset="0"/>
            </a:endParaRPr>
          </a:p>
          <a:p>
            <a:r>
              <a:rPr lang="en-GB" sz="2000" dirty="0">
                <a:latin typeface="Comic Sans MS" panose="030F0702030302020204" pitchFamily="66" charset="0"/>
              </a:rPr>
              <a:t>The wearing of any jewellery is not encouraged, watches are the only exception. We only allow analogue watches that support children to learn to tell the time - no digital/smart watches are permitted. </a:t>
            </a:r>
          </a:p>
          <a:p>
            <a:r>
              <a:rPr lang="en-GB" sz="2000" dirty="0">
                <a:latin typeface="Comic Sans MS" panose="030F0702030302020204" pitchFamily="66" charset="0"/>
              </a:rPr>
              <a:t> </a:t>
            </a:r>
          </a:p>
          <a:p>
            <a:r>
              <a:rPr lang="en-GB" sz="2000" dirty="0">
                <a:latin typeface="Comic Sans MS" panose="030F0702030302020204" pitchFamily="66" charset="0"/>
              </a:rPr>
              <a:t>Children must not wear rings, chains, necklaces or earrings that hang below the ear e.g. sleepers.  If parents still wish children to wear earrings, despite the risks of injury, only the small plain tiny stud type are allowed (maximum number of one per ear in the centre of the lobe). Staff cannot be held responsible for looking after items of jewellery such as watches or studs. </a:t>
            </a:r>
          </a:p>
          <a:p>
            <a:r>
              <a:rPr lang="en-GB" sz="2000" dirty="0">
                <a:latin typeface="Comic Sans MS" panose="030F0702030302020204" pitchFamily="66" charset="0"/>
              </a:rPr>
              <a:t>Children are also expected to take their own earrings out for P.E lessons as </a:t>
            </a:r>
            <a:r>
              <a:rPr lang="en-GB" sz="2000" dirty="0" smtClean="0">
                <a:latin typeface="Comic Sans MS" panose="030F0702030302020204" pitchFamily="66" charset="0"/>
              </a:rPr>
              <a:t>required.</a:t>
            </a:r>
            <a:endParaRPr lang="en-GB" sz="2000" dirty="0">
              <a:latin typeface="Comic Sans MS" panose="030F0702030302020204" pitchFamily="66" charset="0"/>
            </a:endParaRPr>
          </a:p>
          <a:p>
            <a:endParaRPr lang="en-GB" sz="2000" dirty="0">
              <a:latin typeface="Comic Sans MS" panose="030F0702030302020204" pitchFamily="66" charset="0"/>
            </a:endParaRPr>
          </a:p>
          <a:p>
            <a:r>
              <a:rPr lang="en-GB" sz="2000" dirty="0">
                <a:latin typeface="Comic Sans MS" panose="030F0702030302020204" pitchFamily="66" charset="0"/>
              </a:rPr>
              <a:t>Therefore, we discourage any jewellery on P.E days.</a:t>
            </a:r>
          </a:p>
        </p:txBody>
      </p:sp>
      <p:pic>
        <p:nvPicPr>
          <p:cNvPr id="6" name="Picture 5"/>
          <p:cNvPicPr>
            <a:picLocks noChangeAspect="1"/>
          </p:cNvPicPr>
          <p:nvPr/>
        </p:nvPicPr>
        <p:blipFill>
          <a:blip r:embed="rId2"/>
          <a:stretch>
            <a:fillRect/>
          </a:stretch>
        </p:blipFill>
        <p:spPr>
          <a:xfrm>
            <a:off x="7349252" y="417255"/>
            <a:ext cx="4676775" cy="5829300"/>
          </a:xfrm>
          <a:prstGeom prst="rect">
            <a:avLst/>
          </a:prstGeom>
        </p:spPr>
      </p:pic>
    </p:spTree>
    <p:extLst>
      <p:ext uri="{BB962C8B-B14F-4D97-AF65-F5344CB8AC3E}">
        <p14:creationId xmlns:p14="http://schemas.microsoft.com/office/powerpoint/2010/main" val="27209953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8099" y="237115"/>
            <a:ext cx="10515600" cy="1325563"/>
          </a:xfrm>
        </p:spPr>
        <p:txBody>
          <a:bodyPr/>
          <a:lstStyle/>
          <a:p>
            <a:pPr algn="ctr"/>
            <a:r>
              <a:rPr lang="en-GB" dirty="0" smtClean="0">
                <a:latin typeface="Comic Sans MS" panose="030F0702030302020204" pitchFamily="66" charset="0"/>
              </a:rPr>
              <a:t>Personal Development Opportunities</a:t>
            </a:r>
            <a:endParaRPr lang="en-GB" dirty="0">
              <a:latin typeface="Comic Sans MS" panose="030F0702030302020204" pitchFamily="66" charset="0"/>
            </a:endParaRPr>
          </a:p>
        </p:txBody>
      </p:sp>
      <p:sp>
        <p:nvSpPr>
          <p:cNvPr id="5" name="Rectangle 4"/>
          <p:cNvSpPr/>
          <p:nvPr/>
        </p:nvSpPr>
        <p:spPr>
          <a:xfrm>
            <a:off x="4562902" y="2113769"/>
            <a:ext cx="7460776" cy="3539430"/>
          </a:xfrm>
          <a:prstGeom prst="rect">
            <a:avLst/>
          </a:prstGeom>
        </p:spPr>
        <p:txBody>
          <a:bodyPr wrap="square">
            <a:spAutoFit/>
          </a:bodyPr>
          <a:lstStyle/>
          <a:p>
            <a:r>
              <a:rPr lang="en-GB" sz="3200" dirty="0">
                <a:solidFill>
                  <a:srgbClr val="000000"/>
                </a:solidFill>
                <a:latin typeface="Comic Sans MS" panose="030F0702030302020204" pitchFamily="66" charset="0"/>
              </a:rPr>
              <a:t>We also believe that children’s personal development is just as important as their academic progress</a:t>
            </a:r>
            <a:r>
              <a:rPr lang="en-GB" sz="3200" dirty="0" smtClean="0">
                <a:solidFill>
                  <a:srgbClr val="000000"/>
                </a:solidFill>
                <a:latin typeface="Comic Sans MS" panose="030F0702030302020204" pitchFamily="66" charset="0"/>
              </a:rPr>
              <a:t>.</a:t>
            </a:r>
            <a:br>
              <a:rPr lang="en-GB" sz="3200" dirty="0" smtClean="0">
                <a:solidFill>
                  <a:srgbClr val="000000"/>
                </a:solidFill>
                <a:latin typeface="Comic Sans MS" panose="030F0702030302020204" pitchFamily="66" charset="0"/>
              </a:rPr>
            </a:br>
            <a:endParaRPr lang="en-GB" sz="3200" dirty="0">
              <a:solidFill>
                <a:srgbClr val="000000"/>
              </a:solidFill>
              <a:latin typeface="Comic Sans MS" panose="030F0702030302020204" pitchFamily="66" charset="0"/>
            </a:endParaRPr>
          </a:p>
          <a:p>
            <a:r>
              <a:rPr lang="en-GB" sz="3200" dirty="0">
                <a:solidFill>
                  <a:srgbClr val="000000"/>
                </a:solidFill>
                <a:latin typeface="Comic Sans MS" panose="030F0702030302020204" pitchFamily="66" charset="0"/>
              </a:rPr>
              <a:t>Here are some ways in which we enrich and encourage children’s personal development in </a:t>
            </a:r>
            <a:r>
              <a:rPr lang="en-GB" sz="3200" dirty="0" smtClean="0">
                <a:solidFill>
                  <a:srgbClr val="000000"/>
                </a:solidFill>
                <a:latin typeface="Comic Sans MS" panose="030F0702030302020204" pitchFamily="66" charset="0"/>
              </a:rPr>
              <a:t>Reception</a:t>
            </a:r>
            <a:endParaRPr lang="en-GB" sz="3200" dirty="0"/>
          </a:p>
        </p:txBody>
      </p:sp>
      <p:pic>
        <p:nvPicPr>
          <p:cNvPr id="3" name="Picture 2"/>
          <p:cNvPicPr>
            <a:picLocks noChangeAspect="1"/>
          </p:cNvPicPr>
          <p:nvPr/>
        </p:nvPicPr>
        <p:blipFill rotWithShape="1">
          <a:blip r:embed="rId2"/>
          <a:srcRect t="1870"/>
          <a:stretch/>
        </p:blipFill>
        <p:spPr>
          <a:xfrm>
            <a:off x="328474" y="1349406"/>
            <a:ext cx="4092606" cy="4749553"/>
          </a:xfrm>
          <a:prstGeom prst="rect">
            <a:avLst/>
          </a:prstGeom>
        </p:spPr>
      </p:pic>
    </p:spTree>
    <p:extLst>
      <p:ext uri="{BB962C8B-B14F-4D97-AF65-F5344CB8AC3E}">
        <p14:creationId xmlns:p14="http://schemas.microsoft.com/office/powerpoint/2010/main" val="15337702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Relationships Education</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GB" dirty="0">
                <a:latin typeface="Comic Sans MS" panose="030F0702030302020204" pitchFamily="66" charset="0"/>
              </a:rPr>
              <a:t>Children follow a diocesan programme TEN TEN.</a:t>
            </a:r>
          </a:p>
          <a:p>
            <a:pPr marL="0" indent="0">
              <a:buNone/>
            </a:pPr>
            <a:r>
              <a:rPr lang="en-GB" dirty="0">
                <a:latin typeface="Comic Sans MS" panose="030F0702030302020204" pitchFamily="66" charset="0"/>
              </a:rPr>
              <a:t>Partnership work with families.</a:t>
            </a:r>
          </a:p>
          <a:p>
            <a:pPr marL="0" indent="0">
              <a:buNone/>
            </a:pPr>
            <a:r>
              <a:rPr lang="en-GB" dirty="0">
                <a:latin typeface="Comic Sans MS" panose="030F0702030302020204" pitchFamily="66" charset="0"/>
              </a:rPr>
              <a:t>Parent access to materials and website:</a:t>
            </a:r>
          </a:p>
          <a:p>
            <a:pPr marL="0" indent="0">
              <a:buNone/>
            </a:pPr>
            <a:r>
              <a:rPr lang="en-GB" dirty="0">
                <a:latin typeface="Comic Sans MS" panose="030F0702030302020204" pitchFamily="66" charset="0"/>
                <a:hlinkClick r:id="rId2"/>
              </a:rPr>
              <a:t>https://www.tentenresources.co.uk/life-to-the-full-primary/</a:t>
            </a:r>
            <a:r>
              <a:rPr lang="en-GB" dirty="0">
                <a:latin typeface="Comic Sans MS" panose="030F0702030302020204" pitchFamily="66" charset="0"/>
              </a:rPr>
              <a:t> </a:t>
            </a:r>
          </a:p>
          <a:p>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4" name="Picture 2" descr="Life to the Fu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7490" y="3906710"/>
            <a:ext cx="2597020" cy="2558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74840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1"/>
          </p:nvPr>
        </p:nvSpPr>
        <p:spPr>
          <a:xfrm>
            <a:off x="501652" y="604838"/>
            <a:ext cx="11338556" cy="3579812"/>
          </a:xfrm>
        </p:spPr>
        <p:txBody>
          <a:bodyPr rtlCol="0">
            <a:normAutofit fontScale="25000" lnSpcReduction="20000"/>
          </a:bodyPr>
          <a:lstStyle/>
          <a:p>
            <a:pPr>
              <a:buNone/>
              <a:defRPr/>
            </a:pPr>
            <a:r>
              <a:rPr lang="en-GB" sz="17600" b="1" dirty="0">
                <a:solidFill>
                  <a:schemeClr val="tx1">
                    <a:lumMod val="75000"/>
                    <a:lumOff val="25000"/>
                  </a:schemeClr>
                </a:solidFill>
                <a:latin typeface="Comic Sans MS" panose="030F0702030302020204" pitchFamily="66" charset="0"/>
                <a:cs typeface="Andalus" panose="02020603050405020304" pitchFamily="18" charset="-78"/>
              </a:rPr>
              <a:t>Online Safety</a:t>
            </a:r>
            <a:endParaRPr lang="en-GB" sz="8000" dirty="0">
              <a:solidFill>
                <a:schemeClr val="tx1">
                  <a:lumMod val="75000"/>
                  <a:lumOff val="25000"/>
                </a:schemeClr>
              </a:solidFill>
              <a:latin typeface="Comic Sans MS" panose="030F0702030302020204" pitchFamily="66" charset="0"/>
              <a:cs typeface="Andalus" panose="02020603050405020304" pitchFamily="18" charset="-78"/>
            </a:endParaRP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We support parents and families and aim to </a:t>
            </a:r>
            <a:r>
              <a:rPr lang="en-GB" sz="9600" dirty="0" smtClean="0">
                <a:solidFill>
                  <a:schemeClr val="tx1">
                    <a:lumMod val="75000"/>
                    <a:lumOff val="25000"/>
                  </a:schemeClr>
                </a:solidFill>
                <a:latin typeface="Comic Sans MS" panose="030F0702030302020204" pitchFamily="66" charset="0"/>
                <a:cs typeface="Andalus" panose="02020603050405020304" pitchFamily="18" charset="-78"/>
              </a:rPr>
              <a:t>work</a:t>
            </a:r>
          </a:p>
          <a:p>
            <a:pPr marL="0" indent="0" algn="just">
              <a:buNone/>
              <a:defRPr/>
            </a:pPr>
            <a:r>
              <a:rPr lang="en-GB" sz="9600" dirty="0" smtClean="0">
                <a:solidFill>
                  <a:schemeClr val="tx1">
                    <a:lumMod val="75000"/>
                    <a:lumOff val="25000"/>
                  </a:schemeClr>
                </a:solidFill>
                <a:latin typeface="Comic Sans MS" panose="030F0702030302020204" pitchFamily="66" charset="0"/>
                <a:cs typeface="Andalus" panose="02020603050405020304" pitchFamily="18" charset="-78"/>
              </a:rPr>
              <a:t> </a:t>
            </a:r>
            <a:r>
              <a:rPr lang="en-GB" sz="9600" dirty="0">
                <a:solidFill>
                  <a:schemeClr val="tx1">
                    <a:lumMod val="75000"/>
                    <a:lumOff val="25000"/>
                  </a:schemeClr>
                </a:solidFill>
                <a:latin typeface="Comic Sans MS" panose="030F0702030302020204" pitchFamily="66" charset="0"/>
                <a:cs typeface="Andalus" panose="02020603050405020304" pitchFamily="18" charset="-78"/>
              </a:rPr>
              <a:t>together </a:t>
            </a:r>
            <a:r>
              <a:rPr lang="en-GB" sz="9600" dirty="0" smtClean="0">
                <a:solidFill>
                  <a:schemeClr val="tx1">
                    <a:lumMod val="75000"/>
                    <a:lumOff val="25000"/>
                  </a:schemeClr>
                </a:solidFill>
                <a:latin typeface="Comic Sans MS" panose="030F0702030302020204" pitchFamily="66" charset="0"/>
                <a:cs typeface="Andalus" panose="02020603050405020304" pitchFamily="18" charset="-78"/>
              </a:rPr>
              <a:t>with </a:t>
            </a:r>
            <a:r>
              <a:rPr lang="en-GB" sz="9600" dirty="0">
                <a:solidFill>
                  <a:schemeClr val="tx1">
                    <a:lumMod val="75000"/>
                    <a:lumOff val="25000"/>
                  </a:schemeClr>
                </a:solidFill>
                <a:latin typeface="Comic Sans MS" panose="030F0702030302020204" pitchFamily="66" charset="0"/>
                <a:cs typeface="Andalus" panose="02020603050405020304" pitchFamily="18" charset="-78"/>
              </a:rPr>
              <a:t>you to keep children safe </a:t>
            </a:r>
            <a:r>
              <a:rPr lang="en-GB" sz="9600" dirty="0" smtClean="0">
                <a:solidFill>
                  <a:schemeClr val="tx1">
                    <a:lumMod val="75000"/>
                    <a:lumOff val="25000"/>
                  </a:schemeClr>
                </a:solidFill>
                <a:latin typeface="Comic Sans MS" panose="030F0702030302020204" pitchFamily="66" charset="0"/>
                <a:cs typeface="Andalus" panose="02020603050405020304" pitchFamily="18" charset="-78"/>
              </a:rPr>
              <a:t>online.</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How to set up parental controls</a:t>
            </a: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Talking to your child about staying safe online</a:t>
            </a: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Individual guidance for the sites, apps and games that </a:t>
            </a:r>
          </a:p>
          <a:p>
            <a:pPr marL="0" indent="0" algn="just">
              <a:buNone/>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     your child uses</a:t>
            </a:r>
          </a:p>
          <a:p>
            <a:pPr algn="just">
              <a:buFont typeface="Wingdings" panose="05000000000000000000" pitchFamily="2" charset="2"/>
              <a:buChar char="§"/>
              <a:defRPr/>
            </a:pPr>
            <a:r>
              <a:rPr lang="en-GB" sz="9600" b="1" dirty="0">
                <a:solidFill>
                  <a:schemeClr val="tx1">
                    <a:lumMod val="75000"/>
                    <a:lumOff val="25000"/>
                  </a:schemeClr>
                </a:solidFill>
                <a:latin typeface="Comic Sans MS" panose="030F0702030302020204" pitchFamily="66" charset="0"/>
                <a:cs typeface="Andalus" panose="02020603050405020304" pitchFamily="18" charset="-78"/>
              </a:rPr>
              <a:t>Important to understand and consider the parental </a:t>
            </a:r>
            <a:r>
              <a:rPr lang="en-GB" sz="9600" b="1" dirty="0" smtClean="0">
                <a:solidFill>
                  <a:schemeClr val="tx1">
                    <a:lumMod val="75000"/>
                    <a:lumOff val="25000"/>
                  </a:schemeClr>
                </a:solidFill>
                <a:latin typeface="Comic Sans MS" panose="030F0702030302020204" pitchFamily="66" charset="0"/>
                <a:cs typeface="Andalus" panose="02020603050405020304" pitchFamily="18" charset="-78"/>
              </a:rPr>
              <a:t>responsibilities </a:t>
            </a:r>
            <a:r>
              <a:rPr lang="en-GB" sz="9600" b="1" dirty="0">
                <a:solidFill>
                  <a:schemeClr val="tx1">
                    <a:lumMod val="75000"/>
                    <a:lumOff val="25000"/>
                  </a:schemeClr>
                </a:solidFill>
                <a:latin typeface="Comic Sans MS" panose="030F0702030302020204" pitchFamily="66" charset="0"/>
                <a:cs typeface="Andalus" panose="02020603050405020304" pitchFamily="18" charset="-78"/>
              </a:rPr>
              <a:t>linked to e-safety with the support of </a:t>
            </a:r>
            <a:r>
              <a:rPr lang="en-GB" sz="9600" b="1" dirty="0" smtClean="0">
                <a:solidFill>
                  <a:schemeClr val="tx1">
                    <a:lumMod val="75000"/>
                    <a:lumOff val="25000"/>
                  </a:schemeClr>
                </a:solidFill>
                <a:latin typeface="Comic Sans MS" panose="030F0702030302020204" pitchFamily="66" charset="0"/>
                <a:cs typeface="Andalus" panose="02020603050405020304" pitchFamily="18" charset="-78"/>
              </a:rPr>
              <a:t>school</a:t>
            </a:r>
            <a:r>
              <a:rPr lang="en-GB" sz="9600" b="1" dirty="0">
                <a:solidFill>
                  <a:schemeClr val="tx1">
                    <a:lumMod val="75000"/>
                    <a:lumOff val="25000"/>
                  </a:schemeClr>
                </a:solidFill>
                <a:latin typeface="Comic Sans MS" panose="030F0702030302020204" pitchFamily="66" charset="0"/>
                <a:cs typeface="Andalus" panose="02020603050405020304" pitchFamily="18" charset="-78"/>
              </a:rPr>
              <a:t>. </a:t>
            </a:r>
            <a:endParaRPr lang="en-GB" sz="9600" b="1" dirty="0" smtClean="0">
              <a:solidFill>
                <a:schemeClr val="tx1">
                  <a:lumMod val="75000"/>
                  <a:lumOff val="25000"/>
                </a:schemeClr>
              </a:solidFill>
              <a:latin typeface="Comic Sans MS" panose="030F0702030302020204" pitchFamily="66" charset="0"/>
              <a:cs typeface="Andalus" panose="02020603050405020304" pitchFamily="18" charset="-78"/>
            </a:endParaRPr>
          </a:p>
          <a:p>
            <a:pPr algn="just">
              <a:buFont typeface="Wingdings" panose="05000000000000000000" pitchFamily="2" charset="2"/>
              <a:buChar char="§"/>
              <a:defRPr/>
            </a:pP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2"/>
              </a:rPr>
              <a:t>https://www.internetmatters.org/wp-content/uploads/2015/05/ncro3p-Internet-Matters_E-safety_Primary_1.pdf</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3"/>
              </a:rPr>
              <a:t>https://www.nspcc.org.uk/preventing-abuse/keeping-children-    safe/online-safety/</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Constantia" panose="02030602050306030303" pitchFamily="18" charset="0"/>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a:buFont typeface="Arial" charset="0"/>
              <a:buAutoNum type="arabicPeriod"/>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a:buFont typeface="Arial" charset="0"/>
              <a:buAutoNum type="arabicPeriod"/>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112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r>
              <a:rPr lang="en-GB" sz="11200" dirty="0">
                <a:solidFill>
                  <a:schemeClr val="tx1">
                    <a:lumMod val="75000"/>
                    <a:lumOff val="25000"/>
                  </a:schemeClr>
                </a:solidFill>
                <a:latin typeface="Andalus" panose="02020603050405020304" pitchFamily="18" charset="-78"/>
                <a:cs typeface="Andalus" panose="02020603050405020304" pitchFamily="18" charset="-78"/>
              </a:rPr>
              <a:t>   </a:t>
            </a:r>
          </a:p>
          <a:p>
            <a:pPr marL="1143000" indent="-1143000" algn="just">
              <a:buFontTx/>
              <a:buChar char="-"/>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None/>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33795"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0462" y="5149913"/>
            <a:ext cx="1269746" cy="1271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rot="20758306">
            <a:off x="8661585" y="120738"/>
            <a:ext cx="3330755" cy="1725318"/>
          </a:xfrm>
          <a:prstGeom prst="rect">
            <a:avLst/>
          </a:prstGeom>
        </p:spPr>
      </p:pic>
    </p:spTree>
    <p:extLst>
      <p:ext uri="{BB962C8B-B14F-4D97-AF65-F5344CB8AC3E}">
        <p14:creationId xmlns:p14="http://schemas.microsoft.com/office/powerpoint/2010/main" val="533358115"/>
      </p:ext>
    </p:extLst>
  </p:cSld>
  <p:clrMapOvr>
    <a:masterClrMapping/>
  </p:clrMapOvr>
  <p:transition spd="slow" advTm="2573"/>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51017" y="430574"/>
            <a:ext cx="626779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sng"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Half Term Curriculum Overview</a:t>
            </a:r>
            <a:endPar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8" name="TextBox 7"/>
          <p:cNvSpPr txBox="1"/>
          <p:nvPr/>
        </p:nvSpPr>
        <p:spPr>
          <a:xfrm>
            <a:off x="639748" y="1163674"/>
            <a:ext cx="10890613"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Each half term your child will bring home an overview of the curriculum for the upcoming weeks. Please have a look at these with your children and talk about some of the language and things we will be looking at in preparation. Curriculum overviews are good for consolidating learning at home.  </a:t>
            </a: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2" name="Picture 1"/>
          <p:cNvPicPr>
            <a:picLocks noChangeAspect="1"/>
          </p:cNvPicPr>
          <p:nvPr/>
        </p:nvPicPr>
        <p:blipFill>
          <a:blip r:embed="rId2"/>
          <a:stretch>
            <a:fillRect/>
          </a:stretch>
        </p:blipFill>
        <p:spPr>
          <a:xfrm>
            <a:off x="399494" y="2296884"/>
            <a:ext cx="3713811" cy="2579543"/>
          </a:xfrm>
          <a:prstGeom prst="rect">
            <a:avLst/>
          </a:prstGeom>
        </p:spPr>
      </p:pic>
      <p:pic>
        <p:nvPicPr>
          <p:cNvPr id="5" name="Picture 4"/>
          <p:cNvPicPr>
            <a:picLocks noChangeAspect="1"/>
          </p:cNvPicPr>
          <p:nvPr/>
        </p:nvPicPr>
        <p:blipFill>
          <a:blip r:embed="rId3"/>
          <a:stretch>
            <a:fillRect/>
          </a:stretch>
        </p:blipFill>
        <p:spPr>
          <a:xfrm>
            <a:off x="4228009" y="3823843"/>
            <a:ext cx="3713811" cy="2579543"/>
          </a:xfrm>
          <a:prstGeom prst="rect">
            <a:avLst/>
          </a:prstGeom>
        </p:spPr>
      </p:pic>
      <p:pic>
        <p:nvPicPr>
          <p:cNvPr id="10" name="Picture 9"/>
          <p:cNvPicPr>
            <a:picLocks noChangeAspect="1"/>
          </p:cNvPicPr>
          <p:nvPr/>
        </p:nvPicPr>
        <p:blipFill>
          <a:blip r:embed="rId4"/>
          <a:stretch>
            <a:fillRect/>
          </a:stretch>
        </p:blipFill>
        <p:spPr>
          <a:xfrm>
            <a:off x="8063869" y="2296883"/>
            <a:ext cx="3713811" cy="2579543"/>
          </a:xfrm>
          <a:prstGeom prst="rect">
            <a:avLst/>
          </a:prstGeom>
        </p:spPr>
      </p:pic>
    </p:spTree>
    <p:extLst>
      <p:ext uri="{BB962C8B-B14F-4D97-AF65-F5344CB8AC3E}">
        <p14:creationId xmlns:p14="http://schemas.microsoft.com/office/powerpoint/2010/main" val="171523176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2242" y="3352795"/>
            <a:ext cx="6267797" cy="769441"/>
          </a:xfrm>
          <a:prstGeom prst="rect">
            <a:avLst/>
          </a:prstGeom>
          <a:noFill/>
        </p:spPr>
        <p:txBody>
          <a:bodyPr wrap="square" rtlCol="0">
            <a:spAutoFit/>
          </a:bodyPr>
          <a:lstStyle/>
          <a:p>
            <a:pPr algn="ctr"/>
            <a:r>
              <a:rPr lang="en-GB" sz="4400" dirty="0" smtClean="0">
                <a:latin typeface="Comic Sans MS" panose="030F0702030302020204" pitchFamily="66" charset="0"/>
              </a:rPr>
              <a:t>And Finally … </a:t>
            </a:r>
            <a:endParaRPr lang="en-GB" sz="4400" dirty="0">
              <a:latin typeface="Comic Sans MS" panose="030F0702030302020204" pitchFamily="66" charset="0"/>
            </a:endParaRPr>
          </a:p>
        </p:txBody>
      </p:sp>
      <p:sp>
        <p:nvSpPr>
          <p:cNvPr id="10" name="TextBox 9"/>
          <p:cNvSpPr txBox="1"/>
          <p:nvPr/>
        </p:nvSpPr>
        <p:spPr>
          <a:xfrm>
            <a:off x="1170121" y="296949"/>
            <a:ext cx="10156768" cy="6001643"/>
          </a:xfrm>
          <a:prstGeom prst="rect">
            <a:avLst/>
          </a:prstGeom>
          <a:noFill/>
        </p:spPr>
        <p:txBody>
          <a:bodyPr wrap="square" rtlCol="0">
            <a:spAutoFit/>
          </a:bodyPr>
          <a:lstStyle/>
          <a:p>
            <a:pPr algn="ctr"/>
            <a:r>
              <a:rPr lang="en-GB" sz="2000" dirty="0" smtClean="0">
                <a:latin typeface="Comic Sans MS" panose="030F0702030302020204" pitchFamily="66" charset="0"/>
              </a:rPr>
              <a:t>Please ensure all items of your child’s uniform have their names in them. </a:t>
            </a:r>
          </a:p>
          <a:p>
            <a:pPr marL="285750" indent="-285750" algn="ctr">
              <a:buFont typeface="Arial" panose="020B0604020202020204" pitchFamily="34" charset="0"/>
              <a:buChar char="•"/>
            </a:pPr>
            <a:endParaRPr lang="en-GB" sz="2000" dirty="0" smtClean="0">
              <a:latin typeface="Comic Sans MS" panose="030F0702030302020204" pitchFamily="66" charset="0"/>
            </a:endParaRPr>
          </a:p>
          <a:p>
            <a:pPr algn="ctr"/>
            <a:r>
              <a:rPr lang="en-GB" sz="2000" dirty="0" smtClean="0">
                <a:latin typeface="Comic Sans MS" panose="030F0702030302020204" pitchFamily="66" charset="0"/>
              </a:rPr>
              <a:t>Please send them to school with a named water bottle every day. </a:t>
            </a:r>
          </a:p>
          <a:p>
            <a:pPr marL="285750" indent="-285750" algn="ctr">
              <a:buFont typeface="Arial" panose="020B0604020202020204" pitchFamily="34" charset="0"/>
              <a:buChar char="•"/>
            </a:pPr>
            <a:endParaRPr lang="en-GB" sz="2000" dirty="0">
              <a:latin typeface="Comic Sans MS" panose="030F0702030302020204" pitchFamily="66" charset="0"/>
            </a:endParaRPr>
          </a:p>
          <a:p>
            <a:pPr algn="ctr"/>
            <a:r>
              <a:rPr lang="en-GB" sz="2000" dirty="0" smtClean="0">
                <a:latin typeface="Comic Sans MS" panose="030F0702030302020204" pitchFamily="66" charset="0"/>
              </a:rPr>
              <a:t>A medical form is needed for any new creams/gels/soaps that have been prescribed by a doctor. Please ask us for one of these.</a:t>
            </a:r>
          </a:p>
          <a:p>
            <a:pPr algn="ctr"/>
            <a:endParaRPr lang="en-GB" sz="2400" dirty="0">
              <a:latin typeface="Comic Sans MS" panose="030F0702030302020204" pitchFamily="66" charset="0"/>
            </a:endParaRPr>
          </a:p>
          <a:p>
            <a:pPr algn="ctr"/>
            <a:endParaRPr lang="en-GB" sz="2400" dirty="0" smtClean="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smtClean="0">
              <a:latin typeface="Comic Sans MS" panose="030F0702030302020204" pitchFamily="66" charset="0"/>
            </a:endParaRPr>
          </a:p>
          <a:p>
            <a:pPr algn="ctr"/>
            <a:r>
              <a:rPr lang="en-GB" sz="4800" dirty="0" smtClean="0">
                <a:solidFill>
                  <a:schemeClr val="accent6"/>
                </a:solidFill>
                <a:latin typeface="Comic Sans MS" panose="030F0702030302020204" pitchFamily="66" charset="0"/>
              </a:rPr>
              <a:t>We hope all of the children have a fantastic year in Reception!</a:t>
            </a:r>
          </a:p>
          <a:p>
            <a:pPr marL="285750" indent="-285750" algn="ctr">
              <a:buFont typeface="Arial" panose="020B0604020202020204" pitchFamily="34" charset="0"/>
              <a:buChar char="•"/>
            </a:pPr>
            <a:endParaRPr lang="en-GB" sz="2400" dirty="0" smtClean="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p:txBody>
      </p:sp>
      <p:pic>
        <p:nvPicPr>
          <p:cNvPr id="8" name="Picture 2" descr="30 Just Stick Clothing Name Tags/Labels- No Sew or Iron for School  Children, Care Home : Amazon.co.uk: Stationery &amp; Office Suppl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4283" y="2277015"/>
            <a:ext cx="1615854" cy="161585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Personalised kids water bottles school water bottle for boys | Ets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5462" y="2277015"/>
            <a:ext cx="2017808" cy="1615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42339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21724" y="463436"/>
            <a:ext cx="9792392" cy="5755422"/>
          </a:xfrm>
          <a:prstGeom prst="rect">
            <a:avLst/>
          </a:prstGeom>
          <a:noFill/>
        </p:spPr>
        <p:txBody>
          <a:bodyPr wrap="square" rtlCol="0">
            <a:spAutoFit/>
          </a:bodyPr>
          <a:lstStyle/>
          <a:p>
            <a:pPr algn="ctr"/>
            <a:r>
              <a:rPr lang="en-GB" sz="3200" b="1" u="sng" dirty="0" smtClean="0">
                <a:solidFill>
                  <a:schemeClr val="accent6">
                    <a:lumMod val="75000"/>
                  </a:schemeClr>
                </a:solidFill>
                <a:latin typeface="Comic Sans MS" panose="030F0702030302020204" pitchFamily="66" charset="0"/>
              </a:rPr>
              <a:t> </a:t>
            </a:r>
            <a:endParaRPr lang="en-GB" sz="3200" dirty="0" smtClean="0">
              <a:latin typeface="Comic Sans MS" panose="030F0702030302020204" pitchFamily="66" charset="0"/>
            </a:endParaRPr>
          </a:p>
          <a:p>
            <a:pPr algn="ctr"/>
            <a:endParaRPr lang="en-GB" sz="3200" dirty="0">
              <a:latin typeface="Comic Sans MS" panose="030F0702030302020204" pitchFamily="66" charset="0"/>
            </a:endParaRPr>
          </a:p>
          <a:p>
            <a:pPr algn="ctr"/>
            <a:r>
              <a:rPr lang="en-GB" sz="2400" dirty="0" smtClean="0">
                <a:latin typeface="Comic Sans MS" panose="030F0702030302020204" pitchFamily="66" charset="0"/>
              </a:rPr>
              <a:t>If you have any questions please phone the school office or send your class teacher an email. </a:t>
            </a:r>
          </a:p>
          <a:p>
            <a:pPr algn="ctr"/>
            <a:endParaRPr lang="en-GB" sz="2400" dirty="0" smtClean="0">
              <a:latin typeface="Comic Sans MS" panose="030F0702030302020204" pitchFamily="66" charset="0"/>
            </a:endParaRPr>
          </a:p>
          <a:p>
            <a:pPr algn="ctr"/>
            <a:r>
              <a:rPr lang="en-GB" sz="2400" dirty="0" smtClean="0">
                <a:latin typeface="Comic Sans MS" panose="030F0702030302020204" pitchFamily="66" charset="0"/>
                <a:hlinkClick r:id="rId2"/>
              </a:rPr>
              <a:t>parentmail@st-annes.solihull.sch.uk</a:t>
            </a:r>
            <a:endParaRPr lang="en-GB" sz="2400" dirty="0" smtClean="0">
              <a:latin typeface="Comic Sans MS" panose="030F0702030302020204" pitchFamily="66" charset="0"/>
            </a:endParaRPr>
          </a:p>
          <a:p>
            <a:pPr algn="ctr"/>
            <a:endParaRPr lang="en-GB" sz="2400" dirty="0">
              <a:latin typeface="Comic Sans MS" panose="030F0702030302020204" pitchFamily="66" charset="0"/>
            </a:endParaRPr>
          </a:p>
          <a:p>
            <a:pPr algn="ctr"/>
            <a:r>
              <a:rPr lang="en-US" sz="2400" dirty="0">
                <a:latin typeface="Comic Sans MS" panose="030F0702030302020204" pitchFamily="66" charset="0"/>
              </a:rPr>
              <a:t>In the event of an urgent response, </a:t>
            </a:r>
          </a:p>
          <a:p>
            <a:pPr algn="ctr"/>
            <a:r>
              <a:rPr lang="en-US" sz="2400" dirty="0">
                <a:latin typeface="Comic Sans MS" panose="030F0702030302020204" pitchFamily="66" charset="0"/>
              </a:rPr>
              <a:t>please contact the school office 0121 779 </a:t>
            </a:r>
            <a:r>
              <a:rPr lang="en-US" sz="2400" dirty="0" smtClean="0">
                <a:latin typeface="Comic Sans MS" panose="030F0702030302020204" pitchFamily="66" charset="0"/>
              </a:rPr>
              <a:t>8060</a:t>
            </a:r>
            <a:endParaRPr lang="en-GB" sz="2400" dirty="0" smtClean="0">
              <a:latin typeface="Comic Sans MS" panose="030F0702030302020204" pitchFamily="66" charset="0"/>
            </a:endParaRPr>
          </a:p>
          <a:p>
            <a:pPr algn="ctr"/>
            <a:endParaRPr lang="en-GB" sz="2400" dirty="0">
              <a:latin typeface="Comic Sans MS" panose="030F0702030302020204" pitchFamily="66" charset="0"/>
            </a:endParaRPr>
          </a:p>
          <a:p>
            <a:pPr algn="ctr"/>
            <a:r>
              <a:rPr lang="en-GB" sz="2400" dirty="0" smtClean="0">
                <a:latin typeface="Comic Sans MS" panose="030F0702030302020204" pitchFamily="66" charset="0"/>
              </a:rPr>
              <a:t>We will not hesitate to help! </a:t>
            </a:r>
          </a:p>
          <a:p>
            <a:pPr algn="ctr"/>
            <a:endParaRPr lang="en-GB" sz="2400" dirty="0" smtClean="0">
              <a:latin typeface="Comic Sans MS" panose="030F0702030302020204" pitchFamily="66" charset="0"/>
            </a:endParaRPr>
          </a:p>
          <a:p>
            <a:pPr algn="ctr"/>
            <a:r>
              <a:rPr lang="en-GB" sz="3200" u="sng" dirty="0">
                <a:solidFill>
                  <a:schemeClr val="accent6"/>
                </a:solidFill>
                <a:latin typeface="Comic Sans MS" panose="030F0702030302020204" pitchFamily="66" charset="0"/>
              </a:rPr>
              <a:t>Thank you for all your support and cooperation! </a:t>
            </a:r>
          </a:p>
          <a:p>
            <a:pPr algn="ctr"/>
            <a:endParaRPr lang="en-GB" sz="3200" dirty="0">
              <a:latin typeface="Comic Sans MS" panose="030F0702030302020204" pitchFamily="66" charset="0"/>
            </a:endParaRPr>
          </a:p>
        </p:txBody>
      </p:sp>
    </p:spTree>
    <p:extLst>
      <p:ext uri="{BB962C8B-B14F-4D97-AF65-F5344CB8AC3E}">
        <p14:creationId xmlns:p14="http://schemas.microsoft.com/office/powerpoint/2010/main" val="3155069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cean">
  <a:themeElements>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1938</TotalTime>
  <Words>2296</Words>
  <Application>Microsoft Office PowerPoint</Application>
  <PresentationFormat>Widescreen</PresentationFormat>
  <Paragraphs>285</Paragraphs>
  <Slides>26</Slides>
  <Notes>0</Notes>
  <HiddenSlides>0</HiddenSlides>
  <MMClips>0</MMClips>
  <ScaleCrop>false</ScaleCrop>
  <HeadingPairs>
    <vt:vector size="8" baseType="variant">
      <vt:variant>
        <vt:lpstr>Fonts Used</vt:lpstr>
      </vt:variant>
      <vt:variant>
        <vt:i4>14</vt:i4>
      </vt:variant>
      <vt:variant>
        <vt:lpstr>Theme</vt:lpstr>
      </vt:variant>
      <vt:variant>
        <vt:i4>3</vt:i4>
      </vt:variant>
      <vt:variant>
        <vt:lpstr>Embedded OLE Servers</vt:lpstr>
      </vt:variant>
      <vt:variant>
        <vt:i4>1</vt:i4>
      </vt:variant>
      <vt:variant>
        <vt:lpstr>Slide Titles</vt:lpstr>
      </vt:variant>
      <vt:variant>
        <vt:i4>26</vt:i4>
      </vt:variant>
    </vt:vector>
  </HeadingPairs>
  <TitlesOfParts>
    <vt:vector size="44" baseType="lpstr">
      <vt:lpstr>Andalus</vt:lpstr>
      <vt:lpstr>Aptos</vt:lpstr>
      <vt:lpstr>Arial</vt:lpstr>
      <vt:lpstr>Calibri</vt:lpstr>
      <vt:lpstr>Calibri Light</vt:lpstr>
      <vt:lpstr>CCW Cursive Writing 1</vt:lpstr>
      <vt:lpstr>Comic Sans MS</vt:lpstr>
      <vt:lpstr>Constantia</vt:lpstr>
      <vt:lpstr>Letter-join 8</vt:lpstr>
      <vt:lpstr>Tahoma</vt:lpstr>
      <vt:lpstr>Times New Roman</vt:lpstr>
      <vt:lpstr>Wingdings</vt:lpstr>
      <vt:lpstr>Wingdings 3</vt:lpstr>
      <vt:lpstr>XCCW Joined 1a</vt:lpstr>
      <vt:lpstr>Office Theme</vt:lpstr>
      <vt:lpstr>1_Office Theme</vt:lpstr>
      <vt:lpstr>Ocean</vt:lpstr>
      <vt:lpstr>Document</vt:lpstr>
      <vt:lpstr>PowerPoint Presentation</vt:lpstr>
      <vt:lpstr>PowerPoint Presentation</vt:lpstr>
      <vt:lpstr>We belong to Our Lady and All Saints MAC         This is our MAC Children’s Charter</vt:lpstr>
      <vt:lpstr>PowerPoint Presentation</vt:lpstr>
      <vt:lpstr>Leave of absence</vt:lpstr>
      <vt:lpstr>PowerPoint Presentation</vt:lpstr>
      <vt:lpstr>PowerPoint Presentation</vt:lpstr>
      <vt:lpstr>The EYFS</vt:lpstr>
      <vt:lpstr>PowerPoint Presentation</vt:lpstr>
      <vt:lpstr>Catholic Life and Celebration of the Word</vt:lpstr>
      <vt:lpstr>Reception Class Saint: Saint Anne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Personal Development Opportunities</vt:lpstr>
      <vt:lpstr>Relationships Education</vt:lpstr>
      <vt:lpstr>PowerPoint Presentation</vt:lpstr>
      <vt:lpstr>PowerPoint Presentation</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Karen Shaughnessy</cp:lastModifiedBy>
  <cp:revision>111</cp:revision>
  <dcterms:created xsi:type="dcterms:W3CDTF">2020-09-22T10:22:53Z</dcterms:created>
  <dcterms:modified xsi:type="dcterms:W3CDTF">2025-09-10T07:43:32Z</dcterms:modified>
</cp:coreProperties>
</file>