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70" r:id="rId4"/>
    <p:sldId id="257" r:id="rId5"/>
    <p:sldId id="283" r:id="rId6"/>
    <p:sldId id="281" r:id="rId7"/>
    <p:sldId id="282" r:id="rId8"/>
    <p:sldId id="261" r:id="rId9"/>
    <p:sldId id="296" r:id="rId10"/>
    <p:sldId id="297" r:id="rId11"/>
    <p:sldId id="280" r:id="rId12"/>
    <p:sldId id="285" r:id="rId13"/>
    <p:sldId id="258" r:id="rId14"/>
    <p:sldId id="286" r:id="rId15"/>
    <p:sldId id="291" r:id="rId16"/>
    <p:sldId id="292" r:id="rId17"/>
    <p:sldId id="293" r:id="rId18"/>
    <p:sldId id="294" r:id="rId19"/>
    <p:sldId id="298" r:id="rId20"/>
    <p:sldId id="284" r:id="rId21"/>
    <p:sldId id="260" r:id="rId22"/>
    <p:sldId id="279" r:id="rId23"/>
    <p:sldId id="272" r:id="rId24"/>
    <p:sldId id="274" r:id="rId25"/>
    <p:sldId id="266" r:id="rId26"/>
    <p:sldId id="265"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682" autoAdjust="0"/>
    <p:restoredTop sz="94660"/>
  </p:normalViewPr>
  <p:slideViewPr>
    <p:cSldViewPr snapToGrid="0">
      <p:cViewPr varScale="1">
        <p:scale>
          <a:sx n="88" d="100"/>
          <a:sy n="88" d="100"/>
        </p:scale>
        <p:origin x="187"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11/09/2025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11/09/2025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11/09/2025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11/09/2025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http://www.archangelbooks.com/images/800-244.jp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mailto:s83year6@st-annes.solihull.sch.uk" TargetMode="Externa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emf"/><Relationship Id="rId4" Type="http://schemas.openxmlformats.org/officeDocument/2006/relationships/image" Target="http://z.about.com/d/webclipart/1/0/n/T/mlk15.gif"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19.png"/><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18.png"/><Relationship Id="rId5" Type="http://schemas.microsoft.com/office/2007/relationships/hdphoto" Target="../media/hdphoto2.wdp"/><Relationship Id="rId4" Type="http://schemas.openxmlformats.org/officeDocument/2006/relationships/image" Target="../media/image17.png"/><Relationship Id="rId9" Type="http://schemas.microsoft.com/office/2007/relationships/hdphoto" Target="../media/hdphoto4.wdp"/></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hyperlink" Target="https://www.tentenresources.co.uk/life-to-the-full-primary/"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stannessolihull.co.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2.pn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3.jpeg"/></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hyperlink" Target="mailto:parentmail@st-annes.solihull.sch.uk"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7214" y="535132"/>
            <a:ext cx="4933288" cy="3438352"/>
          </a:xfrm>
          <a:prstGeom prst="rect">
            <a:avLst/>
          </a:prstGeom>
        </p:spPr>
      </p:pic>
      <p:sp>
        <p:nvSpPr>
          <p:cNvPr id="5" name="Rectangle 4"/>
          <p:cNvSpPr/>
          <p:nvPr/>
        </p:nvSpPr>
        <p:spPr>
          <a:xfrm>
            <a:off x="397042" y="336885"/>
            <a:ext cx="11607849" cy="6521116"/>
          </a:xfrm>
          <a:prstGeom prst="rect">
            <a:avLst/>
          </a:prstGeom>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b="1" dirty="0"/>
          </a:p>
        </p:txBody>
      </p:sp>
      <p:pic>
        <p:nvPicPr>
          <p:cNvPr id="2" name="Picture 1"/>
          <p:cNvPicPr>
            <a:picLocks noChangeAspect="1"/>
          </p:cNvPicPr>
          <p:nvPr/>
        </p:nvPicPr>
        <p:blipFill>
          <a:blip r:embed="rId3"/>
          <a:stretch>
            <a:fillRect/>
          </a:stretch>
        </p:blipFill>
        <p:spPr>
          <a:xfrm>
            <a:off x="3923171" y="393666"/>
            <a:ext cx="3212905" cy="3203777"/>
          </a:xfrm>
          <a:prstGeom prst="rect">
            <a:avLst/>
          </a:prstGeom>
        </p:spPr>
      </p:pic>
      <p:pic>
        <p:nvPicPr>
          <p:cNvPr id="2050" name="Picture 2" descr="Year 5 | Hollymount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6349" y="3485276"/>
            <a:ext cx="7220635" cy="3032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354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7214" y="535132"/>
            <a:ext cx="4933288" cy="3438352"/>
          </a:xfrm>
          <a:prstGeom prst="rect">
            <a:avLst/>
          </a:prstGeom>
        </p:spPr>
      </p:pic>
      <p:sp>
        <p:nvSpPr>
          <p:cNvPr id="5" name="Rectangle 4"/>
          <p:cNvSpPr/>
          <p:nvPr/>
        </p:nvSpPr>
        <p:spPr>
          <a:xfrm>
            <a:off x="432261" y="119002"/>
            <a:ext cx="11454938" cy="6434051"/>
          </a:xfrm>
          <a:prstGeom prst="rect">
            <a:avLst/>
          </a:prstGeom>
          <a:ln w="57150"/>
        </p:spPr>
        <p:style>
          <a:lnRef idx="2">
            <a:schemeClr val="accent6"/>
          </a:lnRef>
          <a:fillRef idx="1">
            <a:schemeClr val="lt1"/>
          </a:fillRef>
          <a:effectRef idx="0">
            <a:schemeClr val="accent6"/>
          </a:effectRef>
          <a:fontRef idx="minor">
            <a:schemeClr val="dk1"/>
          </a:fontRef>
        </p:style>
        <p:txBody>
          <a:bodyPr rtlCol="0" anchor="ctr"/>
          <a:lstStyle/>
          <a:p>
            <a:pPr lvl="0"/>
            <a:endParaRPr lang="en-GB" b="1" dirty="0">
              <a:latin typeface="CCW Cursive Writing 1" panose="03050602040000000000" pitchFamily="66" charset="0"/>
            </a:endParaRPr>
          </a:p>
        </p:txBody>
      </p:sp>
      <p:sp>
        <p:nvSpPr>
          <p:cNvPr id="7" name="TextBox 6"/>
          <p:cNvSpPr txBox="1"/>
          <p:nvPr/>
        </p:nvSpPr>
        <p:spPr>
          <a:xfrm>
            <a:off x="3025832" y="535132"/>
            <a:ext cx="6267797" cy="830997"/>
          </a:xfrm>
          <a:prstGeom prst="rect">
            <a:avLst/>
          </a:prstGeom>
          <a:noFill/>
        </p:spPr>
        <p:txBody>
          <a:bodyPr wrap="square" rtlCol="0">
            <a:spAutoFit/>
          </a:bodyPr>
          <a:lstStyle/>
          <a:p>
            <a:pPr algn="ctr"/>
            <a:r>
              <a:rPr lang="en-GB" sz="4800" b="1" dirty="0">
                <a:latin typeface="Comic Sans MS" panose="030F0702030302020204" pitchFamily="66" charset="0"/>
              </a:rPr>
              <a:t>Prayer to St. Anne</a:t>
            </a:r>
          </a:p>
        </p:txBody>
      </p:sp>
      <p:sp>
        <p:nvSpPr>
          <p:cNvPr id="10" name="TextBox 9"/>
          <p:cNvSpPr txBox="1"/>
          <p:nvPr/>
        </p:nvSpPr>
        <p:spPr>
          <a:xfrm>
            <a:off x="3238846" y="2936538"/>
            <a:ext cx="10156768" cy="2123658"/>
          </a:xfrm>
          <a:prstGeom prst="rect">
            <a:avLst/>
          </a:prstGeom>
          <a:noFill/>
        </p:spPr>
        <p:txBody>
          <a:bodyPr wrap="square" rtlCol="0">
            <a:spAutoFit/>
          </a:bodyPr>
          <a:lstStyle/>
          <a:p>
            <a:pPr algn="ct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p:txBody>
      </p:sp>
      <p:pic>
        <p:nvPicPr>
          <p:cNvPr id="1025" name="Picture 1" descr="http://www.archangelbooks.com/images/800-244.jpg"/>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7805510" y="1582467"/>
            <a:ext cx="2438400" cy="44577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81655" y="1659406"/>
            <a:ext cx="6868033" cy="4893647"/>
          </a:xfrm>
          <a:prstGeom prst="rect">
            <a:avLst/>
          </a:prstGeom>
          <a:noFill/>
        </p:spPr>
        <p:txBody>
          <a:bodyPr wrap="square" rtlCol="0">
            <a:spAutoFit/>
          </a:bodyPr>
          <a:lstStyle/>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Saint Anne</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Since Mary was your daughter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and Jesus your grandson,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look lovingly upon our families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in the same way that you looked upon the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Holy Family in Nazareth,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and intercede for us in heaven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where we all hope to meet one day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as members of the one, splendid family of God, our sins forgiven, our problems solved and our hearts filled with love</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Amen</a:t>
            </a:r>
            <a:endParaRPr lang="en-GB" altLang="en-US" sz="1600" dirty="0"/>
          </a:p>
          <a:p>
            <a:endParaRPr lang="en-GB" sz="2400" dirty="0"/>
          </a:p>
        </p:txBody>
      </p:sp>
    </p:spTree>
    <p:extLst>
      <p:ext uri="{BB962C8B-B14F-4D97-AF65-F5344CB8AC3E}">
        <p14:creationId xmlns:p14="http://schemas.microsoft.com/office/powerpoint/2010/main" val="2742712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8441" y="167127"/>
            <a:ext cx="11815011" cy="6434051"/>
          </a:xfrm>
          <a:prstGeom prst="rect">
            <a:avLst/>
          </a:prstGeom>
          <a:ln w="7620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pPr lvl="0" algn="ctr"/>
            <a:endParaRPr lang="en-GB" dirty="0">
              <a:latin typeface="Comic Sans MS" panose="030F0702030302020204" pitchFamily="66" charset="0"/>
              <a:hlinkClick r:id="rId2"/>
            </a:endParaRPr>
          </a:p>
          <a:p>
            <a:pPr lvl="0" algn="ctr"/>
            <a:endParaRPr lang="en-GB" dirty="0">
              <a:latin typeface="Comic Sans MS" panose="030F0702030302020204" pitchFamily="66" charset="0"/>
              <a:hlinkClick r:id="rId2"/>
            </a:endParaRPr>
          </a:p>
          <a:p>
            <a:pPr lvl="0" algn="ctr"/>
            <a:endParaRPr lang="en-GB" dirty="0">
              <a:latin typeface="Comic Sans MS" panose="030F0702030302020204" pitchFamily="66" charset="0"/>
              <a:hlinkClick r:id="rId2"/>
            </a:endParaRPr>
          </a:p>
          <a:p>
            <a:pPr lvl="0" algn="ctr"/>
            <a:endParaRPr lang="en-GB" dirty="0">
              <a:latin typeface="Comic Sans MS" panose="030F0702030302020204" pitchFamily="66" charset="0"/>
              <a:hlinkClick r:id="rId2"/>
            </a:endParaRPr>
          </a:p>
          <a:p>
            <a:pPr lvl="0" algn="ctr"/>
            <a:endParaRPr lang="en-GB" dirty="0">
              <a:latin typeface="Comic Sans MS" panose="030F0702030302020204" pitchFamily="66" charset="0"/>
              <a:hlinkClick r:id="rId2"/>
            </a:endParaRPr>
          </a:p>
          <a:p>
            <a:pPr lvl="0" algn="ctr"/>
            <a:endParaRPr lang="en-GB" dirty="0">
              <a:latin typeface="Comic Sans MS" panose="030F0702030302020204" pitchFamily="66" charset="0"/>
              <a:hlinkClick r:id="rId2"/>
            </a:endParaRPr>
          </a:p>
          <a:p>
            <a:pPr lvl="0" algn="ctr"/>
            <a:endParaRPr lang="en-GB" dirty="0">
              <a:latin typeface="Comic Sans MS" panose="030F0702030302020204" pitchFamily="66" charset="0"/>
              <a:hlinkClick r:id="rId2"/>
            </a:endParaRPr>
          </a:p>
          <a:p>
            <a:pPr lvl="0" algn="ctr"/>
            <a:endParaRPr lang="en-GB" dirty="0">
              <a:latin typeface="Comic Sans MS" panose="030F0702030302020204" pitchFamily="66" charset="0"/>
              <a:hlinkClick r:id="rId2"/>
            </a:endParaRPr>
          </a:p>
          <a:p>
            <a:pPr lvl="0" algn="ctr"/>
            <a:endParaRPr lang="en-GB" dirty="0">
              <a:latin typeface="Comic Sans MS" panose="030F0702030302020204" pitchFamily="66" charset="0"/>
              <a:hlinkClick r:id="rId2"/>
            </a:endParaRPr>
          </a:p>
          <a:p>
            <a:pPr lvl="0" algn="ctr"/>
            <a:endParaRPr lang="en-GB" dirty="0">
              <a:latin typeface="Comic Sans MS" panose="030F0702030302020204" pitchFamily="66" charset="0"/>
              <a:hlinkClick r:id="rId2"/>
            </a:endParaRPr>
          </a:p>
          <a:p>
            <a:pPr lvl="0" algn="ctr"/>
            <a:endParaRPr lang="en-GB" dirty="0">
              <a:latin typeface="Comic Sans MS" panose="030F0702030302020204" pitchFamily="66" charset="0"/>
              <a:hlinkClick r:id="rId2"/>
            </a:endParaRPr>
          </a:p>
          <a:p>
            <a:pPr lvl="0" algn="ctr"/>
            <a:endParaRPr lang="en-GB" dirty="0">
              <a:latin typeface="Comic Sans MS" panose="030F0702030302020204" pitchFamily="66" charset="0"/>
              <a:hlinkClick r:id="rId2"/>
            </a:endParaRPr>
          </a:p>
          <a:p>
            <a:pPr lvl="0" algn="ctr"/>
            <a:endParaRPr lang="en-GB" dirty="0">
              <a:latin typeface="Comic Sans MS" panose="030F0702030302020204" pitchFamily="66" charset="0"/>
              <a:hlinkClick r:id="rId2"/>
            </a:endParaRPr>
          </a:p>
        </p:txBody>
      </p:sp>
      <p:pic>
        <p:nvPicPr>
          <p:cNvPr id="5" name="Picture 7" descr="http://z.about.com/d/webclipart/1/0/n/T/mlk15.gif"/>
          <p:cNvPicPr>
            <a:picLocks noChangeAspect="1" noChangeArrowheads="1"/>
          </p:cNvPicPr>
          <p:nvPr/>
        </p:nvPicPr>
        <p:blipFill>
          <a:blip r:embed="rId3" r:link="rId4" cstate="print">
            <a:extLst>
              <a:ext uri="{28A0092B-C50C-407E-A947-70E740481C1C}">
                <a14:useLocalDpi xmlns:a14="http://schemas.microsoft.com/office/drawing/2010/main" val="0"/>
              </a:ext>
            </a:extLst>
          </a:blip>
          <a:srcRect/>
          <a:stretch>
            <a:fillRect/>
          </a:stretch>
        </p:blipFill>
        <p:spPr bwMode="auto">
          <a:xfrm>
            <a:off x="4978234" y="5444498"/>
            <a:ext cx="1971675"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p:cNvPicPr>
            <a:picLocks noGrp="1" noChangeAspect="1" noChangeArrowheads="1"/>
          </p:cNvPicPr>
          <p:nvPr>
            <p:ph idx="1"/>
          </p:nvPr>
        </p:nvPicPr>
        <p:blipFill>
          <a:blip r:embed="rId5" cstate="print">
            <a:extLst>
              <a:ext uri="{28A0092B-C50C-407E-A947-70E740481C1C}">
                <a14:useLocalDpi xmlns:a14="http://schemas.microsoft.com/office/drawing/2010/main" val="0"/>
              </a:ext>
            </a:extLst>
          </a:blip>
          <a:srcRect/>
          <a:stretch>
            <a:fillRect/>
          </a:stretch>
        </p:blipFill>
        <p:spPr>
          <a:xfrm>
            <a:off x="2807477" y="1330276"/>
            <a:ext cx="5995041" cy="3747284"/>
          </a:xfrm>
          <a:solidFill>
            <a:schemeClr val="accent2"/>
          </a:solidFill>
        </p:spPr>
      </p:pic>
      <p:pic>
        <p:nvPicPr>
          <p:cNvPr id="7"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l="34595" t="28055" r="28458" b="29733"/>
          <a:stretch>
            <a:fillRect/>
          </a:stretch>
        </p:blipFill>
        <p:spPr bwMode="auto">
          <a:xfrm>
            <a:off x="9526779" y="4121567"/>
            <a:ext cx="2089845" cy="1911986"/>
          </a:xfrm>
          <a:prstGeom prst="rect">
            <a:avLst/>
          </a:prstGeom>
          <a:noFill/>
          <a:extLst>
            <a:ext uri="{909E8E84-426E-40DD-AFC4-6F175D3DCCD1}">
              <a14:hiddenFill xmlns:a14="http://schemas.microsoft.com/office/drawing/2010/main">
                <a:solidFill>
                  <a:srgbClr val="FFFFFF"/>
                </a:solidFill>
              </a14:hiddenFill>
            </a:ext>
          </a:extLst>
        </p:spPr>
      </p:pic>
      <p:sp>
        <p:nvSpPr>
          <p:cNvPr id="8" name="WordArt 2"/>
          <p:cNvSpPr>
            <a:spLocks noChangeArrowheads="1" noChangeShapeType="1" noTextEdit="1"/>
          </p:cNvSpPr>
          <p:nvPr/>
        </p:nvSpPr>
        <p:spPr bwMode="auto">
          <a:xfrm>
            <a:off x="3394702" y="691971"/>
            <a:ext cx="4881166" cy="842963"/>
          </a:xfrm>
          <a:prstGeom prst="rect">
            <a:avLst/>
          </a:prstGeom>
          <a:extLst>
            <a:ext uri="{AF507438-7753-43E0-B8FC-AC1667EBCBE1}">
              <a14:hiddenEffects xmlns:a14="http://schemas.microsoft.com/office/drawing/2010/main">
                <a:effectLst/>
              </a14:hiddenEffects>
            </a:ext>
          </a:extLst>
        </p:spPr>
        <p:txBody>
          <a:bodyPr wrap="none" fromWordArt="1">
            <a:prstTxWarp prst="textArchUp">
              <a:avLst>
                <a:gd name="adj" fmla="val 10800000"/>
              </a:avLst>
            </a:prstTxWarp>
          </a:bodyPr>
          <a:lstStyle/>
          <a:p>
            <a:pPr algn="ctr"/>
            <a:r>
              <a:rPr lang="en-GB" sz="8800" b="1" kern="10" dirty="0">
                <a:ln w="9525">
                  <a:solidFill>
                    <a:srgbClr val="000000"/>
                  </a:solidFill>
                  <a:round/>
                  <a:headEnd/>
                  <a:tailEnd/>
                </a:ln>
                <a:solidFill>
                  <a:srgbClr val="FF0000"/>
                </a:solidFill>
                <a:latin typeface="Comic Sans MS"/>
              </a:rPr>
              <a:t>St. Anne's Mission </a:t>
            </a:r>
          </a:p>
        </p:txBody>
      </p:sp>
    </p:spTree>
    <p:extLst>
      <p:ext uri="{BB962C8B-B14F-4D97-AF65-F5344CB8AC3E}">
        <p14:creationId xmlns:p14="http://schemas.microsoft.com/office/powerpoint/2010/main" val="3977071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1519" y="97302"/>
            <a:ext cx="11454938" cy="6434051"/>
          </a:xfrm>
          <a:prstGeom prst="rect">
            <a:avLst/>
          </a:prstGeom>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b="1" dirty="0">
              <a:latin typeface="XCCW Joined 1a" panose="03050602040000000000" pitchFamily="66" charset="0"/>
            </a:endParaRPr>
          </a:p>
        </p:txBody>
      </p:sp>
      <p:sp>
        <p:nvSpPr>
          <p:cNvPr id="7" name="TextBox 6"/>
          <p:cNvSpPr txBox="1"/>
          <p:nvPr/>
        </p:nvSpPr>
        <p:spPr>
          <a:xfrm>
            <a:off x="1628366" y="499293"/>
            <a:ext cx="7944987" cy="646331"/>
          </a:xfrm>
          <a:prstGeom prst="rect">
            <a:avLst/>
          </a:prstGeom>
          <a:noFill/>
        </p:spPr>
        <p:txBody>
          <a:bodyPr wrap="square" rtlCol="0">
            <a:spAutoFit/>
          </a:bodyPr>
          <a:lstStyle/>
          <a:p>
            <a:pPr algn="ctr"/>
            <a:r>
              <a:rPr lang="en-GB" sz="3600" b="1" dirty="0">
                <a:latin typeface="Comic Sans MS" panose="030F0702030302020204" pitchFamily="66" charset="0"/>
              </a:rPr>
              <a:t>Meet the Year 5 Team! </a:t>
            </a:r>
          </a:p>
        </p:txBody>
      </p:sp>
      <p:sp>
        <p:nvSpPr>
          <p:cNvPr id="19" name="TextBox 18"/>
          <p:cNvSpPr txBox="1"/>
          <p:nvPr/>
        </p:nvSpPr>
        <p:spPr>
          <a:xfrm>
            <a:off x="709349" y="5019151"/>
            <a:ext cx="4331883" cy="1323439"/>
          </a:xfrm>
          <a:prstGeom prst="rect">
            <a:avLst/>
          </a:prstGeom>
          <a:solidFill>
            <a:srgbClr val="FFFF00"/>
          </a:solidFill>
        </p:spPr>
        <p:txBody>
          <a:bodyPr wrap="square" rtlCol="0">
            <a:spAutoFit/>
          </a:bodyPr>
          <a:lstStyle/>
          <a:p>
            <a:pPr algn="ctr"/>
            <a:r>
              <a:rPr lang="en-GB" sz="1600" dirty="0">
                <a:latin typeface="Comic Sans MS" panose="030F0702030302020204" pitchFamily="66" charset="0"/>
              </a:rPr>
              <a:t>Other school staff including inclusion staff, staff who cover part time hours senior leaders, dinner supervisors do also work cross school, as required, linked to school organisation</a:t>
            </a:r>
          </a:p>
        </p:txBody>
      </p:sp>
      <p:sp>
        <p:nvSpPr>
          <p:cNvPr id="20" name="TextBox 19"/>
          <p:cNvSpPr txBox="1"/>
          <p:nvPr/>
        </p:nvSpPr>
        <p:spPr>
          <a:xfrm>
            <a:off x="61519" y="1819001"/>
            <a:ext cx="5454716" cy="338554"/>
          </a:xfrm>
          <a:prstGeom prst="rect">
            <a:avLst/>
          </a:prstGeom>
          <a:noFill/>
        </p:spPr>
        <p:txBody>
          <a:bodyPr wrap="square" rtlCol="0">
            <a:spAutoFit/>
          </a:bodyPr>
          <a:lstStyle/>
          <a:p>
            <a:pPr algn="ctr"/>
            <a:r>
              <a:rPr lang="en-GB" sz="1600" dirty="0">
                <a:latin typeface="Comic Sans MS" panose="030F0702030302020204" pitchFamily="66" charset="0"/>
              </a:rPr>
              <a:t>In </a:t>
            </a:r>
            <a:r>
              <a:rPr lang="en-GB" sz="1600" dirty="0">
                <a:solidFill>
                  <a:srgbClr val="FF00FF"/>
                </a:solidFill>
                <a:latin typeface="Comic Sans MS" panose="030F0702030302020204" pitchFamily="66" charset="0"/>
              </a:rPr>
              <a:t>5S</a:t>
            </a:r>
            <a:r>
              <a:rPr lang="en-GB" sz="1600" dirty="0">
                <a:latin typeface="Comic Sans MS" panose="030F0702030302020204" pitchFamily="66" charset="0"/>
              </a:rPr>
              <a:t> we have …</a:t>
            </a:r>
          </a:p>
        </p:txBody>
      </p:sp>
      <p:sp>
        <p:nvSpPr>
          <p:cNvPr id="21" name="TextBox 20"/>
          <p:cNvSpPr txBox="1"/>
          <p:nvPr/>
        </p:nvSpPr>
        <p:spPr>
          <a:xfrm>
            <a:off x="10956" y="4045008"/>
            <a:ext cx="5454716" cy="338554"/>
          </a:xfrm>
          <a:prstGeom prst="rect">
            <a:avLst/>
          </a:prstGeom>
          <a:noFill/>
        </p:spPr>
        <p:txBody>
          <a:bodyPr wrap="square" rtlCol="0">
            <a:spAutoFit/>
          </a:bodyPr>
          <a:lstStyle/>
          <a:p>
            <a:pPr algn="ctr"/>
            <a:r>
              <a:rPr lang="en-GB" sz="1600" dirty="0">
                <a:latin typeface="Comic Sans MS" panose="030F0702030302020204" pitchFamily="66" charset="0"/>
              </a:rPr>
              <a:t>In</a:t>
            </a:r>
            <a:r>
              <a:rPr lang="en-GB" sz="1600" dirty="0">
                <a:solidFill>
                  <a:srgbClr val="7030A0"/>
                </a:solidFill>
                <a:latin typeface="Comic Sans MS" panose="030F0702030302020204" pitchFamily="66" charset="0"/>
              </a:rPr>
              <a:t> </a:t>
            </a:r>
            <a:r>
              <a:rPr lang="en-GB" sz="1600" dirty="0">
                <a:solidFill>
                  <a:schemeClr val="accent1">
                    <a:lumMod val="75000"/>
                  </a:schemeClr>
                </a:solidFill>
                <a:latin typeface="Comic Sans MS" panose="030F0702030302020204" pitchFamily="66" charset="0"/>
              </a:rPr>
              <a:t>5T</a:t>
            </a:r>
            <a:r>
              <a:rPr lang="en-GB" sz="1600" dirty="0">
                <a:solidFill>
                  <a:srgbClr val="7030A0"/>
                </a:solidFill>
                <a:latin typeface="Comic Sans MS" panose="030F0702030302020204" pitchFamily="66" charset="0"/>
              </a:rPr>
              <a:t> </a:t>
            </a:r>
            <a:r>
              <a:rPr lang="en-GB" sz="1600" dirty="0">
                <a:latin typeface="Comic Sans MS" panose="030F0702030302020204" pitchFamily="66" charset="0"/>
              </a:rPr>
              <a:t>we have …</a:t>
            </a:r>
          </a:p>
        </p:txBody>
      </p:sp>
      <p:sp>
        <p:nvSpPr>
          <p:cNvPr id="18" name="TextBox 17"/>
          <p:cNvSpPr txBox="1"/>
          <p:nvPr/>
        </p:nvSpPr>
        <p:spPr>
          <a:xfrm>
            <a:off x="5058130" y="3011589"/>
            <a:ext cx="2098097" cy="369332"/>
          </a:xfrm>
          <a:prstGeom prst="rect">
            <a:avLst/>
          </a:prstGeom>
          <a:noFill/>
        </p:spPr>
        <p:txBody>
          <a:bodyPr wrap="square" rtlCol="0">
            <a:spAutoFit/>
          </a:bodyPr>
          <a:lstStyle/>
          <a:p>
            <a:pPr algn="ctr"/>
            <a:r>
              <a:rPr lang="en-GB" dirty="0">
                <a:latin typeface="Comic Sans MS" panose="030F0702030302020204" pitchFamily="66" charset="0"/>
              </a:rPr>
              <a:t>Miss Showell </a:t>
            </a:r>
          </a:p>
        </p:txBody>
      </p:sp>
      <p:sp>
        <p:nvSpPr>
          <p:cNvPr id="27" name="TextBox 26"/>
          <p:cNvSpPr txBox="1"/>
          <p:nvPr/>
        </p:nvSpPr>
        <p:spPr>
          <a:xfrm>
            <a:off x="5131697" y="5680870"/>
            <a:ext cx="2098098" cy="369332"/>
          </a:xfrm>
          <a:prstGeom prst="rect">
            <a:avLst/>
          </a:prstGeom>
          <a:noFill/>
        </p:spPr>
        <p:txBody>
          <a:bodyPr wrap="square" rtlCol="0">
            <a:spAutoFit/>
          </a:bodyPr>
          <a:lstStyle/>
          <a:p>
            <a:pPr algn="ctr"/>
            <a:r>
              <a:rPr lang="en-GB" dirty="0">
                <a:latin typeface="Comic Sans MS" panose="030F0702030302020204" pitchFamily="66" charset="0"/>
              </a:rPr>
              <a:t>Mr Tregonning          </a:t>
            </a:r>
          </a:p>
        </p:txBody>
      </p:sp>
      <p:pic>
        <p:nvPicPr>
          <p:cNvPr id="16" name="Picture 15"/>
          <p:cNvPicPr>
            <a:picLocks noChangeAspect="1"/>
          </p:cNvPicPr>
          <p:nvPr/>
        </p:nvPicPr>
        <p:blipFill>
          <a:blip r:embed="rId2"/>
          <a:stretch>
            <a:fillRect/>
          </a:stretch>
        </p:blipFill>
        <p:spPr>
          <a:xfrm>
            <a:off x="10280775" y="326647"/>
            <a:ext cx="1431756" cy="1426322"/>
          </a:xfrm>
          <a:prstGeom prst="rect">
            <a:avLst/>
          </a:prstGeom>
        </p:spPr>
      </p:pic>
      <p:sp>
        <p:nvSpPr>
          <p:cNvPr id="2" name="TextBox 1">
            <a:extLst>
              <a:ext uri="{FF2B5EF4-FFF2-40B4-BE49-F238E27FC236}">
                <a16:creationId xmlns:a16="http://schemas.microsoft.com/office/drawing/2014/main" id="{90EA421F-B9D8-FFD4-01C6-5F1EC5558A38}"/>
              </a:ext>
            </a:extLst>
          </p:cNvPr>
          <p:cNvSpPr txBox="1"/>
          <p:nvPr/>
        </p:nvSpPr>
        <p:spPr>
          <a:xfrm>
            <a:off x="7648930" y="2944995"/>
            <a:ext cx="2098097" cy="369332"/>
          </a:xfrm>
          <a:prstGeom prst="rect">
            <a:avLst/>
          </a:prstGeom>
          <a:noFill/>
        </p:spPr>
        <p:txBody>
          <a:bodyPr wrap="square" rtlCol="0">
            <a:spAutoFit/>
          </a:bodyPr>
          <a:lstStyle/>
          <a:p>
            <a:pPr algn="ctr"/>
            <a:r>
              <a:rPr lang="en-GB" dirty="0">
                <a:latin typeface="Comic Sans MS" panose="030F0702030302020204" pitchFamily="66" charset="0"/>
              </a:rPr>
              <a:t>Miss Bell</a:t>
            </a:r>
          </a:p>
        </p:txBody>
      </p:sp>
      <p:sp>
        <p:nvSpPr>
          <p:cNvPr id="3" name="TextBox 2">
            <a:extLst>
              <a:ext uri="{FF2B5EF4-FFF2-40B4-BE49-F238E27FC236}">
                <a16:creationId xmlns:a16="http://schemas.microsoft.com/office/drawing/2014/main" id="{301A348E-D54F-AFA3-7EF1-A58B230F48F2}"/>
              </a:ext>
            </a:extLst>
          </p:cNvPr>
          <p:cNvSpPr txBox="1"/>
          <p:nvPr/>
        </p:nvSpPr>
        <p:spPr>
          <a:xfrm>
            <a:off x="6909697" y="5680870"/>
            <a:ext cx="2098098" cy="369332"/>
          </a:xfrm>
          <a:prstGeom prst="rect">
            <a:avLst/>
          </a:prstGeom>
          <a:noFill/>
        </p:spPr>
        <p:txBody>
          <a:bodyPr wrap="square" rtlCol="0">
            <a:spAutoFit/>
          </a:bodyPr>
          <a:lstStyle/>
          <a:p>
            <a:pPr algn="ctr"/>
            <a:r>
              <a:rPr lang="en-GB" dirty="0">
                <a:latin typeface="Comic Sans MS" panose="030F0702030302020204" pitchFamily="66" charset="0"/>
              </a:rPr>
              <a:t>Mrs Boulton</a:t>
            </a:r>
          </a:p>
        </p:txBody>
      </p:sp>
      <p:sp>
        <p:nvSpPr>
          <p:cNvPr id="4" name="TextBox 3">
            <a:extLst>
              <a:ext uri="{FF2B5EF4-FFF2-40B4-BE49-F238E27FC236}">
                <a16:creationId xmlns:a16="http://schemas.microsoft.com/office/drawing/2014/main" id="{B07E4AF8-06FE-3053-D7E5-3F68E86BD87D}"/>
              </a:ext>
            </a:extLst>
          </p:cNvPr>
          <p:cNvSpPr txBox="1"/>
          <p:nvPr/>
        </p:nvSpPr>
        <p:spPr>
          <a:xfrm>
            <a:off x="8687697" y="5680870"/>
            <a:ext cx="2098098" cy="369332"/>
          </a:xfrm>
          <a:prstGeom prst="rect">
            <a:avLst/>
          </a:prstGeom>
          <a:noFill/>
        </p:spPr>
        <p:txBody>
          <a:bodyPr wrap="square" rtlCol="0">
            <a:spAutoFit/>
          </a:bodyPr>
          <a:lstStyle/>
          <a:p>
            <a:pPr algn="ctr"/>
            <a:r>
              <a:rPr lang="en-GB" dirty="0">
                <a:latin typeface="Comic Sans MS" panose="030F0702030302020204" pitchFamily="66" charset="0"/>
              </a:rPr>
              <a:t>Mr McGuire</a:t>
            </a:r>
          </a:p>
        </p:txBody>
      </p:sp>
      <p:pic>
        <p:nvPicPr>
          <p:cNvPr id="8" name="Picture 7">
            <a:extLst>
              <a:ext uri="{FF2B5EF4-FFF2-40B4-BE49-F238E27FC236}">
                <a16:creationId xmlns:a16="http://schemas.microsoft.com/office/drawing/2014/main" id="{DE1D2E86-543A-5DB6-D9C9-D543B53FA138}"/>
              </a:ext>
            </a:extLst>
          </p:cNvPr>
          <p:cNvPicPr>
            <a:picLocks noChangeAspect="1"/>
          </p:cNvPicPr>
          <p:nvPr/>
        </p:nvPicPr>
        <p:blipFill>
          <a:blip r:embed="rId3"/>
          <a:stretch>
            <a:fillRect/>
          </a:stretch>
        </p:blipFill>
        <p:spPr>
          <a:xfrm>
            <a:off x="5293453" y="1064098"/>
            <a:ext cx="1648055" cy="1962424"/>
          </a:xfrm>
          <a:prstGeom prst="rect">
            <a:avLst/>
          </a:prstGeom>
        </p:spPr>
      </p:pic>
      <p:pic>
        <p:nvPicPr>
          <p:cNvPr id="10" name="Picture 9">
            <a:extLst>
              <a:ext uri="{FF2B5EF4-FFF2-40B4-BE49-F238E27FC236}">
                <a16:creationId xmlns:a16="http://schemas.microsoft.com/office/drawing/2014/main" id="{D7C08D32-EC22-429C-B6C4-83F65851A7C9}"/>
              </a:ext>
            </a:extLst>
          </p:cNvPr>
          <p:cNvPicPr>
            <a:picLocks noChangeAspect="1"/>
          </p:cNvPicPr>
          <p:nvPr/>
        </p:nvPicPr>
        <p:blipFill>
          <a:blip r:embed="rId4"/>
          <a:stretch>
            <a:fillRect/>
          </a:stretch>
        </p:blipFill>
        <p:spPr>
          <a:xfrm>
            <a:off x="5342293" y="3699899"/>
            <a:ext cx="1637603" cy="1980971"/>
          </a:xfrm>
          <a:prstGeom prst="rect">
            <a:avLst/>
          </a:prstGeom>
        </p:spPr>
      </p:pic>
      <p:pic>
        <p:nvPicPr>
          <p:cNvPr id="12" name="Picture 11">
            <a:extLst>
              <a:ext uri="{FF2B5EF4-FFF2-40B4-BE49-F238E27FC236}">
                <a16:creationId xmlns:a16="http://schemas.microsoft.com/office/drawing/2014/main" id="{47A2C0EA-9BA4-A1A8-A4A0-2057EC47A22F}"/>
              </a:ext>
            </a:extLst>
          </p:cNvPr>
          <p:cNvPicPr>
            <a:picLocks noChangeAspect="1"/>
          </p:cNvPicPr>
          <p:nvPr/>
        </p:nvPicPr>
        <p:blipFill>
          <a:blip r:embed="rId5"/>
          <a:stretch>
            <a:fillRect/>
          </a:stretch>
        </p:blipFill>
        <p:spPr>
          <a:xfrm>
            <a:off x="7174261" y="3675692"/>
            <a:ext cx="1583635" cy="2005178"/>
          </a:xfrm>
          <a:prstGeom prst="rect">
            <a:avLst/>
          </a:prstGeom>
        </p:spPr>
      </p:pic>
      <p:pic>
        <p:nvPicPr>
          <p:cNvPr id="14" name="Picture 13">
            <a:extLst>
              <a:ext uri="{FF2B5EF4-FFF2-40B4-BE49-F238E27FC236}">
                <a16:creationId xmlns:a16="http://schemas.microsoft.com/office/drawing/2014/main" id="{85324356-2670-5D4A-46D8-DF348E3127AE}"/>
              </a:ext>
            </a:extLst>
          </p:cNvPr>
          <p:cNvPicPr>
            <a:picLocks noChangeAspect="1"/>
          </p:cNvPicPr>
          <p:nvPr/>
        </p:nvPicPr>
        <p:blipFill>
          <a:blip r:embed="rId6"/>
          <a:stretch>
            <a:fillRect/>
          </a:stretch>
        </p:blipFill>
        <p:spPr>
          <a:xfrm>
            <a:off x="7817828" y="1039251"/>
            <a:ext cx="1648055" cy="1937577"/>
          </a:xfrm>
          <a:prstGeom prst="rect">
            <a:avLst/>
          </a:prstGeom>
        </p:spPr>
      </p:pic>
      <p:pic>
        <p:nvPicPr>
          <p:cNvPr id="17" name="Picture 16">
            <a:extLst>
              <a:ext uri="{FF2B5EF4-FFF2-40B4-BE49-F238E27FC236}">
                <a16:creationId xmlns:a16="http://schemas.microsoft.com/office/drawing/2014/main" id="{7E164B38-CACC-B9FD-3158-B018DF529000}"/>
              </a:ext>
            </a:extLst>
          </p:cNvPr>
          <p:cNvPicPr>
            <a:picLocks noChangeAspect="1"/>
          </p:cNvPicPr>
          <p:nvPr/>
        </p:nvPicPr>
        <p:blipFill>
          <a:blip r:embed="rId7"/>
          <a:stretch>
            <a:fillRect/>
          </a:stretch>
        </p:blipFill>
        <p:spPr>
          <a:xfrm>
            <a:off x="9091961" y="3543674"/>
            <a:ext cx="1539244" cy="2121660"/>
          </a:xfrm>
          <a:prstGeom prst="rect">
            <a:avLst/>
          </a:prstGeom>
        </p:spPr>
      </p:pic>
    </p:spTree>
    <p:extLst>
      <p:ext uri="{BB962C8B-B14F-4D97-AF65-F5344CB8AC3E}">
        <p14:creationId xmlns:p14="http://schemas.microsoft.com/office/powerpoint/2010/main" val="24338258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57447" y="191192"/>
            <a:ext cx="11454938" cy="6434051"/>
          </a:xfrm>
          <a:prstGeom prst="rect">
            <a:avLst/>
          </a:prstGeom>
          <a:ln w="7620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pPr lvl="0"/>
            <a:endParaRPr lang="en-GB" b="1" dirty="0">
              <a:latin typeface="CCW Cursive Writing 1" panose="03050602040000000000" pitchFamily="66" charset="0"/>
            </a:endParaRPr>
          </a:p>
        </p:txBody>
      </p:sp>
      <p:sp>
        <p:nvSpPr>
          <p:cNvPr id="2" name="Title 1"/>
          <p:cNvSpPr>
            <a:spLocks noGrp="1"/>
          </p:cNvSpPr>
          <p:nvPr>
            <p:ph type="title"/>
          </p:nvPr>
        </p:nvSpPr>
        <p:spPr>
          <a:xfrm>
            <a:off x="1477191" y="704759"/>
            <a:ext cx="9289869" cy="1325563"/>
          </a:xfrm>
        </p:spPr>
        <p:txBody>
          <a:bodyPr>
            <a:normAutofit/>
          </a:bodyPr>
          <a:lstStyle/>
          <a:p>
            <a:r>
              <a:rPr lang="en-GB" sz="3200" dirty="0">
                <a:solidFill>
                  <a:prstClr val="black"/>
                </a:solidFill>
                <a:latin typeface="Comic Sans MS" panose="030F0702030302020204" pitchFamily="66" charset="0"/>
              </a:rPr>
              <a:t>CATHOLIC LIFE AND COLLECTIVE WORSHIP</a:t>
            </a:r>
            <a:endParaRPr lang="en-GB" sz="3200" dirty="0">
              <a:latin typeface="Comic Sans MS" panose="030F0702030302020204" pitchFamily="66" charset="0"/>
            </a:endParaRPr>
          </a:p>
        </p:txBody>
      </p:sp>
      <p:sp>
        <p:nvSpPr>
          <p:cNvPr id="3" name="Content Placeholder 2"/>
          <p:cNvSpPr>
            <a:spLocks noGrp="1"/>
          </p:cNvSpPr>
          <p:nvPr>
            <p:ph idx="1"/>
          </p:nvPr>
        </p:nvSpPr>
        <p:spPr>
          <a:xfrm>
            <a:off x="864326" y="2391682"/>
            <a:ext cx="10515600" cy="3390809"/>
          </a:xfrm>
        </p:spPr>
        <p:txBody>
          <a:bodyPr/>
          <a:lstStyle/>
          <a:p>
            <a:pPr marL="0" lvl="0" indent="0">
              <a:buNone/>
            </a:pPr>
            <a:r>
              <a:rPr lang="en-GB" sz="2400" dirty="0">
                <a:solidFill>
                  <a:prstClr val="black"/>
                </a:solidFill>
                <a:latin typeface="Comic Sans MS" panose="030F0702030302020204" pitchFamily="66" charset="0"/>
              </a:rPr>
              <a:t>As a Catholic School we practise our faith every day.</a:t>
            </a:r>
          </a:p>
          <a:p>
            <a:pPr marL="0" lvl="0" indent="0">
              <a:buNone/>
            </a:pPr>
            <a:r>
              <a:rPr lang="en-GB" sz="2400" dirty="0">
                <a:solidFill>
                  <a:prstClr val="black"/>
                </a:solidFill>
                <a:latin typeface="Comic Sans MS" panose="030F0702030302020204" pitchFamily="66" charset="0"/>
              </a:rPr>
              <a:t>All children take part in Prayer and Liturgy each day.</a:t>
            </a:r>
          </a:p>
          <a:p>
            <a:pPr marL="0" lvl="0" indent="0">
              <a:buNone/>
            </a:pPr>
            <a:r>
              <a:rPr lang="en-GB" sz="2400" dirty="0">
                <a:solidFill>
                  <a:prstClr val="black"/>
                </a:solidFill>
                <a:latin typeface="Comic Sans MS" panose="030F0702030302020204" pitchFamily="66" charset="0"/>
              </a:rPr>
              <a:t>Children also take part in whole school assemblies and also go to Church.</a:t>
            </a:r>
          </a:p>
          <a:p>
            <a:pPr marL="0" lvl="0" indent="0">
              <a:buNone/>
            </a:pPr>
            <a:r>
              <a:rPr lang="en-GB" sz="2400" dirty="0">
                <a:solidFill>
                  <a:prstClr val="black"/>
                </a:solidFill>
                <a:latin typeface="Comic Sans MS" panose="030F0702030302020204" pitchFamily="66" charset="0"/>
              </a:rPr>
              <a:t>Children say daily prayers. All children will receive a prayer booklet at the beginning of the new academic year. Please practise these prayers with your children at home.</a:t>
            </a:r>
          </a:p>
        </p:txBody>
      </p:sp>
      <p:pic>
        <p:nvPicPr>
          <p:cNvPr id="4" name="Picture 3"/>
          <p:cNvPicPr>
            <a:picLocks noChangeAspect="1"/>
          </p:cNvPicPr>
          <p:nvPr/>
        </p:nvPicPr>
        <p:blipFill rotWithShape="1">
          <a:blip r:embed="rId2"/>
          <a:srcRect l="1816"/>
          <a:stretch/>
        </p:blipFill>
        <p:spPr>
          <a:xfrm>
            <a:off x="513806" y="344156"/>
            <a:ext cx="932146" cy="946692"/>
          </a:xfrm>
          <a:prstGeom prst="rect">
            <a:avLst/>
          </a:prstGeom>
        </p:spPr>
      </p:pic>
      <p:sp>
        <p:nvSpPr>
          <p:cNvPr id="5" name="Rectangle 4"/>
          <p:cNvSpPr/>
          <p:nvPr/>
        </p:nvSpPr>
        <p:spPr>
          <a:xfrm>
            <a:off x="513806" y="2133600"/>
            <a:ext cx="11051177" cy="3553097"/>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90089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7214" y="535132"/>
            <a:ext cx="4933288" cy="3438352"/>
          </a:xfrm>
          <a:prstGeom prst="rect">
            <a:avLst/>
          </a:prstGeom>
        </p:spPr>
      </p:pic>
      <p:sp>
        <p:nvSpPr>
          <p:cNvPr id="5" name="Rectangle 4"/>
          <p:cNvSpPr/>
          <p:nvPr/>
        </p:nvSpPr>
        <p:spPr>
          <a:xfrm>
            <a:off x="357447" y="191192"/>
            <a:ext cx="11454938" cy="6434051"/>
          </a:xfrm>
          <a:prstGeom prst="rect">
            <a:avLst/>
          </a:prstGeom>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lvl="0"/>
            <a:endParaRPr lang="en-US" dirty="0">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The school gates open for the start of the day a few minutes before 8.30am each</a:t>
            </a:r>
          </a:p>
          <a:p>
            <a:pPr lvl="0"/>
            <a:r>
              <a:rPr lang="en-US" dirty="0">
                <a:latin typeface="Comic Sans MS" panose="030F0702030302020204" pitchFamily="66" charset="0"/>
              </a:rPr>
              <a:t>     morning.</a:t>
            </a:r>
          </a:p>
          <a:p>
            <a:pPr marL="285750" lvl="0" indent="-285750">
              <a:buFont typeface="Arial" panose="020B0604020202020204" pitchFamily="34" charset="0"/>
              <a:buChar char="•"/>
            </a:pPr>
            <a:r>
              <a:rPr lang="en-GB" dirty="0">
                <a:latin typeface="Comic Sans MS" panose="030F0702030302020204" pitchFamily="66" charset="0"/>
              </a:rPr>
              <a:t>School opens at 8.30am.</a:t>
            </a:r>
          </a:p>
          <a:p>
            <a:pPr marL="285750" lvl="0" indent="-285750">
              <a:buFont typeface="Arial" panose="020B0604020202020204" pitchFamily="34" charset="0"/>
              <a:buChar char="•"/>
            </a:pPr>
            <a:r>
              <a:rPr lang="en-GB" dirty="0">
                <a:solidFill>
                  <a:schemeClr val="tx1"/>
                </a:solidFill>
                <a:latin typeface="Comic Sans MS" panose="030F0702030302020204" pitchFamily="66" charset="0"/>
              </a:rPr>
              <a:t>Registration finishes at 8.40am.</a:t>
            </a:r>
          </a:p>
          <a:p>
            <a:pPr marL="285750" lvl="0" indent="-285750">
              <a:buFont typeface="Arial" panose="020B0604020202020204" pitchFamily="34" charset="0"/>
              <a:buChar char="•"/>
            </a:pPr>
            <a:r>
              <a:rPr lang="en-GB" dirty="0">
                <a:solidFill>
                  <a:schemeClr val="tx1"/>
                </a:solidFill>
                <a:latin typeface="Comic Sans MS" panose="030F0702030302020204" pitchFamily="66" charset="0"/>
              </a:rPr>
              <a:t>Children who arrive after 8.40am need to go to the main office to be registered. They will receive a late mark.</a:t>
            </a:r>
          </a:p>
          <a:p>
            <a:pPr marL="285750" lvl="0" indent="-285750">
              <a:buFont typeface="Arial" panose="020B0604020202020204" pitchFamily="34" charset="0"/>
              <a:buChar char="•"/>
            </a:pPr>
            <a:r>
              <a:rPr lang="en-GB" dirty="0">
                <a:solidFill>
                  <a:schemeClr val="tx1"/>
                </a:solidFill>
                <a:latin typeface="Comic Sans MS" panose="030F0702030302020204" pitchFamily="66" charset="0"/>
              </a:rPr>
              <a:t>Children who arrive at school after 9.10 receive an unauthorised mark that morning.</a:t>
            </a:r>
          </a:p>
          <a:p>
            <a:pPr marL="285750" lvl="0" indent="-285750">
              <a:buFont typeface="Arial" panose="020B0604020202020204" pitchFamily="34" charset="0"/>
              <a:buChar char="•"/>
            </a:pPr>
            <a:r>
              <a:rPr lang="en-GB" dirty="0">
                <a:solidFill>
                  <a:schemeClr val="tx1"/>
                </a:solidFill>
                <a:latin typeface="Comic Sans MS" panose="030F0702030302020204" pitchFamily="66" charset="0"/>
              </a:rPr>
              <a:t>(10 or more unauthorised absences may require the involvement of external agencies)</a:t>
            </a:r>
          </a:p>
          <a:p>
            <a:pPr lvl="0"/>
            <a:endParaRPr lang="en-GB" dirty="0">
              <a:solidFill>
                <a:srgbClr val="FF0000"/>
              </a:solidFill>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The children at Saint Anne’s work very hard every single day. </a:t>
            </a:r>
          </a:p>
          <a:p>
            <a:pPr lvl="0"/>
            <a:r>
              <a:rPr lang="en-US" dirty="0">
                <a:latin typeface="Comic Sans MS" panose="030F0702030302020204" pitchFamily="66" charset="0"/>
              </a:rPr>
              <a:t>    They continue their learning until 3.15pm. It takes several minutes to get coats , belongings </a:t>
            </a:r>
            <a:r>
              <a:rPr lang="en-US" dirty="0" err="1">
                <a:latin typeface="Comic Sans MS" panose="030F0702030302020204" pitchFamily="66" charset="0"/>
              </a:rPr>
              <a:t>etc</a:t>
            </a:r>
            <a:endParaRPr lang="en-US" dirty="0">
              <a:latin typeface="Comic Sans MS" panose="030F0702030302020204" pitchFamily="66" charset="0"/>
            </a:endParaRPr>
          </a:p>
          <a:p>
            <a:pPr lvl="0"/>
            <a:r>
              <a:rPr lang="en-US" dirty="0">
                <a:latin typeface="Comic Sans MS" panose="030F0702030302020204" pitchFamily="66" charset="0"/>
              </a:rPr>
              <a:t>     before children leave. With 30 children to dismiss it can take 5 or so minutes after 3.15 to dismiss </a:t>
            </a:r>
          </a:p>
          <a:p>
            <a:pPr lvl="0"/>
            <a:r>
              <a:rPr lang="en-US" dirty="0">
                <a:latin typeface="Comic Sans MS" panose="030F0702030302020204" pitchFamily="66" charset="0"/>
              </a:rPr>
              <a:t>     all children. Please be patient.</a:t>
            </a: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Friday finish  - gates open at 2.05pm and children need to be collected by 2.10pm.</a:t>
            </a:r>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r>
              <a:rPr lang="en-GB" dirty="0">
                <a:latin typeface="Comic Sans MS" panose="030F0702030302020204" pitchFamily="66" charset="0"/>
              </a:rPr>
              <a:t>All children must be collected by an authorised adult. If another adult is going to collect your child please inform your class teacher with advance notice.</a:t>
            </a:r>
          </a:p>
          <a:p>
            <a:endParaRPr lang="en-GB" dirty="0">
              <a:latin typeface="Comic Sans MS" panose="030F0702030302020204" pitchFamily="66" charset="0"/>
            </a:endParaRPr>
          </a:p>
          <a:p>
            <a:pPr lvl="0" algn="ctr"/>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endParaRPr lang="en-GB" dirty="0">
              <a:latin typeface="Comic Sans MS" panose="030F0702030302020204" pitchFamily="66" charset="0"/>
            </a:endParaRPr>
          </a:p>
        </p:txBody>
      </p:sp>
      <p:sp>
        <p:nvSpPr>
          <p:cNvPr id="7" name="TextBox 6"/>
          <p:cNvSpPr txBox="1"/>
          <p:nvPr/>
        </p:nvSpPr>
        <p:spPr>
          <a:xfrm>
            <a:off x="3025832" y="535132"/>
            <a:ext cx="6267797" cy="1077218"/>
          </a:xfrm>
          <a:prstGeom prst="rect">
            <a:avLst/>
          </a:prstGeom>
          <a:noFill/>
        </p:spPr>
        <p:txBody>
          <a:bodyPr wrap="square" rtlCol="0">
            <a:spAutoFit/>
          </a:bodyPr>
          <a:lstStyle/>
          <a:p>
            <a:pPr algn="ctr"/>
            <a:r>
              <a:rPr lang="en-GB" sz="3600" dirty="0">
                <a:latin typeface="Comic Sans MS" panose="030F0702030302020204" pitchFamily="66" charset="0"/>
              </a:rPr>
              <a:t>Parent Reminders</a:t>
            </a:r>
          </a:p>
          <a:p>
            <a:pPr algn="ctr"/>
            <a:endParaRPr lang="en-GB" sz="2800" dirty="0">
              <a:latin typeface="CCW Cursive Writing 1" panose="03050602040000000000" pitchFamily="66" charset="0"/>
            </a:endParaRPr>
          </a:p>
        </p:txBody>
      </p:sp>
      <p:pic>
        <p:nvPicPr>
          <p:cNvPr id="8" name="Picture 7"/>
          <p:cNvPicPr>
            <a:picLocks noChangeAspect="1"/>
          </p:cNvPicPr>
          <p:nvPr/>
        </p:nvPicPr>
        <p:blipFill rotWithShape="1">
          <a:blip r:embed="rId3"/>
          <a:srcRect l="1816"/>
          <a:stretch/>
        </p:blipFill>
        <p:spPr>
          <a:xfrm>
            <a:off x="603803" y="334085"/>
            <a:ext cx="932146" cy="946692"/>
          </a:xfrm>
          <a:prstGeom prst="rect">
            <a:avLst/>
          </a:prstGeom>
        </p:spPr>
      </p:pic>
      <p:pic>
        <p:nvPicPr>
          <p:cNvPr id="6" name="Picture 5"/>
          <p:cNvPicPr>
            <a:picLocks noChangeAspect="1"/>
          </p:cNvPicPr>
          <p:nvPr/>
        </p:nvPicPr>
        <p:blipFill>
          <a:blip r:embed="rId3"/>
          <a:stretch>
            <a:fillRect/>
          </a:stretch>
        </p:blipFill>
        <p:spPr>
          <a:xfrm>
            <a:off x="9605011" y="410420"/>
            <a:ext cx="1745674" cy="1740714"/>
          </a:xfrm>
          <a:prstGeom prst="rect">
            <a:avLst/>
          </a:prstGeom>
        </p:spPr>
      </p:pic>
    </p:spTree>
    <p:extLst>
      <p:ext uri="{BB962C8B-B14F-4D97-AF65-F5344CB8AC3E}">
        <p14:creationId xmlns:p14="http://schemas.microsoft.com/office/powerpoint/2010/main" val="31486865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57447" y="191192"/>
            <a:ext cx="11454938" cy="6434051"/>
          </a:xfrm>
          <a:prstGeom prst="rect">
            <a:avLst/>
          </a:prstGeom>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endParaRPr lang="en-US" dirty="0">
              <a:latin typeface="Comic Sans MS" panose="030F0702030302020204" pitchFamily="66" charset="0"/>
            </a:endParaRPr>
          </a:p>
          <a:p>
            <a:pPr lvl="0"/>
            <a:endParaRPr lang="en-US" dirty="0">
              <a:latin typeface="Comic Sans MS" panose="030F0702030302020204" pitchFamily="66" charset="0"/>
            </a:endParaRPr>
          </a:p>
          <a:p>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endParaRPr lang="en-GB" dirty="0">
              <a:latin typeface="Comic Sans MS" panose="030F0702030302020204" pitchFamily="66" charset="0"/>
            </a:endParaRPr>
          </a:p>
        </p:txBody>
      </p:sp>
      <p:sp>
        <p:nvSpPr>
          <p:cNvPr id="3" name="Content Placeholder 2"/>
          <p:cNvSpPr>
            <a:spLocks noGrp="1"/>
          </p:cNvSpPr>
          <p:nvPr>
            <p:ph idx="1"/>
          </p:nvPr>
        </p:nvSpPr>
        <p:spPr>
          <a:xfrm>
            <a:off x="730863" y="1515705"/>
            <a:ext cx="10515600" cy="4351338"/>
          </a:xfrm>
        </p:spPr>
        <p:txBody>
          <a:bodyPr>
            <a:normAutofit fontScale="92500" lnSpcReduction="20000"/>
          </a:bodyPr>
          <a:lstStyle/>
          <a:p>
            <a:pPr marL="0" indent="0">
              <a:buNone/>
            </a:pPr>
            <a:r>
              <a:rPr lang="en-US" dirty="0">
                <a:latin typeface="Comic Sans MS" panose="030F0702030302020204" pitchFamily="66" charset="0"/>
              </a:rPr>
              <a:t/>
            </a:r>
            <a:br>
              <a:rPr lang="en-US" dirty="0">
                <a:latin typeface="Comic Sans MS" panose="030F0702030302020204" pitchFamily="66" charset="0"/>
              </a:rPr>
            </a:br>
            <a:endParaRPr lang="en-US" dirty="0">
              <a:latin typeface="Comic Sans MS" panose="030F0702030302020204" pitchFamily="66" charset="0"/>
            </a:endParaRPr>
          </a:p>
          <a:p>
            <a:r>
              <a:rPr lang="en-US" dirty="0">
                <a:latin typeface="Comic Sans MS" panose="030F0702030302020204" pitchFamily="66" charset="0"/>
              </a:rPr>
              <a:t>Please can your child bring to school a painting overall for Art and Design &amp; Technology lessons as soon as possible. </a:t>
            </a:r>
          </a:p>
          <a:p>
            <a:endParaRPr lang="en-US" dirty="0">
              <a:latin typeface="Comic Sans MS" panose="030F0702030302020204" pitchFamily="66" charset="0"/>
            </a:endParaRPr>
          </a:p>
          <a:p>
            <a:r>
              <a:rPr lang="en-US" dirty="0">
                <a:latin typeface="Comic Sans MS" panose="030F0702030302020204" pitchFamily="66" charset="0"/>
              </a:rPr>
              <a:t>This will protect their clothing during painting, gluing or other art and design activities. </a:t>
            </a:r>
          </a:p>
          <a:p>
            <a:pPr marL="0" indent="0">
              <a:buNone/>
            </a:pPr>
            <a:r>
              <a:rPr lang="en-US" dirty="0">
                <a:latin typeface="Comic Sans MS" panose="030F0702030302020204" pitchFamily="66" charset="0"/>
              </a:rPr>
              <a:t> </a:t>
            </a:r>
          </a:p>
          <a:p>
            <a:r>
              <a:rPr lang="en-US" dirty="0">
                <a:latin typeface="Comic Sans MS" panose="030F0702030302020204" pitchFamily="66" charset="0"/>
              </a:rPr>
              <a:t>From our experience, we know that an ideal painting overall is an old adult shirt with sleeves,  which the child should wear back to front or an old adult t-shirt.  Each child should have his/her own overall or apron, which will be kept at school. </a:t>
            </a:r>
          </a:p>
          <a:p>
            <a:endParaRPr lang="en-GB" dirty="0">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9874205" y="365124"/>
            <a:ext cx="1745674" cy="1740714"/>
          </a:xfrm>
          <a:prstGeom prst="rect">
            <a:avLst/>
          </a:prstGeom>
        </p:spPr>
      </p:pic>
      <p:sp>
        <p:nvSpPr>
          <p:cNvPr id="4" name="Title 3"/>
          <p:cNvSpPr>
            <a:spLocks noGrp="1"/>
          </p:cNvSpPr>
          <p:nvPr>
            <p:ph type="title"/>
          </p:nvPr>
        </p:nvSpPr>
        <p:spPr>
          <a:xfrm>
            <a:off x="3713747" y="572700"/>
            <a:ext cx="10515600" cy="1325563"/>
          </a:xfrm>
        </p:spPr>
        <p:txBody>
          <a:bodyPr/>
          <a:lstStyle/>
          <a:p>
            <a:r>
              <a:rPr lang="en-US" u="sng" dirty="0">
                <a:latin typeface="Comic Sans MS" panose="030F0702030302020204" pitchFamily="66" charset="0"/>
              </a:rPr>
              <a:t>Craft Aprons</a:t>
            </a:r>
            <a:r>
              <a:rPr lang="en-US" dirty="0">
                <a:latin typeface="Comic Sans MS" panose="030F0702030302020204" pitchFamily="66" charset="0"/>
              </a:rPr>
              <a:t/>
            </a:r>
            <a:br>
              <a:rPr lang="en-US" dirty="0">
                <a:latin typeface="Comic Sans MS" panose="030F0702030302020204" pitchFamily="66" charset="0"/>
              </a:rPr>
            </a:br>
            <a:endParaRPr lang="en-GB" dirty="0"/>
          </a:p>
        </p:txBody>
      </p:sp>
      <p:pic>
        <p:nvPicPr>
          <p:cNvPr id="2" name="Picture 1">
            <a:extLst>
              <a:ext uri="{FF2B5EF4-FFF2-40B4-BE49-F238E27FC236}">
                <a16:creationId xmlns:a16="http://schemas.microsoft.com/office/drawing/2014/main" id="{7596D639-792F-BA73-4C2B-69D6FE2ADEEB}"/>
              </a:ext>
            </a:extLst>
          </p:cNvPr>
          <p:cNvPicPr>
            <a:picLocks noChangeAspect="1"/>
          </p:cNvPicPr>
          <p:nvPr/>
        </p:nvPicPr>
        <p:blipFill>
          <a:blip r:embed="rId2"/>
          <a:stretch>
            <a:fillRect/>
          </a:stretch>
        </p:blipFill>
        <p:spPr>
          <a:xfrm>
            <a:off x="9836105" y="365124"/>
            <a:ext cx="1745674" cy="1740714"/>
          </a:xfrm>
          <a:prstGeom prst="rect">
            <a:avLst/>
          </a:prstGeom>
        </p:spPr>
      </p:pic>
    </p:spTree>
    <p:extLst>
      <p:ext uri="{BB962C8B-B14F-4D97-AF65-F5344CB8AC3E}">
        <p14:creationId xmlns:p14="http://schemas.microsoft.com/office/powerpoint/2010/main" val="6376915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98792" y="275122"/>
            <a:ext cx="5569528" cy="769441"/>
          </a:xfrm>
          <a:prstGeom prst="rect">
            <a:avLst/>
          </a:prstGeom>
          <a:noFill/>
        </p:spPr>
        <p:txBody>
          <a:bodyPr wrap="square" rtlCol="0">
            <a:spAutoFit/>
          </a:bodyPr>
          <a:lstStyle/>
          <a:p>
            <a:pPr algn="ctr"/>
            <a:r>
              <a:rPr lang="en-GB" sz="4400" dirty="0">
                <a:latin typeface="Comic Sans MS" panose="030F0702030302020204" pitchFamily="66" charset="0"/>
              </a:rPr>
              <a:t>Homework</a:t>
            </a:r>
          </a:p>
        </p:txBody>
      </p:sp>
      <p:sp>
        <p:nvSpPr>
          <p:cNvPr id="13" name="TextBox 12"/>
          <p:cNvSpPr txBox="1"/>
          <p:nvPr/>
        </p:nvSpPr>
        <p:spPr>
          <a:xfrm>
            <a:off x="707323" y="1718679"/>
            <a:ext cx="7128577" cy="4154984"/>
          </a:xfrm>
          <a:prstGeom prst="rect">
            <a:avLst/>
          </a:prstGeom>
          <a:noFill/>
        </p:spPr>
        <p:txBody>
          <a:bodyPr wrap="square" rtlCol="0">
            <a:spAutoFit/>
          </a:bodyPr>
          <a:lstStyle/>
          <a:p>
            <a:r>
              <a:rPr lang="en-GB" sz="2400" b="1" dirty="0">
                <a:latin typeface="Comic Sans MS" panose="030F0702030302020204" pitchFamily="66" charset="0"/>
              </a:rPr>
              <a:t>Daily:</a:t>
            </a:r>
          </a:p>
          <a:p>
            <a:pPr marL="342900" indent="-342900">
              <a:buFont typeface="Arial" panose="020B0604020202020204" pitchFamily="34" charset="0"/>
              <a:buChar char="•"/>
            </a:pPr>
            <a:r>
              <a:rPr lang="en-GB" sz="2400" dirty="0">
                <a:latin typeface="Comic Sans MS" panose="030F0702030302020204" pitchFamily="66" charset="0"/>
              </a:rPr>
              <a:t>Reading </a:t>
            </a:r>
          </a:p>
          <a:p>
            <a:endParaRPr lang="en-GB" sz="2400" dirty="0">
              <a:latin typeface="Comic Sans MS" panose="030F0702030302020204" pitchFamily="66" charset="0"/>
            </a:endParaRPr>
          </a:p>
          <a:p>
            <a:r>
              <a:rPr lang="en-GB" sz="2400" b="1" dirty="0">
                <a:latin typeface="Comic Sans MS" panose="030F0702030302020204" pitchFamily="66" charset="0"/>
              </a:rPr>
              <a:t>Weekly:</a:t>
            </a:r>
          </a:p>
          <a:p>
            <a:pPr marL="342900" indent="-342900">
              <a:buFont typeface="Arial" panose="020B0604020202020204" pitchFamily="34" charset="0"/>
              <a:buChar char="•"/>
            </a:pPr>
            <a:r>
              <a:rPr lang="en-GB" sz="2400" dirty="0">
                <a:latin typeface="Comic Sans MS" panose="030F0702030302020204" pitchFamily="66" charset="0"/>
              </a:rPr>
              <a:t>Spellings (spelling frame)</a:t>
            </a:r>
          </a:p>
          <a:p>
            <a:pPr marL="342900" indent="-342900">
              <a:buFont typeface="Arial" panose="020B0604020202020204" pitchFamily="34" charset="0"/>
              <a:buChar char="•"/>
            </a:pPr>
            <a:r>
              <a:rPr lang="en-GB" sz="2400" dirty="0">
                <a:latin typeface="Comic Sans MS" panose="030F0702030302020204" pitchFamily="66" charset="0"/>
              </a:rPr>
              <a:t>Maths activity</a:t>
            </a:r>
          </a:p>
          <a:p>
            <a:pPr marL="342900" indent="-342900">
              <a:buFont typeface="Arial" panose="020B0604020202020204" pitchFamily="34" charset="0"/>
              <a:buChar char="•"/>
            </a:pPr>
            <a:r>
              <a:rPr lang="en-GB" sz="2400" dirty="0">
                <a:latin typeface="Comic Sans MS" panose="030F0702030302020204" pitchFamily="66" charset="0"/>
              </a:rPr>
              <a:t>SPAG activity</a:t>
            </a:r>
          </a:p>
          <a:p>
            <a:pPr marL="342900" indent="-342900">
              <a:buFont typeface="Arial" panose="020B0604020202020204" pitchFamily="34" charset="0"/>
              <a:buChar char="•"/>
            </a:pPr>
            <a:endParaRPr lang="en-GB" sz="2400" dirty="0">
              <a:latin typeface="Comic Sans MS" panose="030F0702030302020204" pitchFamily="66" charset="0"/>
            </a:endParaRPr>
          </a:p>
          <a:p>
            <a:r>
              <a:rPr lang="en-GB" sz="2400" b="1" dirty="0">
                <a:latin typeface="Comic Sans MS" panose="030F0702030302020204" pitchFamily="66" charset="0"/>
              </a:rPr>
              <a:t>Monthly</a:t>
            </a:r>
            <a:r>
              <a:rPr lang="en-GB" sz="2400" dirty="0">
                <a:latin typeface="Comic Sans MS" panose="030F0702030302020204" pitchFamily="66" charset="0"/>
              </a:rPr>
              <a:t>: </a:t>
            </a:r>
          </a:p>
          <a:p>
            <a:pPr marL="342900" indent="-342900">
              <a:buFont typeface="Arial" panose="020B0604020202020204" pitchFamily="34" charset="0"/>
              <a:buChar char="•"/>
            </a:pPr>
            <a:r>
              <a:rPr lang="en-GB" sz="2400" dirty="0">
                <a:latin typeface="Comic Sans MS" panose="030F0702030302020204" pitchFamily="66" charset="0"/>
              </a:rPr>
              <a:t>BTK Homework</a:t>
            </a:r>
          </a:p>
          <a:p>
            <a:endParaRPr lang="en-GB" sz="2400" dirty="0">
              <a:solidFill>
                <a:srgbClr val="FF0000"/>
              </a:solidFill>
              <a:latin typeface="Comic Sans MS" panose="030F0702030302020204" pitchFamily="66" charset="0"/>
            </a:endParaRPr>
          </a:p>
        </p:txBody>
      </p:sp>
      <p:pic>
        <p:nvPicPr>
          <p:cNvPr id="2" name="Picture 1">
            <a:extLst>
              <a:ext uri="{FF2B5EF4-FFF2-40B4-BE49-F238E27FC236}">
                <a16:creationId xmlns:a16="http://schemas.microsoft.com/office/drawing/2014/main" id="{3F04A857-E22B-0CD3-362A-EDD30BB5F81D}"/>
              </a:ext>
            </a:extLst>
          </p:cNvPr>
          <p:cNvPicPr>
            <a:picLocks noChangeAspect="1"/>
          </p:cNvPicPr>
          <p:nvPr/>
        </p:nvPicPr>
        <p:blipFill>
          <a:blip r:embed="rId2"/>
          <a:stretch>
            <a:fillRect/>
          </a:stretch>
        </p:blipFill>
        <p:spPr>
          <a:xfrm>
            <a:off x="9299723" y="275122"/>
            <a:ext cx="1943653" cy="1935383"/>
          </a:xfrm>
          <a:prstGeom prst="rect">
            <a:avLst/>
          </a:prstGeom>
        </p:spPr>
      </p:pic>
    </p:spTree>
    <p:extLst>
      <p:ext uri="{BB962C8B-B14F-4D97-AF65-F5344CB8AC3E}">
        <p14:creationId xmlns:p14="http://schemas.microsoft.com/office/powerpoint/2010/main" val="3346846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96395" y="447817"/>
            <a:ext cx="6267797" cy="769441"/>
          </a:xfrm>
          <a:prstGeom prst="rect">
            <a:avLst/>
          </a:prstGeom>
          <a:noFill/>
        </p:spPr>
        <p:txBody>
          <a:bodyPr wrap="square" rtlCol="0">
            <a:spAutoFit/>
          </a:bodyPr>
          <a:lstStyle/>
          <a:p>
            <a:pPr algn="ctr"/>
            <a:r>
              <a:rPr lang="en-GB" sz="4400" u="sng" dirty="0">
                <a:latin typeface="Comic Sans MS" panose="030F0702030302020204" pitchFamily="66" charset="0"/>
              </a:rPr>
              <a:t>Reading</a:t>
            </a:r>
            <a:r>
              <a:rPr lang="en-GB" sz="4400" dirty="0">
                <a:latin typeface="Comic Sans MS" panose="030F0702030302020204" pitchFamily="66" charset="0"/>
              </a:rPr>
              <a:t> </a:t>
            </a:r>
          </a:p>
        </p:txBody>
      </p:sp>
      <p:sp>
        <p:nvSpPr>
          <p:cNvPr id="2" name="Rectangle 1"/>
          <p:cNvSpPr/>
          <p:nvPr/>
        </p:nvSpPr>
        <p:spPr>
          <a:xfrm>
            <a:off x="968089" y="3845720"/>
            <a:ext cx="10324407" cy="2616101"/>
          </a:xfrm>
          <a:prstGeom prst="rect">
            <a:avLst/>
          </a:prstGeom>
        </p:spPr>
        <p:txBody>
          <a:bodyPr wrap="square">
            <a:spAutoFit/>
          </a:bodyPr>
          <a:lstStyle/>
          <a:p>
            <a:pPr lvl="0" algn="ctr"/>
            <a:r>
              <a:rPr lang="en-US" b="1" dirty="0">
                <a:latin typeface="Comic Sans MS" panose="030F0702030302020204" pitchFamily="66" charset="0"/>
              </a:rPr>
              <a:t>The expectation is for children to read for at least 10 minutes each day.</a:t>
            </a:r>
          </a:p>
          <a:p>
            <a:pPr lvl="0" algn="ctr"/>
            <a:r>
              <a:rPr lang="en-US" b="1" dirty="0">
                <a:latin typeface="Comic Sans MS" panose="030F0702030302020204" pitchFamily="66" charset="0"/>
              </a:rPr>
              <a:t>Please sign their reading journal when you have listened to your child read each day.</a:t>
            </a:r>
          </a:p>
          <a:p>
            <a:pPr lvl="0" algn="ctr"/>
            <a:endParaRPr lang="en-GB" dirty="0">
              <a:latin typeface="Comic Sans MS" panose="030F0702030302020204" pitchFamily="66" charset="0"/>
            </a:endParaRPr>
          </a:p>
          <a:p>
            <a:pPr algn="ctr"/>
            <a:r>
              <a:rPr lang="en-GB" dirty="0">
                <a:latin typeface="Comic Sans MS" panose="030F0702030302020204" pitchFamily="66" charset="0"/>
              </a:rPr>
              <a:t>Children’s reading books will be checked and changed daily. </a:t>
            </a:r>
            <a:r>
              <a:rPr lang="en-GB" b="1" dirty="0">
                <a:latin typeface="Comic Sans MS" panose="030F0702030302020204" pitchFamily="66" charset="0"/>
              </a:rPr>
              <a:t>All </a:t>
            </a:r>
            <a:r>
              <a:rPr lang="en-GB" dirty="0">
                <a:latin typeface="Comic Sans MS" panose="030F0702030302020204" pitchFamily="66" charset="0"/>
              </a:rPr>
              <a:t>children are expected to bring their book bag and reading diary with them into school </a:t>
            </a:r>
            <a:r>
              <a:rPr lang="en-GB" b="1" dirty="0">
                <a:latin typeface="Comic Sans MS" panose="030F0702030302020204" pitchFamily="66" charset="0"/>
              </a:rPr>
              <a:t>every day </a:t>
            </a:r>
            <a:r>
              <a:rPr lang="en-GB" dirty="0">
                <a:latin typeface="Comic Sans MS" panose="030F0702030302020204" pitchFamily="66" charset="0"/>
              </a:rPr>
              <a:t>as it is part of their uniform.</a:t>
            </a:r>
          </a:p>
          <a:p>
            <a:pPr lvl="0" algn="ctr"/>
            <a:endParaRPr lang="en-GB" dirty="0">
              <a:latin typeface="Comic Sans MS" panose="030F0702030302020204" pitchFamily="66" charset="0"/>
            </a:endParaRPr>
          </a:p>
          <a:p>
            <a:pPr lvl="0" algn="ctr"/>
            <a:r>
              <a:rPr lang="en-GB" dirty="0">
                <a:latin typeface="Comic Sans MS" panose="030F0702030302020204" pitchFamily="66" charset="0"/>
              </a:rPr>
              <a:t>It’s incredibly important that you listen to your children read </a:t>
            </a:r>
            <a:r>
              <a:rPr lang="en-GB" sz="2000" b="1" dirty="0">
                <a:latin typeface="Comic Sans MS" panose="030F0702030302020204" pitchFamily="66" charset="0"/>
              </a:rPr>
              <a:t>every night </a:t>
            </a:r>
            <a:r>
              <a:rPr lang="en-GB" dirty="0">
                <a:latin typeface="Comic Sans MS" panose="030F0702030302020204" pitchFamily="66" charset="0"/>
              </a:rPr>
              <a:t>to help us develop your child’s reading ability.</a:t>
            </a:r>
          </a:p>
        </p:txBody>
      </p:sp>
      <p:pic>
        <p:nvPicPr>
          <p:cNvPr id="1026" name="Picture 2" descr="A5 Children's Reading Record pk 25 – Springboard Supplie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215" r="14970"/>
          <a:stretch/>
        </p:blipFill>
        <p:spPr bwMode="auto">
          <a:xfrm>
            <a:off x="5305101" y="1349516"/>
            <a:ext cx="1650381" cy="2363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39210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7559" y="199114"/>
            <a:ext cx="6473451" cy="1107996"/>
          </a:xfrm>
          <a:prstGeom prst="rect">
            <a:avLst/>
          </a:prstGeom>
          <a:noFill/>
        </p:spPr>
        <p:txBody>
          <a:bodyPr wrap="square" rtlCol="0">
            <a:spAutoFit/>
          </a:bodyPr>
          <a:lstStyle/>
          <a:p>
            <a:pPr algn="ctr"/>
            <a:r>
              <a:rPr lang="en-GB" sz="4400" u="sng" dirty="0">
                <a:latin typeface="Comic Sans MS" panose="030F0702030302020204" pitchFamily="66" charset="0"/>
              </a:rPr>
              <a:t>Uniform</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46281" y1="22936" x2="73554" y2="20642"/>
                        <a14:foregroundMark x1="79339" y1="66055" x2="83884" y2="82569"/>
                      </a14:backgroundRemoval>
                    </a14:imgEffect>
                  </a14:imgLayer>
                </a14:imgProps>
              </a:ext>
            </a:extLst>
          </a:blip>
          <a:stretch>
            <a:fillRect/>
          </a:stretch>
        </p:blipFill>
        <p:spPr>
          <a:xfrm>
            <a:off x="9675099" y="4467225"/>
            <a:ext cx="2305050" cy="2076450"/>
          </a:xfrm>
          <a:prstGeom prst="rect">
            <a:avLst/>
          </a:prstGeom>
        </p:spPr>
      </p:pic>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10052842" y="753112"/>
            <a:ext cx="1741734" cy="2160000"/>
          </a:xfrm>
          <a:prstGeom prst="rect">
            <a:avLst/>
          </a:prstGeom>
        </p:spPr>
      </p:pic>
      <p:pic>
        <p:nvPicPr>
          <p:cNvPr id="2" name="Picture 1"/>
          <p:cNvPicPr>
            <a:picLocks noChangeAspect="1"/>
          </p:cNvPicPr>
          <p:nvPr/>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8223196" y="753112"/>
            <a:ext cx="1829646" cy="2160000"/>
          </a:xfrm>
          <a:prstGeom prst="rect">
            <a:avLst/>
          </a:prstGeom>
        </p:spPr>
      </p:pic>
      <p:pic>
        <p:nvPicPr>
          <p:cNvPr id="8" name="Picture 7"/>
          <p:cNvPicPr>
            <a:picLocks noChangeAspect="1"/>
          </p:cNvPicPr>
          <p:nvPr/>
        </p:nvPicPr>
        <p:blipFill>
          <a:blip r:embed="rId8">
            <a:extLst>
              <a:ext uri="{BEBA8EAE-BF5A-486C-A8C5-ECC9F3942E4B}">
                <a14:imgProps xmlns:a14="http://schemas.microsoft.com/office/drawing/2010/main">
                  <a14:imgLayer r:embed="rId9">
                    <a14:imgEffect>
                      <a14:backgroundRemoval t="0" b="100000" l="0" r="100000"/>
                    </a14:imgEffect>
                  </a14:imgLayer>
                </a14:imgProps>
              </a:ext>
            </a:extLst>
          </a:blip>
          <a:stretch>
            <a:fillRect/>
          </a:stretch>
        </p:blipFill>
        <p:spPr>
          <a:xfrm>
            <a:off x="9278059" y="2307225"/>
            <a:ext cx="1549565" cy="2160000"/>
          </a:xfrm>
          <a:prstGeom prst="rect">
            <a:avLst/>
          </a:prstGeom>
        </p:spPr>
      </p:pic>
      <p:sp>
        <p:nvSpPr>
          <p:cNvPr id="10" name="Rectangle 9"/>
          <p:cNvSpPr/>
          <p:nvPr/>
        </p:nvSpPr>
        <p:spPr>
          <a:xfrm>
            <a:off x="332579" y="911364"/>
            <a:ext cx="4778917" cy="5632311"/>
          </a:xfrm>
          <a:prstGeom prst="rect">
            <a:avLst/>
          </a:prstGeom>
        </p:spPr>
        <p:txBody>
          <a:bodyPr wrap="square">
            <a:spAutoFit/>
          </a:bodyPr>
          <a:lstStyle/>
          <a:p>
            <a:pPr lvl="0"/>
            <a:r>
              <a:rPr lang="en-GB" b="1" u="sng" dirty="0">
                <a:latin typeface="Comic Sans MS" panose="030F0702030302020204" pitchFamily="66" charset="0"/>
              </a:rPr>
              <a:t>Winter Uniform</a:t>
            </a:r>
          </a:p>
          <a:p>
            <a:pPr marL="285750" lvl="0" indent="-285750">
              <a:buFont typeface="Arial" panose="020B0604020202020204" pitchFamily="34" charset="0"/>
              <a:buChar char="•"/>
            </a:pPr>
            <a:r>
              <a:rPr lang="en-GB" dirty="0">
                <a:latin typeface="Comic Sans MS" panose="030F0702030302020204" pitchFamily="66" charset="0"/>
              </a:rPr>
              <a:t>White collared shirt</a:t>
            </a:r>
          </a:p>
          <a:p>
            <a:pPr marL="285750" lvl="0" indent="-285750">
              <a:buFont typeface="Arial" panose="020B0604020202020204" pitchFamily="34" charset="0"/>
              <a:buChar char="•"/>
            </a:pPr>
            <a:r>
              <a:rPr lang="en-GB" dirty="0">
                <a:latin typeface="Comic Sans MS" panose="030F0702030302020204" pitchFamily="66" charset="0"/>
              </a:rPr>
              <a:t>Green tie (available through Parent Pay)</a:t>
            </a:r>
          </a:p>
          <a:p>
            <a:pPr marL="285750" lvl="0" indent="-285750">
              <a:buFont typeface="Arial" panose="020B0604020202020204" pitchFamily="34" charset="0"/>
              <a:buChar char="•"/>
            </a:pPr>
            <a:r>
              <a:rPr lang="en-GB" dirty="0">
                <a:latin typeface="Comic Sans MS" panose="030F0702030302020204" pitchFamily="66" charset="0"/>
              </a:rPr>
              <a:t>Red jumper or cardigan</a:t>
            </a:r>
          </a:p>
          <a:p>
            <a:pPr marL="285750" lvl="0" indent="-285750">
              <a:buFont typeface="Arial" panose="020B0604020202020204" pitchFamily="34" charset="0"/>
              <a:buChar char="•"/>
            </a:pPr>
            <a:r>
              <a:rPr lang="en-GB" dirty="0">
                <a:latin typeface="Comic Sans MS" panose="030F0702030302020204" pitchFamily="66" charset="0"/>
              </a:rPr>
              <a:t>Girls – Grey school skirt</a:t>
            </a:r>
          </a:p>
          <a:p>
            <a:pPr marL="285750" lvl="0" indent="-285750">
              <a:buFont typeface="Arial" panose="020B0604020202020204" pitchFamily="34" charset="0"/>
              <a:buChar char="•"/>
            </a:pPr>
            <a:r>
              <a:rPr lang="en-GB" dirty="0">
                <a:latin typeface="Comic Sans MS" panose="030F0702030302020204" pitchFamily="66" charset="0"/>
              </a:rPr>
              <a:t>Boys – Grey school trousers</a:t>
            </a:r>
          </a:p>
          <a:p>
            <a:pPr marL="285750" lvl="0" indent="-285750">
              <a:buFont typeface="Arial" panose="020B0604020202020204" pitchFamily="34" charset="0"/>
              <a:buChar char="•"/>
            </a:pPr>
            <a:r>
              <a:rPr lang="en-GB" dirty="0">
                <a:latin typeface="Comic Sans MS" panose="030F0702030302020204" pitchFamily="66" charset="0"/>
              </a:rPr>
              <a:t>Black school shoes</a:t>
            </a:r>
          </a:p>
          <a:p>
            <a:pPr marL="285750" lvl="0" indent="-285750">
              <a:buFont typeface="Arial" panose="020B0604020202020204" pitchFamily="34" charset="0"/>
              <a:buChar char="•"/>
            </a:pPr>
            <a:endParaRPr lang="en-GB" dirty="0">
              <a:latin typeface="Comic Sans MS" panose="030F0702030302020204" pitchFamily="66" charset="0"/>
            </a:endParaRPr>
          </a:p>
          <a:p>
            <a:pPr lvl="0"/>
            <a:r>
              <a:rPr lang="en-GB" b="1" u="sng" dirty="0">
                <a:latin typeface="Comic Sans MS" panose="030F0702030302020204" pitchFamily="66" charset="0"/>
              </a:rPr>
              <a:t>Summer Uniform</a:t>
            </a:r>
            <a:endParaRPr lang="en-US" dirty="0">
              <a:latin typeface="Comic Sans MS" panose="030F0702030302020204" pitchFamily="66" charset="0"/>
            </a:endParaRPr>
          </a:p>
          <a:p>
            <a:pPr lvl="0"/>
            <a:r>
              <a:rPr lang="en-US" dirty="0">
                <a:latin typeface="Comic Sans MS" panose="030F0702030302020204" pitchFamily="66" charset="0"/>
              </a:rPr>
              <a:t>Girls</a:t>
            </a:r>
          </a:p>
          <a:p>
            <a:pPr marL="285750" lvl="0" indent="-285750">
              <a:buFont typeface="Arial" panose="020B0604020202020204" pitchFamily="34" charset="0"/>
              <a:buChar char="•"/>
            </a:pPr>
            <a:r>
              <a:rPr lang="en-US" dirty="0">
                <a:latin typeface="Comic Sans MS" panose="030F0702030302020204" pitchFamily="66" charset="0"/>
              </a:rPr>
              <a:t>Red gingham summer dress</a:t>
            </a:r>
          </a:p>
          <a:p>
            <a:pPr marL="285750" lvl="0" indent="-285750">
              <a:buFont typeface="Arial" panose="020B0604020202020204" pitchFamily="34" charset="0"/>
              <a:buChar char="•"/>
            </a:pPr>
            <a:r>
              <a:rPr lang="en-US" dirty="0">
                <a:latin typeface="Comic Sans MS" panose="030F0702030302020204" pitchFamily="66" charset="0"/>
              </a:rPr>
              <a:t>Red cardigan</a:t>
            </a:r>
          </a:p>
          <a:p>
            <a:pPr marL="285750" lvl="0" indent="-285750">
              <a:buFont typeface="Arial" panose="020B0604020202020204" pitchFamily="34" charset="0"/>
              <a:buChar char="•"/>
            </a:pPr>
            <a:r>
              <a:rPr lang="en-US" dirty="0">
                <a:latin typeface="Comic Sans MS" panose="030F0702030302020204" pitchFamily="66" charset="0"/>
              </a:rPr>
              <a:t>White socks</a:t>
            </a:r>
          </a:p>
          <a:p>
            <a:pPr marL="285750" lvl="0" indent="-285750">
              <a:buFont typeface="Arial" panose="020B0604020202020204" pitchFamily="34" charset="0"/>
              <a:buChar char="•"/>
            </a:pPr>
            <a:r>
              <a:rPr lang="en-US" dirty="0">
                <a:latin typeface="Comic Sans MS" panose="030F0702030302020204" pitchFamily="66" charset="0"/>
              </a:rPr>
              <a:t>Black school shoes</a:t>
            </a:r>
          </a:p>
          <a:p>
            <a:pPr lvl="0"/>
            <a:r>
              <a:rPr lang="en-GB" dirty="0">
                <a:latin typeface="Comic Sans MS" panose="030F0702030302020204" pitchFamily="66" charset="0"/>
              </a:rPr>
              <a:t>Boys</a:t>
            </a:r>
          </a:p>
          <a:p>
            <a:pPr marL="285750" lvl="0" indent="-285750">
              <a:buFont typeface="Arial" panose="020B0604020202020204" pitchFamily="34" charset="0"/>
              <a:buChar char="•"/>
            </a:pPr>
            <a:r>
              <a:rPr lang="en-GB" dirty="0">
                <a:latin typeface="Comic Sans MS" panose="030F0702030302020204" pitchFamily="66" charset="0"/>
              </a:rPr>
              <a:t>Red polo</a:t>
            </a:r>
          </a:p>
          <a:p>
            <a:pPr marL="285750" lvl="0" indent="-285750">
              <a:buFont typeface="Arial" panose="020B0604020202020204" pitchFamily="34" charset="0"/>
              <a:buChar char="•"/>
            </a:pPr>
            <a:r>
              <a:rPr lang="en-GB" dirty="0">
                <a:latin typeface="Comic Sans MS" panose="030F0702030302020204" pitchFamily="66" charset="0"/>
              </a:rPr>
              <a:t>Red jumper</a:t>
            </a:r>
          </a:p>
          <a:p>
            <a:pPr marL="285750" lvl="0" indent="-285750">
              <a:buFont typeface="Arial" panose="020B0604020202020204" pitchFamily="34" charset="0"/>
              <a:buChar char="•"/>
            </a:pPr>
            <a:r>
              <a:rPr lang="en-GB" dirty="0">
                <a:latin typeface="Comic Sans MS" panose="030F0702030302020204" pitchFamily="66" charset="0"/>
              </a:rPr>
              <a:t>Grey school shorts</a:t>
            </a:r>
          </a:p>
          <a:p>
            <a:pPr marL="285750" lvl="0" indent="-285750">
              <a:buFont typeface="Arial" panose="020B0604020202020204" pitchFamily="34" charset="0"/>
              <a:buChar char="•"/>
            </a:pPr>
            <a:r>
              <a:rPr lang="en-GB" dirty="0">
                <a:latin typeface="Comic Sans MS" panose="030F0702030302020204" pitchFamily="66" charset="0"/>
              </a:rPr>
              <a:t>Dark socks</a:t>
            </a:r>
          </a:p>
          <a:p>
            <a:pPr marL="285750" lvl="0" indent="-285750">
              <a:buFont typeface="Arial" panose="020B0604020202020204" pitchFamily="34" charset="0"/>
              <a:buChar char="•"/>
            </a:pPr>
            <a:r>
              <a:rPr lang="en-GB" dirty="0">
                <a:latin typeface="Comic Sans MS" panose="030F0702030302020204" pitchFamily="66" charset="0"/>
              </a:rPr>
              <a:t>Black school shoes</a:t>
            </a:r>
            <a:endParaRPr lang="en-US" dirty="0">
              <a:latin typeface="Comic Sans MS" panose="030F0702030302020204" pitchFamily="66" charset="0"/>
            </a:endParaRPr>
          </a:p>
        </p:txBody>
      </p:sp>
      <p:sp>
        <p:nvSpPr>
          <p:cNvPr id="11" name="Rectangle 10"/>
          <p:cNvSpPr/>
          <p:nvPr/>
        </p:nvSpPr>
        <p:spPr>
          <a:xfrm>
            <a:off x="5082466" y="3625362"/>
            <a:ext cx="3252297" cy="2862322"/>
          </a:xfrm>
          <a:prstGeom prst="rect">
            <a:avLst/>
          </a:prstGeom>
        </p:spPr>
        <p:txBody>
          <a:bodyPr wrap="square">
            <a:spAutoFit/>
          </a:bodyPr>
          <a:lstStyle/>
          <a:p>
            <a:pPr lvl="0"/>
            <a:r>
              <a:rPr lang="en-US" dirty="0">
                <a:latin typeface="Comic Sans MS" panose="030F0702030302020204" pitchFamily="66" charset="0"/>
              </a:rPr>
              <a:t>Children are expected to bring their book bags every day as part of their uniform.</a:t>
            </a:r>
          </a:p>
          <a:p>
            <a:pPr lvl="0"/>
            <a:endParaRPr lang="en-US" dirty="0">
              <a:latin typeface="Comic Sans MS" panose="030F0702030302020204" pitchFamily="66" charset="0"/>
            </a:endParaRPr>
          </a:p>
          <a:p>
            <a:pPr lvl="0"/>
            <a:r>
              <a:rPr lang="en-US" dirty="0">
                <a:latin typeface="Comic Sans MS" panose="030F0702030302020204" pitchFamily="66" charset="0"/>
              </a:rPr>
              <a:t>Trainers should only be worn on PE days.</a:t>
            </a:r>
          </a:p>
          <a:p>
            <a:pPr lvl="0"/>
            <a:endParaRPr lang="en-US" dirty="0">
              <a:latin typeface="Comic Sans MS" panose="030F0702030302020204" pitchFamily="66" charset="0"/>
            </a:endParaRPr>
          </a:p>
          <a:p>
            <a:pPr lvl="0"/>
            <a:r>
              <a:rPr lang="en-US" dirty="0">
                <a:latin typeface="Comic Sans MS" panose="030F0702030302020204" pitchFamily="66" charset="0"/>
              </a:rPr>
              <a:t>Smart watches with cameras or voice recording functions are not permitted.</a:t>
            </a:r>
          </a:p>
        </p:txBody>
      </p:sp>
    </p:spTree>
    <p:extLst>
      <p:ext uri="{BB962C8B-B14F-4D97-AF65-F5344CB8AC3E}">
        <p14:creationId xmlns:p14="http://schemas.microsoft.com/office/powerpoint/2010/main" val="22249060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7214" y="535132"/>
            <a:ext cx="4933288" cy="3438352"/>
          </a:xfrm>
          <a:prstGeom prst="rect">
            <a:avLst/>
          </a:prstGeom>
        </p:spPr>
      </p:pic>
      <p:sp>
        <p:nvSpPr>
          <p:cNvPr id="5" name="Rectangle 4"/>
          <p:cNvSpPr/>
          <p:nvPr/>
        </p:nvSpPr>
        <p:spPr>
          <a:xfrm>
            <a:off x="301980" y="170025"/>
            <a:ext cx="11578655" cy="6434051"/>
          </a:xfrm>
          <a:prstGeom prst="rect">
            <a:avLst/>
          </a:prstGeom>
          <a:ln w="7620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b="1" dirty="0"/>
          </a:p>
        </p:txBody>
      </p:sp>
      <p:sp>
        <p:nvSpPr>
          <p:cNvPr id="7" name="TextBox 6"/>
          <p:cNvSpPr txBox="1"/>
          <p:nvPr/>
        </p:nvSpPr>
        <p:spPr>
          <a:xfrm>
            <a:off x="2957410" y="280370"/>
            <a:ext cx="6267797" cy="1446550"/>
          </a:xfrm>
          <a:prstGeom prst="rect">
            <a:avLst/>
          </a:prstGeom>
          <a:noFill/>
        </p:spPr>
        <p:txBody>
          <a:bodyPr wrap="square" rtlCol="0">
            <a:spAutoFit/>
          </a:bodyPr>
          <a:lstStyle/>
          <a:p>
            <a:pPr algn="ctr"/>
            <a:r>
              <a:rPr lang="en-GB" sz="4400" b="1" dirty="0">
                <a:latin typeface="Comic Sans MS" panose="030F0702030302020204" pitchFamily="66" charset="0"/>
              </a:rPr>
              <a:t>Personal Development Opportunities </a:t>
            </a:r>
          </a:p>
        </p:txBody>
      </p:sp>
      <p:pic>
        <p:nvPicPr>
          <p:cNvPr id="8" name="Picture 7"/>
          <p:cNvPicPr>
            <a:picLocks noChangeAspect="1"/>
          </p:cNvPicPr>
          <p:nvPr/>
        </p:nvPicPr>
        <p:blipFill>
          <a:blip r:embed="rId3"/>
          <a:stretch>
            <a:fillRect/>
          </a:stretch>
        </p:blipFill>
        <p:spPr>
          <a:xfrm>
            <a:off x="10509819" y="373795"/>
            <a:ext cx="1264671" cy="125929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64850" y="2288561"/>
            <a:ext cx="4493127" cy="3369845"/>
          </a:xfrm>
          <a:prstGeom prst="rect">
            <a:avLst/>
          </a:prstGeom>
        </p:spPr>
      </p:pic>
      <p:sp>
        <p:nvSpPr>
          <p:cNvPr id="11" name="TextBox 10"/>
          <p:cNvSpPr txBox="1"/>
          <p:nvPr/>
        </p:nvSpPr>
        <p:spPr>
          <a:xfrm>
            <a:off x="4289559" y="1836855"/>
            <a:ext cx="7164503" cy="4524315"/>
          </a:xfrm>
          <a:prstGeom prst="rect">
            <a:avLst/>
          </a:prstGeom>
          <a:noFill/>
        </p:spPr>
        <p:txBody>
          <a:bodyPr wrap="square" rtlCol="0">
            <a:spAutoFit/>
          </a:bodyPr>
          <a:lstStyle/>
          <a:p>
            <a:r>
              <a:rPr lang="en-GB" dirty="0">
                <a:latin typeface="Comic Sans MS" panose="030F0702030302020204" pitchFamily="66" charset="0"/>
              </a:rPr>
              <a:t>Children follow a programme called JIGSAWS to support their Personal Development.</a:t>
            </a:r>
          </a:p>
          <a:p>
            <a:r>
              <a:rPr lang="en-GB" dirty="0">
                <a:latin typeface="Comic Sans MS" panose="030F0702030302020204" pitchFamily="66" charset="0"/>
              </a:rPr>
              <a:t>There is a strong focus on British Values.</a:t>
            </a:r>
          </a:p>
          <a:p>
            <a:endParaRPr lang="en-GB" dirty="0">
              <a:latin typeface="Comic Sans MS" panose="030F0702030302020204" pitchFamily="66" charset="0"/>
            </a:endParaRPr>
          </a:p>
          <a:p>
            <a:r>
              <a:rPr lang="en-GB" dirty="0">
                <a:latin typeface="Comic Sans MS" panose="030F0702030302020204" pitchFamily="66" charset="0"/>
              </a:rPr>
              <a:t>Throughout the year, children will receive a range of personal development opportunities such as:</a:t>
            </a:r>
          </a:p>
          <a:p>
            <a:pPr marL="285750" indent="-285750">
              <a:buFont typeface="Arial" panose="020B0604020202020204" pitchFamily="34" charset="0"/>
              <a:buChar char="•"/>
            </a:pPr>
            <a:r>
              <a:rPr lang="en-GB" dirty="0">
                <a:latin typeface="Comic Sans MS" panose="030F0702030302020204" pitchFamily="66" charset="0"/>
              </a:rPr>
              <a:t>First Aid Training</a:t>
            </a:r>
          </a:p>
          <a:p>
            <a:pPr marL="285750" indent="-285750">
              <a:buFont typeface="Arial" panose="020B0604020202020204" pitchFamily="34" charset="0"/>
              <a:buChar char="•"/>
            </a:pPr>
            <a:r>
              <a:rPr lang="en-GB" dirty="0" err="1">
                <a:latin typeface="Comic Sans MS" panose="030F0702030302020204" pitchFamily="66" charset="0"/>
              </a:rPr>
              <a:t>Bikeability</a:t>
            </a:r>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NSPCC Assemblies and Lessons</a:t>
            </a:r>
          </a:p>
          <a:p>
            <a:pPr marL="285750" indent="-285750">
              <a:buFont typeface="Arial" panose="020B0604020202020204" pitchFamily="34" charset="0"/>
              <a:buChar char="•"/>
            </a:pPr>
            <a:r>
              <a:rPr lang="en-GB" dirty="0">
                <a:latin typeface="Comic Sans MS" panose="030F0702030302020204" pitchFamily="66" charset="0"/>
              </a:rPr>
              <a:t>Various Visitors</a:t>
            </a:r>
          </a:p>
          <a:p>
            <a:pPr marL="285750" indent="-285750">
              <a:buFont typeface="Arial" panose="020B0604020202020204" pitchFamily="34" charset="0"/>
              <a:buChar char="•"/>
            </a:pPr>
            <a:r>
              <a:rPr lang="en-GB" dirty="0">
                <a:latin typeface="Comic Sans MS" panose="030F0702030302020204" pitchFamily="66" charset="0"/>
              </a:rPr>
              <a:t>Online Safety Week</a:t>
            </a:r>
          </a:p>
          <a:p>
            <a:pPr marL="285750" indent="-285750">
              <a:buFont typeface="Arial" panose="020B0604020202020204" pitchFamily="34" charset="0"/>
              <a:buChar char="•"/>
            </a:pPr>
            <a:r>
              <a:rPr lang="en-GB" dirty="0">
                <a:latin typeface="Comic Sans MS" panose="030F0702030302020204" pitchFamily="66" charset="0"/>
              </a:rPr>
              <a:t>Sporting Events</a:t>
            </a:r>
          </a:p>
          <a:p>
            <a:pPr marL="285750" indent="-285750">
              <a:buFont typeface="Arial" panose="020B0604020202020204" pitchFamily="34" charset="0"/>
              <a:buChar char="•"/>
            </a:pPr>
            <a:r>
              <a:rPr lang="en-GB" dirty="0">
                <a:latin typeface="Comic Sans MS" panose="030F0702030302020204" pitchFamily="66" charset="0"/>
              </a:rPr>
              <a:t>Local Library Visit</a:t>
            </a:r>
          </a:p>
          <a:p>
            <a:pPr marL="285750" indent="-285750">
              <a:buFont typeface="Arial" panose="020B0604020202020204" pitchFamily="34" charset="0"/>
              <a:buChar char="•"/>
            </a:pPr>
            <a:r>
              <a:rPr lang="en-GB" dirty="0">
                <a:latin typeface="Comic Sans MS" panose="030F0702030302020204" pitchFamily="66" charset="0"/>
              </a:rPr>
              <a:t>Themed Days – Polish Heritage Day, Bastille Day</a:t>
            </a:r>
          </a:p>
          <a:p>
            <a:pPr marL="285750" indent="-285750">
              <a:buFont typeface="Arial" panose="020B0604020202020204" pitchFamily="34" charset="0"/>
              <a:buChar char="•"/>
            </a:pPr>
            <a:r>
              <a:rPr lang="en-GB" dirty="0">
                <a:latin typeface="Comic Sans MS" panose="030F0702030302020204" pitchFamily="66" charset="0"/>
              </a:rPr>
              <a:t>Lenten Charities </a:t>
            </a:r>
          </a:p>
          <a:p>
            <a:pPr marL="285750" indent="-285750">
              <a:buFont typeface="Arial" panose="020B0604020202020204" pitchFamily="34" charset="0"/>
              <a:buChar char="•"/>
            </a:pPr>
            <a:r>
              <a:rPr lang="en-GB" dirty="0">
                <a:latin typeface="Comic Sans MS" panose="030F0702030302020204" pitchFamily="66" charset="0"/>
              </a:rPr>
              <a:t>Visits to JHNCC</a:t>
            </a:r>
          </a:p>
        </p:txBody>
      </p:sp>
    </p:spTree>
    <p:extLst>
      <p:ext uri="{BB962C8B-B14F-4D97-AF65-F5344CB8AC3E}">
        <p14:creationId xmlns:p14="http://schemas.microsoft.com/office/powerpoint/2010/main" val="588850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7214" y="535132"/>
            <a:ext cx="4933288" cy="3438352"/>
          </a:xfrm>
          <a:prstGeom prst="rect">
            <a:avLst/>
          </a:prstGeom>
        </p:spPr>
      </p:pic>
      <p:sp>
        <p:nvSpPr>
          <p:cNvPr id="5" name="Rectangle 4"/>
          <p:cNvSpPr/>
          <p:nvPr/>
        </p:nvSpPr>
        <p:spPr>
          <a:xfrm>
            <a:off x="301980" y="170025"/>
            <a:ext cx="11578655" cy="6434051"/>
          </a:xfrm>
          <a:prstGeom prst="rect">
            <a:avLst/>
          </a:prstGeom>
          <a:ln w="7620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b="1" dirty="0"/>
          </a:p>
        </p:txBody>
      </p:sp>
      <p:sp>
        <p:nvSpPr>
          <p:cNvPr id="7" name="TextBox 6"/>
          <p:cNvSpPr txBox="1"/>
          <p:nvPr/>
        </p:nvSpPr>
        <p:spPr>
          <a:xfrm>
            <a:off x="2957410" y="280370"/>
            <a:ext cx="6267797" cy="1446550"/>
          </a:xfrm>
          <a:prstGeom prst="rect">
            <a:avLst/>
          </a:prstGeom>
          <a:noFill/>
        </p:spPr>
        <p:txBody>
          <a:bodyPr wrap="square" rtlCol="0">
            <a:spAutoFit/>
          </a:bodyPr>
          <a:lstStyle/>
          <a:p>
            <a:pPr algn="ctr"/>
            <a:r>
              <a:rPr lang="en-GB" sz="4400" b="1" dirty="0">
                <a:latin typeface="Comic Sans MS" panose="030F0702030302020204" pitchFamily="66" charset="0"/>
              </a:rPr>
              <a:t>Relationships Education</a:t>
            </a:r>
          </a:p>
        </p:txBody>
      </p:sp>
      <p:pic>
        <p:nvPicPr>
          <p:cNvPr id="8" name="Picture 7"/>
          <p:cNvPicPr>
            <a:picLocks noChangeAspect="1"/>
          </p:cNvPicPr>
          <p:nvPr/>
        </p:nvPicPr>
        <p:blipFill>
          <a:blip r:embed="rId3"/>
          <a:stretch>
            <a:fillRect/>
          </a:stretch>
        </p:blipFill>
        <p:spPr>
          <a:xfrm>
            <a:off x="10509819" y="373795"/>
            <a:ext cx="1264671" cy="1259290"/>
          </a:xfrm>
          <a:prstGeom prst="rect">
            <a:avLst/>
          </a:prstGeom>
        </p:spPr>
      </p:pic>
      <p:sp>
        <p:nvSpPr>
          <p:cNvPr id="11" name="TextBox 10"/>
          <p:cNvSpPr txBox="1"/>
          <p:nvPr/>
        </p:nvSpPr>
        <p:spPr>
          <a:xfrm>
            <a:off x="745958" y="1981682"/>
            <a:ext cx="10503567" cy="2215991"/>
          </a:xfrm>
          <a:prstGeom prst="rect">
            <a:avLst/>
          </a:prstGeom>
          <a:noFill/>
        </p:spPr>
        <p:txBody>
          <a:bodyPr wrap="square" rtlCol="0">
            <a:spAutoFit/>
          </a:bodyPr>
          <a:lstStyle/>
          <a:p>
            <a:r>
              <a:rPr lang="en-GB" sz="2400" dirty="0">
                <a:latin typeface="Comic Sans MS" panose="030F0702030302020204" pitchFamily="66" charset="0"/>
              </a:rPr>
              <a:t>Children follow a programme approved by the diocese, this is called TEN TEN.</a:t>
            </a:r>
          </a:p>
          <a:p>
            <a:r>
              <a:rPr lang="en-GB" sz="2400" dirty="0">
                <a:latin typeface="Comic Sans MS" panose="030F0702030302020204" pitchFamily="66" charset="0"/>
              </a:rPr>
              <a:t>Partnership work with families.</a:t>
            </a:r>
          </a:p>
          <a:p>
            <a:r>
              <a:rPr lang="en-GB" sz="2400" dirty="0">
                <a:latin typeface="Comic Sans MS" panose="030F0702030302020204" pitchFamily="66" charset="0"/>
              </a:rPr>
              <a:t>Parent access to materials and website:</a:t>
            </a:r>
          </a:p>
          <a:p>
            <a:r>
              <a:rPr lang="en-GB" sz="2400" dirty="0">
                <a:latin typeface="Comic Sans MS" panose="030F0702030302020204" pitchFamily="66" charset="0"/>
                <a:hlinkClick r:id="rId4"/>
              </a:rPr>
              <a:t>https://www.tentenresources.co.uk/life-to-the-full-primary/</a:t>
            </a:r>
            <a:r>
              <a:rPr lang="en-GB" sz="2400" dirty="0">
                <a:latin typeface="Comic Sans MS" panose="030F0702030302020204" pitchFamily="66" charset="0"/>
              </a:rPr>
              <a:t> </a:t>
            </a:r>
          </a:p>
          <a:p>
            <a:endParaRPr lang="en-GB" dirty="0">
              <a:latin typeface="Comic Sans MS" panose="030F0702030302020204" pitchFamily="66" charset="0"/>
            </a:endParaRPr>
          </a:p>
        </p:txBody>
      </p:sp>
      <p:pic>
        <p:nvPicPr>
          <p:cNvPr id="1026" name="Picture 2" descr="Life to the Ful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05348" y="4045360"/>
            <a:ext cx="2597020" cy="2558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283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3337214" y="535132"/>
            <a:ext cx="4933288" cy="3438352"/>
          </a:xfrm>
          <a:prstGeom prst="rect">
            <a:avLst/>
          </a:prstGeom>
        </p:spPr>
      </p:pic>
      <p:sp>
        <p:nvSpPr>
          <p:cNvPr id="9" name="Rectangle 8"/>
          <p:cNvSpPr/>
          <p:nvPr/>
        </p:nvSpPr>
        <p:spPr>
          <a:xfrm>
            <a:off x="357447" y="191192"/>
            <a:ext cx="11454938" cy="6434051"/>
          </a:xfrm>
          <a:prstGeom prst="rect">
            <a:avLst/>
          </a:prstGeom>
          <a:ln w="7620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endParaRPr lang="en-GB" dirty="0"/>
          </a:p>
          <a:p>
            <a:endParaRPr lang="en-GB" dirty="0"/>
          </a:p>
          <a:p>
            <a:r>
              <a:rPr lang="en-GB" b="1" u="sng" dirty="0">
                <a:solidFill>
                  <a:srgbClr val="FF0000"/>
                </a:solidFill>
                <a:latin typeface="Comic Sans MS" panose="030F0702030302020204" pitchFamily="66" charset="0"/>
              </a:rPr>
              <a:t>Please remember that the expectation is to wear a red </a:t>
            </a:r>
          </a:p>
          <a:p>
            <a:r>
              <a:rPr lang="en-GB" b="1" u="sng" dirty="0">
                <a:solidFill>
                  <a:srgbClr val="FF0000"/>
                </a:solidFill>
                <a:latin typeface="Comic Sans MS" panose="030F0702030302020204" pitchFamily="66" charset="0"/>
              </a:rPr>
              <a:t>jumper/cardigan on P.E days as well as other days (5 days</a:t>
            </a:r>
          </a:p>
          <a:p>
            <a:r>
              <a:rPr lang="en-GB" b="1" u="sng" dirty="0">
                <a:solidFill>
                  <a:srgbClr val="FF0000"/>
                </a:solidFill>
                <a:latin typeface="Comic Sans MS" panose="030F0702030302020204" pitchFamily="66" charset="0"/>
              </a:rPr>
              <a:t>a week)</a:t>
            </a:r>
          </a:p>
          <a:p>
            <a:pPr lvl="0"/>
            <a:endParaRPr lang="en-GB" dirty="0">
              <a:latin typeface="Comic Sans MS" panose="030F0702030302020204" pitchFamily="66" charset="0"/>
            </a:endParaRPr>
          </a:p>
          <a:p>
            <a:pPr lvl="0"/>
            <a:r>
              <a:rPr lang="en-GB" b="1" u="sng" dirty="0">
                <a:latin typeface="Comic Sans MS" panose="030F0702030302020204" pitchFamily="66" charset="0"/>
              </a:rPr>
              <a:t>P.E days are as follows: </a:t>
            </a:r>
          </a:p>
          <a:p>
            <a:pPr lvl="0"/>
            <a:endParaRPr lang="en-GB" b="1" dirty="0">
              <a:solidFill>
                <a:srgbClr val="FF0000"/>
              </a:solidFill>
              <a:latin typeface="Comic Sans MS" panose="030F0702030302020204" pitchFamily="66" charset="0"/>
            </a:endParaRPr>
          </a:p>
          <a:p>
            <a:pPr lvl="0"/>
            <a:r>
              <a:rPr lang="en-GB" b="1" dirty="0">
                <a:solidFill>
                  <a:srgbClr val="FF0000"/>
                </a:solidFill>
                <a:latin typeface="Comic Sans MS" panose="030F0702030302020204" pitchFamily="66" charset="0"/>
              </a:rPr>
              <a:t>Wednesday and Thursday</a:t>
            </a:r>
          </a:p>
          <a:p>
            <a:pPr lvl="0"/>
            <a:endParaRPr lang="en-GB" b="1" dirty="0">
              <a:solidFill>
                <a:srgbClr val="FF0000"/>
              </a:solidFill>
              <a:latin typeface="Comic Sans MS" panose="030F0702030302020204" pitchFamily="66" charset="0"/>
            </a:endParaRPr>
          </a:p>
          <a:p>
            <a:pPr lvl="0"/>
            <a:r>
              <a:rPr lang="en-GB" dirty="0">
                <a:latin typeface="Comic Sans MS" panose="030F0702030302020204" pitchFamily="66" charset="0"/>
              </a:rPr>
              <a:t>As the weather gets colder the children can wear as</a:t>
            </a:r>
          </a:p>
          <a:p>
            <a:pPr lvl="0"/>
            <a:r>
              <a:rPr lang="en-GB" dirty="0">
                <a:latin typeface="Comic Sans MS" panose="030F0702030302020204" pitchFamily="66" charset="0"/>
              </a:rPr>
              <a:t>an additional layer a plain, black, sweatshirt /hoodie</a:t>
            </a:r>
          </a:p>
          <a:p>
            <a:pPr lvl="0"/>
            <a:r>
              <a:rPr lang="en-GB" dirty="0">
                <a:latin typeface="Comic Sans MS" panose="030F0702030302020204" pitchFamily="66" charset="0"/>
              </a:rPr>
              <a:t>on PE days.(no logos)</a:t>
            </a:r>
          </a:p>
          <a:p>
            <a:pPr lvl="0"/>
            <a:r>
              <a:rPr lang="en-GB" dirty="0">
                <a:latin typeface="Comic Sans MS" panose="030F0702030302020204" pitchFamily="66" charset="0"/>
              </a:rPr>
              <a:t>However the sweatshirt/hoodie  does not replace the </a:t>
            </a:r>
          </a:p>
          <a:p>
            <a:pPr lvl="0"/>
            <a:r>
              <a:rPr lang="en-GB" dirty="0">
                <a:latin typeface="Comic Sans MS" panose="030F0702030302020204" pitchFamily="66" charset="0"/>
              </a:rPr>
              <a:t>school jumper/cardigan.</a:t>
            </a:r>
          </a:p>
          <a:p>
            <a:pPr lvl="0"/>
            <a:endParaRPr lang="en-GB" b="1" dirty="0">
              <a:latin typeface="CCW Cursive Writing 1" panose="03050602040000000000" pitchFamily="66" charset="0"/>
            </a:endParaRPr>
          </a:p>
          <a:p>
            <a:pPr lvl="0"/>
            <a:endParaRPr lang="en-GB" b="1" dirty="0">
              <a:latin typeface="CCW Cursive Writing 1" panose="03050602040000000000" pitchFamily="66" charset="0"/>
            </a:endParaRPr>
          </a:p>
          <a:p>
            <a:pPr lvl="0"/>
            <a:endParaRPr lang="en-GB" b="1" dirty="0">
              <a:latin typeface="CCW Cursive Writing 1" panose="03050602040000000000" pitchFamily="66" charset="0"/>
            </a:endParaRPr>
          </a:p>
        </p:txBody>
      </p:sp>
      <p:sp>
        <p:nvSpPr>
          <p:cNvPr id="10" name="TextBox 9"/>
          <p:cNvSpPr txBox="1"/>
          <p:nvPr/>
        </p:nvSpPr>
        <p:spPr>
          <a:xfrm>
            <a:off x="1482789" y="203057"/>
            <a:ext cx="6267797" cy="769441"/>
          </a:xfrm>
          <a:prstGeom prst="rect">
            <a:avLst/>
          </a:prstGeom>
          <a:noFill/>
        </p:spPr>
        <p:txBody>
          <a:bodyPr wrap="square" rtlCol="0">
            <a:spAutoFit/>
          </a:bodyPr>
          <a:lstStyle/>
          <a:p>
            <a:pPr algn="ctr"/>
            <a:r>
              <a:rPr lang="en-GB" sz="4400" dirty="0">
                <a:latin typeface="Comic Sans MS" panose="030F0702030302020204" pitchFamily="66" charset="0"/>
              </a:rPr>
              <a:t>P.E</a:t>
            </a:r>
          </a:p>
        </p:txBody>
      </p:sp>
      <p:pic>
        <p:nvPicPr>
          <p:cNvPr id="13" name="Picture 12"/>
          <p:cNvPicPr>
            <a:picLocks noChangeAspect="1"/>
          </p:cNvPicPr>
          <p:nvPr/>
        </p:nvPicPr>
        <p:blipFill>
          <a:blip r:embed="rId3"/>
          <a:stretch>
            <a:fillRect/>
          </a:stretch>
        </p:blipFill>
        <p:spPr>
          <a:xfrm>
            <a:off x="7135610" y="319487"/>
            <a:ext cx="4676775" cy="5829300"/>
          </a:xfrm>
          <a:prstGeom prst="rect">
            <a:avLst/>
          </a:prstGeom>
        </p:spPr>
      </p:pic>
      <p:pic>
        <p:nvPicPr>
          <p:cNvPr id="14" name="Picture 13"/>
          <p:cNvPicPr>
            <a:picLocks noChangeAspect="1"/>
          </p:cNvPicPr>
          <p:nvPr/>
        </p:nvPicPr>
        <p:blipFill rotWithShape="1">
          <a:blip r:embed="rId4"/>
          <a:srcRect l="1816"/>
          <a:stretch/>
        </p:blipFill>
        <p:spPr>
          <a:xfrm>
            <a:off x="550643" y="375242"/>
            <a:ext cx="932146" cy="946692"/>
          </a:xfrm>
          <a:prstGeom prst="rect">
            <a:avLst/>
          </a:prstGeom>
        </p:spPr>
      </p:pic>
    </p:spTree>
    <p:extLst>
      <p:ext uri="{BB962C8B-B14F-4D97-AF65-F5344CB8AC3E}">
        <p14:creationId xmlns:p14="http://schemas.microsoft.com/office/powerpoint/2010/main" val="22334582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3337214" y="535132"/>
            <a:ext cx="4933288" cy="3438352"/>
          </a:xfrm>
          <a:prstGeom prst="rect">
            <a:avLst/>
          </a:prstGeom>
        </p:spPr>
      </p:pic>
      <p:sp>
        <p:nvSpPr>
          <p:cNvPr id="9" name="Rectangle 8"/>
          <p:cNvSpPr/>
          <p:nvPr/>
        </p:nvSpPr>
        <p:spPr>
          <a:xfrm>
            <a:off x="357447" y="191192"/>
            <a:ext cx="11454938" cy="6434051"/>
          </a:xfrm>
          <a:prstGeom prst="rect">
            <a:avLst/>
          </a:prstGeom>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endParaRPr lang="en-GB" dirty="0"/>
          </a:p>
          <a:p>
            <a:endParaRPr lang="en-GB" sz="2400" dirty="0">
              <a:latin typeface="Comic Sans MS" panose="030F0702030302020204" pitchFamily="66" charset="0"/>
            </a:endParaRPr>
          </a:p>
          <a:p>
            <a:pPr fontAlgn="t"/>
            <a:endParaRPr lang="en-GB" sz="2400" b="1" u="sng" dirty="0">
              <a:latin typeface="Comic Sans MS" panose="030F0702030302020204" pitchFamily="66" charset="0"/>
            </a:endParaRPr>
          </a:p>
          <a:p>
            <a:pPr fontAlgn="t"/>
            <a:endParaRPr lang="en-GB" sz="2400" b="1" u="sng" dirty="0">
              <a:latin typeface="Comic Sans MS" panose="030F0702030302020204" pitchFamily="66" charset="0"/>
            </a:endParaRPr>
          </a:p>
          <a:p>
            <a:pPr fontAlgn="t"/>
            <a:r>
              <a:rPr lang="en-GB" sz="2400" b="1" u="sng" dirty="0">
                <a:latin typeface="Comic Sans MS" panose="030F0702030302020204" pitchFamily="66" charset="0"/>
              </a:rPr>
              <a:t>PE and Jewellery </a:t>
            </a:r>
            <a:endParaRPr lang="en-GB" sz="2400" dirty="0">
              <a:latin typeface="Comic Sans MS" panose="030F0702030302020204" pitchFamily="66" charset="0"/>
            </a:endParaRPr>
          </a:p>
          <a:p>
            <a:r>
              <a:rPr lang="en-GB" sz="2400" dirty="0">
                <a:latin typeface="Comic Sans MS" panose="030F0702030302020204" pitchFamily="66" charset="0"/>
              </a:rPr>
              <a:t>The wearing of any jewellery is not encouraged, watches are the only exception. We only allow analogue watches that support children to learn to tell the time - no digital/smart watches are permitted. </a:t>
            </a:r>
          </a:p>
          <a:p>
            <a:r>
              <a:rPr lang="en-GB" sz="2400" dirty="0">
                <a:latin typeface="Comic Sans MS" panose="030F0702030302020204" pitchFamily="66" charset="0"/>
              </a:rPr>
              <a:t> </a:t>
            </a:r>
          </a:p>
          <a:p>
            <a:r>
              <a:rPr lang="en-GB" sz="2400" dirty="0">
                <a:latin typeface="Comic Sans MS" panose="030F0702030302020204" pitchFamily="66" charset="0"/>
              </a:rPr>
              <a:t>Children must not wear rings, chains, necklaces or earrings that hang below the ear e.g. sleepers.  If parents still wish children to wear earrings, despite the risks of injury, only the small plain tiny stud type are allowed (maximum number of one per ear in the centre of the lobe). Staff cannot be held responsible for looking after items of jewellery such as watches or studs. </a:t>
            </a:r>
          </a:p>
          <a:p>
            <a:r>
              <a:rPr lang="en-GB" sz="2400" dirty="0">
                <a:latin typeface="Comic Sans MS" panose="030F0702030302020204" pitchFamily="66" charset="0"/>
              </a:rPr>
              <a:t>Children are also expected to take their own earrings out for P.E lessons as required. </a:t>
            </a:r>
          </a:p>
          <a:p>
            <a:r>
              <a:rPr lang="en-GB" sz="2400" dirty="0">
                <a:latin typeface="Comic Sans MS" panose="030F0702030302020204" pitchFamily="66" charset="0"/>
              </a:rPr>
              <a:t>Therefore, we discourage any jewellery on P.E days.</a:t>
            </a:r>
          </a:p>
          <a:p>
            <a:pPr lvl="0"/>
            <a:endParaRPr lang="en-GB" b="1" dirty="0">
              <a:latin typeface="CCW Cursive Writing 1" panose="03050602040000000000" pitchFamily="66" charset="0"/>
            </a:endParaRPr>
          </a:p>
          <a:p>
            <a:pPr lvl="0"/>
            <a:endParaRPr lang="en-GB" b="1" dirty="0">
              <a:latin typeface="CCW Cursive Writing 1" panose="03050602040000000000" pitchFamily="66" charset="0"/>
            </a:endParaRPr>
          </a:p>
          <a:p>
            <a:pPr lvl="0"/>
            <a:endParaRPr lang="en-GB" b="1" dirty="0">
              <a:latin typeface="CCW Cursive Writing 1" panose="03050602040000000000" pitchFamily="66" charset="0"/>
            </a:endParaRPr>
          </a:p>
        </p:txBody>
      </p:sp>
      <p:sp>
        <p:nvSpPr>
          <p:cNvPr id="10" name="TextBox 9"/>
          <p:cNvSpPr txBox="1"/>
          <p:nvPr/>
        </p:nvSpPr>
        <p:spPr>
          <a:xfrm>
            <a:off x="2951017" y="191192"/>
            <a:ext cx="6267797" cy="769441"/>
          </a:xfrm>
          <a:prstGeom prst="rect">
            <a:avLst/>
          </a:prstGeom>
          <a:noFill/>
        </p:spPr>
        <p:txBody>
          <a:bodyPr wrap="square" rtlCol="0">
            <a:spAutoFit/>
          </a:bodyPr>
          <a:lstStyle/>
          <a:p>
            <a:pPr algn="ctr"/>
            <a:r>
              <a:rPr lang="en-GB" sz="4400" dirty="0">
                <a:latin typeface="Comic Sans MS" panose="030F0702030302020204" pitchFamily="66" charset="0"/>
              </a:rPr>
              <a:t>P.E</a:t>
            </a:r>
          </a:p>
        </p:txBody>
      </p:sp>
      <p:pic>
        <p:nvPicPr>
          <p:cNvPr id="14" name="Picture 13"/>
          <p:cNvPicPr>
            <a:picLocks noChangeAspect="1"/>
          </p:cNvPicPr>
          <p:nvPr/>
        </p:nvPicPr>
        <p:blipFill rotWithShape="1">
          <a:blip r:embed="rId3"/>
          <a:srcRect l="1816"/>
          <a:stretch/>
        </p:blipFill>
        <p:spPr>
          <a:xfrm>
            <a:off x="10751190" y="351179"/>
            <a:ext cx="932146" cy="946692"/>
          </a:xfrm>
          <a:prstGeom prst="rect">
            <a:avLst/>
          </a:prstGeom>
        </p:spPr>
      </p:pic>
    </p:spTree>
    <p:extLst>
      <p:ext uri="{BB962C8B-B14F-4D97-AF65-F5344CB8AC3E}">
        <p14:creationId xmlns:p14="http://schemas.microsoft.com/office/powerpoint/2010/main" val="583462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57364" cy="6858000"/>
          </a:xfrm>
          <a:prstGeom prst="rect">
            <a:avLst/>
          </a:prstGeom>
        </p:spPr>
      </p:pic>
    </p:spTree>
    <p:extLst>
      <p:ext uri="{BB962C8B-B14F-4D97-AF65-F5344CB8AC3E}">
        <p14:creationId xmlns:p14="http://schemas.microsoft.com/office/powerpoint/2010/main" val="3407874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18602" cy="6858000"/>
          </a:xfrm>
          <a:prstGeom prst="rect">
            <a:avLst/>
          </a:prstGeom>
        </p:spPr>
      </p:pic>
    </p:spTree>
    <p:extLst>
      <p:ext uri="{BB962C8B-B14F-4D97-AF65-F5344CB8AC3E}">
        <p14:creationId xmlns:p14="http://schemas.microsoft.com/office/powerpoint/2010/main" val="1005267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 y="0"/>
            <a:ext cx="12189307" cy="6858000"/>
          </a:xfrm>
          <a:prstGeom prst="rect">
            <a:avLst/>
          </a:prstGeom>
        </p:spPr>
      </p:pic>
    </p:spTree>
    <p:extLst>
      <p:ext uri="{BB962C8B-B14F-4D97-AF65-F5344CB8AC3E}">
        <p14:creationId xmlns:p14="http://schemas.microsoft.com/office/powerpoint/2010/main" val="3770366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 y="0"/>
            <a:ext cx="12178655" cy="6858000"/>
          </a:xfrm>
          <a:prstGeom prst="rect">
            <a:avLst/>
          </a:prstGeom>
        </p:spPr>
      </p:pic>
    </p:spTree>
    <p:extLst>
      <p:ext uri="{BB962C8B-B14F-4D97-AF65-F5344CB8AC3E}">
        <p14:creationId xmlns:p14="http://schemas.microsoft.com/office/powerpoint/2010/main" val="28614534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8C0D0B-DDC7-E408-3984-E92567A303A6}"/>
              </a:ext>
            </a:extLst>
          </p:cNvPr>
          <p:cNvPicPr>
            <a:picLocks noChangeAspect="1"/>
          </p:cNvPicPr>
          <p:nvPr/>
        </p:nvPicPr>
        <p:blipFill rotWithShape="1">
          <a:blip r:embed="rId2"/>
          <a:srcRect b="1493"/>
          <a:stretch/>
        </p:blipFill>
        <p:spPr>
          <a:xfrm>
            <a:off x="-528" y="0"/>
            <a:ext cx="12118547" cy="6858000"/>
          </a:xfrm>
          <a:prstGeom prst="rect">
            <a:avLst/>
          </a:prstGeom>
        </p:spPr>
      </p:pic>
      <p:sp>
        <p:nvSpPr>
          <p:cNvPr id="5" name="TextBox 4">
            <a:extLst>
              <a:ext uri="{FF2B5EF4-FFF2-40B4-BE49-F238E27FC236}">
                <a16:creationId xmlns:a16="http://schemas.microsoft.com/office/drawing/2014/main" id="{8B175384-3E54-9CBB-024E-51197C5239B7}"/>
              </a:ext>
            </a:extLst>
          </p:cNvPr>
          <p:cNvSpPr txBox="1"/>
          <p:nvPr/>
        </p:nvSpPr>
        <p:spPr>
          <a:xfrm>
            <a:off x="869747" y="399495"/>
            <a:ext cx="10377996" cy="584775"/>
          </a:xfrm>
          <a:prstGeom prst="rect">
            <a:avLst/>
          </a:prstGeom>
          <a:noFill/>
        </p:spPr>
        <p:txBody>
          <a:bodyPr wrap="square" rtlCol="0">
            <a:spAutoFit/>
          </a:bodyPr>
          <a:lstStyle/>
          <a:p>
            <a:pPr algn="ctr"/>
            <a:r>
              <a:rPr lang="en-GB" sz="3200" dirty="0">
                <a:latin typeface="Comic Sans MS" panose="030F0702030302020204" pitchFamily="66" charset="0"/>
              </a:rPr>
              <a:t>Building the Kingdom </a:t>
            </a:r>
          </a:p>
        </p:txBody>
      </p:sp>
      <p:sp>
        <p:nvSpPr>
          <p:cNvPr id="6" name="TextBox 5">
            <a:extLst>
              <a:ext uri="{FF2B5EF4-FFF2-40B4-BE49-F238E27FC236}">
                <a16:creationId xmlns:a16="http://schemas.microsoft.com/office/drawing/2014/main" id="{31A49BF8-6CE0-47C3-7364-82C804C7D68A}"/>
              </a:ext>
            </a:extLst>
          </p:cNvPr>
          <p:cNvSpPr txBox="1"/>
          <p:nvPr/>
        </p:nvSpPr>
        <p:spPr>
          <a:xfrm>
            <a:off x="4971494" y="1170701"/>
            <a:ext cx="6702641" cy="3600986"/>
          </a:xfrm>
          <a:prstGeom prst="rect">
            <a:avLst/>
          </a:prstGeom>
          <a:noFill/>
        </p:spPr>
        <p:txBody>
          <a:bodyPr wrap="square" rtlCol="0">
            <a:spAutoFit/>
          </a:bodyPr>
          <a:lstStyle/>
          <a:p>
            <a:pPr algn="ctr"/>
            <a:r>
              <a:rPr lang="en-GB" sz="1600" b="1" dirty="0">
                <a:latin typeface="Comic Sans MS" panose="030F0702030302020204" pitchFamily="66" charset="0"/>
              </a:rPr>
              <a:t>Building the Kingdom</a:t>
            </a:r>
            <a:r>
              <a:rPr lang="en-GB" sz="1600" dirty="0">
                <a:latin typeface="Comic Sans MS" panose="030F0702030302020204" pitchFamily="66" charset="0"/>
              </a:rPr>
              <a:t> is a faith-based initiative that weaves Catholic values throughout our curriculum. By engaging with big questions, children are encouraged to explore themes of faith, justice, and their role in the world. This approach supports our mission to guide young people into becoming compassionate, responsible individuals who live the Gospel and understand their place in God’s plan.</a:t>
            </a:r>
          </a:p>
          <a:p>
            <a:pPr algn="ctr"/>
            <a:r>
              <a:rPr lang="en-GB" sz="1600" dirty="0">
                <a:latin typeface="Comic Sans MS" panose="030F0702030302020204" pitchFamily="66" charset="0"/>
              </a:rPr>
              <a:t>Alongside its central place in our school curriculum, we will also be introducing monthly </a:t>
            </a:r>
            <a:r>
              <a:rPr lang="en-GB" sz="1600" b="1" dirty="0">
                <a:latin typeface="Comic Sans MS" panose="030F0702030302020204" pitchFamily="66" charset="0"/>
              </a:rPr>
              <a:t>BTK homework</a:t>
            </a:r>
            <a:r>
              <a:rPr lang="en-GB" sz="1600" dirty="0">
                <a:latin typeface="Comic Sans MS" panose="030F0702030302020204" pitchFamily="66" charset="0"/>
              </a:rPr>
              <a:t> for you to enjoy with your child at home. Each month, you’ll receive a BTK question to respond to in any way you choose, whether through writing, art, or another creative form. We warmly invite you to take part in this journey together.</a:t>
            </a:r>
          </a:p>
          <a:p>
            <a:pPr algn="ctr"/>
            <a:r>
              <a:rPr lang="en-GB" sz="1800" dirty="0">
                <a:effectLst/>
                <a:latin typeface="Letter-join 8" panose="02000805000000020003" pitchFamily="50" charset="0"/>
                <a:ea typeface="Calibri" panose="020F0502020204030204" pitchFamily="34" charset="0"/>
                <a:cs typeface="Times New Roman" panose="02020603050405020304" pitchFamily="18" charset="0"/>
              </a:rPr>
              <a:t/>
            </a:r>
            <a:br>
              <a:rPr lang="en-GB" sz="1800" dirty="0">
                <a:effectLst/>
                <a:latin typeface="Letter-join 8" panose="02000805000000020003" pitchFamily="50" charset="0"/>
                <a:ea typeface="Calibri" panose="020F0502020204030204" pitchFamily="34" charset="0"/>
                <a:cs typeface="Times New Roman" panose="02020603050405020304" pitchFamily="18" charset="0"/>
              </a:rPr>
            </a:br>
            <a:endParaRPr lang="en-GB" dirty="0"/>
          </a:p>
        </p:txBody>
      </p:sp>
      <p:pic>
        <p:nvPicPr>
          <p:cNvPr id="8" name="Picture 7">
            <a:extLst>
              <a:ext uri="{FF2B5EF4-FFF2-40B4-BE49-F238E27FC236}">
                <a16:creationId xmlns:a16="http://schemas.microsoft.com/office/drawing/2014/main" id="{362D04F0-A36E-66FF-A645-8663B493BF7B}"/>
              </a:ext>
            </a:extLst>
          </p:cNvPr>
          <p:cNvPicPr>
            <a:picLocks noChangeAspect="1"/>
          </p:cNvPicPr>
          <p:nvPr/>
        </p:nvPicPr>
        <p:blipFill>
          <a:blip r:embed="rId3"/>
          <a:stretch>
            <a:fillRect/>
          </a:stretch>
        </p:blipFill>
        <p:spPr>
          <a:xfrm>
            <a:off x="407448" y="1775534"/>
            <a:ext cx="4381500" cy="4019550"/>
          </a:xfrm>
          <a:prstGeom prst="rect">
            <a:avLst/>
          </a:prstGeom>
        </p:spPr>
      </p:pic>
      <p:pic>
        <p:nvPicPr>
          <p:cNvPr id="10" name="Picture 9">
            <a:extLst>
              <a:ext uri="{FF2B5EF4-FFF2-40B4-BE49-F238E27FC236}">
                <a16:creationId xmlns:a16="http://schemas.microsoft.com/office/drawing/2014/main" id="{1A34B7F5-229E-FA10-A1D3-7C2CC1867819}"/>
              </a:ext>
            </a:extLst>
          </p:cNvPr>
          <p:cNvPicPr>
            <a:picLocks noChangeAspect="1"/>
          </p:cNvPicPr>
          <p:nvPr/>
        </p:nvPicPr>
        <p:blipFill>
          <a:blip r:embed="rId4"/>
          <a:stretch>
            <a:fillRect/>
          </a:stretch>
        </p:blipFill>
        <p:spPr>
          <a:xfrm>
            <a:off x="6544084" y="4383290"/>
            <a:ext cx="3557462" cy="2082058"/>
          </a:xfrm>
          <a:prstGeom prst="rect">
            <a:avLst/>
          </a:prstGeom>
        </p:spPr>
      </p:pic>
    </p:spTree>
    <p:extLst>
      <p:ext uri="{BB962C8B-B14F-4D97-AF65-F5344CB8AC3E}">
        <p14:creationId xmlns:p14="http://schemas.microsoft.com/office/powerpoint/2010/main" val="35931836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3384"/>
            <a:ext cx="12192000" cy="6854616"/>
          </a:xfrm>
          <a:prstGeom prst="rect">
            <a:avLst/>
          </a:prstGeom>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lvl="0"/>
            <a:endParaRPr lang="en-GB" dirty="0">
              <a:solidFill>
                <a:schemeClr val="tx1"/>
              </a:solidFill>
              <a:latin typeface="Comic Sans MS" panose="030F0702030302020204" pitchFamily="66" charset="0"/>
            </a:endParaRPr>
          </a:p>
        </p:txBody>
      </p:sp>
      <p:sp>
        <p:nvSpPr>
          <p:cNvPr id="2" name="Title 1"/>
          <p:cNvSpPr>
            <a:spLocks noGrp="1"/>
          </p:cNvSpPr>
          <p:nvPr>
            <p:ph type="title"/>
          </p:nvPr>
        </p:nvSpPr>
        <p:spPr>
          <a:xfrm>
            <a:off x="143144" y="251723"/>
            <a:ext cx="10515600" cy="1325563"/>
          </a:xfrm>
        </p:spPr>
        <p:txBody>
          <a:bodyPr/>
          <a:lstStyle/>
          <a:p>
            <a:pPr algn="ctr"/>
            <a:r>
              <a:rPr lang="en-GB" b="1" dirty="0">
                <a:latin typeface="Comic Sans MS" panose="030F0702030302020204" pitchFamily="66" charset="0"/>
              </a:rPr>
              <a:t>WEBSITE AND COMMUNICATION</a:t>
            </a:r>
          </a:p>
        </p:txBody>
      </p:sp>
      <p:sp>
        <p:nvSpPr>
          <p:cNvPr id="3" name="Content Placeholder 2"/>
          <p:cNvSpPr>
            <a:spLocks noGrp="1"/>
          </p:cNvSpPr>
          <p:nvPr>
            <p:ph idx="1"/>
          </p:nvPr>
        </p:nvSpPr>
        <p:spPr/>
        <p:txBody>
          <a:bodyPr/>
          <a:lstStyle/>
          <a:p>
            <a:r>
              <a:rPr lang="en-GB" dirty="0">
                <a:latin typeface="Comic Sans MS" panose="030F0702030302020204" pitchFamily="66" charset="0"/>
              </a:rPr>
              <a:t>All relevant information is on our website.</a:t>
            </a:r>
          </a:p>
          <a:p>
            <a:endParaRPr lang="en-GB" dirty="0">
              <a:latin typeface="Comic Sans MS" panose="030F0702030302020204" pitchFamily="66" charset="0"/>
            </a:endParaRPr>
          </a:p>
          <a:p>
            <a:r>
              <a:rPr lang="en-GB" dirty="0">
                <a:latin typeface="Comic Sans MS" panose="030F0702030302020204" pitchFamily="66" charset="0"/>
              </a:rPr>
              <a:t>Website details:</a:t>
            </a:r>
          </a:p>
          <a:p>
            <a:pPr marL="457200" lvl="1" indent="0">
              <a:buNone/>
            </a:pPr>
            <a:r>
              <a:rPr lang="en-GB" dirty="0">
                <a:latin typeface="Comic Sans MS" panose="030F0702030302020204" pitchFamily="66" charset="0"/>
              </a:rPr>
              <a:t> </a:t>
            </a:r>
            <a:r>
              <a:rPr lang="en-GB" dirty="0">
                <a:latin typeface="Comic Sans MS" panose="030F0702030302020204" pitchFamily="66" charset="0"/>
                <a:hlinkClick r:id="rId2"/>
              </a:rPr>
              <a:t>https://www.stannessolihull.co.uk/</a:t>
            </a:r>
            <a:r>
              <a:rPr lang="en-GB" dirty="0">
                <a:latin typeface="Comic Sans MS" panose="030F0702030302020204" pitchFamily="66" charset="0"/>
              </a:rPr>
              <a:t> </a:t>
            </a:r>
          </a:p>
          <a:p>
            <a:pPr marL="457200" lvl="1" indent="0">
              <a:buNone/>
            </a:pPr>
            <a:endParaRPr lang="en-GB" dirty="0">
              <a:latin typeface="Comic Sans MS" panose="030F0702030302020204" pitchFamily="66" charset="0"/>
            </a:endParaRPr>
          </a:p>
          <a:p>
            <a:r>
              <a:rPr lang="en-GB" dirty="0">
                <a:latin typeface="Comic Sans MS" panose="030F0702030302020204" pitchFamily="66" charset="0"/>
              </a:rPr>
              <a:t>Our weekly newsletter which has lots of photos of class activities can be found on our website every Friday.</a:t>
            </a:r>
          </a:p>
        </p:txBody>
      </p:sp>
      <p:pic>
        <p:nvPicPr>
          <p:cNvPr id="6" name="Picture 5"/>
          <p:cNvPicPr>
            <a:picLocks noChangeAspect="1"/>
          </p:cNvPicPr>
          <p:nvPr/>
        </p:nvPicPr>
        <p:blipFill>
          <a:blip r:embed="rId3"/>
          <a:stretch>
            <a:fillRect/>
          </a:stretch>
        </p:blipFill>
        <p:spPr>
          <a:xfrm>
            <a:off x="10424591" y="99397"/>
            <a:ext cx="1432684" cy="1426588"/>
          </a:xfrm>
          <a:prstGeom prst="rect">
            <a:avLst/>
          </a:prstGeom>
        </p:spPr>
      </p:pic>
    </p:spTree>
    <p:extLst>
      <p:ext uri="{BB962C8B-B14F-4D97-AF65-F5344CB8AC3E}">
        <p14:creationId xmlns:p14="http://schemas.microsoft.com/office/powerpoint/2010/main" val="34420184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7214" y="535132"/>
            <a:ext cx="4933288" cy="3438352"/>
          </a:xfrm>
          <a:prstGeom prst="rect">
            <a:avLst/>
          </a:prstGeom>
        </p:spPr>
      </p:pic>
      <p:sp>
        <p:nvSpPr>
          <p:cNvPr id="5" name="Rectangle 4"/>
          <p:cNvSpPr/>
          <p:nvPr/>
        </p:nvSpPr>
        <p:spPr>
          <a:xfrm>
            <a:off x="365759" y="200380"/>
            <a:ext cx="11454938" cy="6434051"/>
          </a:xfrm>
          <a:prstGeom prst="rect">
            <a:avLst/>
          </a:prstGeom>
          <a:ln w="7620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endParaRPr lang="en-GB" dirty="0">
              <a:latin typeface="XCCW Joined 1a" panose="03050602040000000000" pitchFamily="66" charset="0"/>
            </a:endParaRPr>
          </a:p>
        </p:txBody>
      </p:sp>
      <p:sp>
        <p:nvSpPr>
          <p:cNvPr id="7" name="TextBox 6"/>
          <p:cNvSpPr txBox="1"/>
          <p:nvPr/>
        </p:nvSpPr>
        <p:spPr>
          <a:xfrm>
            <a:off x="1768422" y="312885"/>
            <a:ext cx="8649611" cy="769441"/>
          </a:xfrm>
          <a:prstGeom prst="rect">
            <a:avLst/>
          </a:prstGeom>
          <a:noFill/>
        </p:spPr>
        <p:txBody>
          <a:bodyPr wrap="square" rtlCol="0">
            <a:spAutoFit/>
          </a:bodyPr>
          <a:lstStyle/>
          <a:p>
            <a:pPr algn="ctr"/>
            <a:r>
              <a:rPr lang="en-GB" sz="4400" b="1" dirty="0">
                <a:latin typeface="Comic Sans MS" panose="030F0702030302020204" pitchFamily="66" charset="0"/>
              </a:rPr>
              <a:t>Knowledge Organisers </a:t>
            </a:r>
          </a:p>
        </p:txBody>
      </p:sp>
      <p:pic>
        <p:nvPicPr>
          <p:cNvPr id="3" name="Picture 2"/>
          <p:cNvPicPr>
            <a:picLocks noChangeAspect="1"/>
          </p:cNvPicPr>
          <p:nvPr/>
        </p:nvPicPr>
        <p:blipFill>
          <a:blip r:embed="rId3"/>
          <a:stretch>
            <a:fillRect/>
          </a:stretch>
        </p:blipFill>
        <p:spPr>
          <a:xfrm>
            <a:off x="10216353" y="423480"/>
            <a:ext cx="1432684" cy="1426588"/>
          </a:xfrm>
          <a:prstGeom prst="rect">
            <a:avLst/>
          </a:prstGeom>
        </p:spPr>
      </p:pic>
      <p:sp>
        <p:nvSpPr>
          <p:cNvPr id="8" name="Rectangle 7"/>
          <p:cNvSpPr/>
          <p:nvPr/>
        </p:nvSpPr>
        <p:spPr>
          <a:xfrm>
            <a:off x="762000" y="1136774"/>
            <a:ext cx="6210058" cy="1169551"/>
          </a:xfrm>
          <a:prstGeom prst="rect">
            <a:avLst/>
          </a:prstGeom>
        </p:spPr>
        <p:txBody>
          <a:bodyPr wrap="square">
            <a:spAutoFit/>
          </a:bodyPr>
          <a:lstStyle/>
          <a:p>
            <a:pPr algn="ctr"/>
            <a:r>
              <a:rPr lang="en-GB" sz="1400" dirty="0">
                <a:latin typeface="Comic Sans MS" panose="030F0702030302020204" pitchFamily="66" charset="0"/>
              </a:rPr>
              <a:t>Each half term your child will bring home a Knowledge Organiser to show you what we will be learning about in Science, History or Geography over the half-term. </a:t>
            </a:r>
          </a:p>
          <a:p>
            <a:pPr algn="ctr"/>
            <a:r>
              <a:rPr lang="en-GB" sz="1400" dirty="0">
                <a:latin typeface="Comic Sans MS" panose="030F0702030302020204" pitchFamily="66" charset="0"/>
              </a:rPr>
              <a:t>Please have a look at these with your children and talk about some of the language and things we will be looking at in preparation.  </a:t>
            </a:r>
          </a:p>
        </p:txBody>
      </p:sp>
      <p:pic>
        <p:nvPicPr>
          <p:cNvPr id="9" name="Picture 8"/>
          <p:cNvPicPr>
            <a:picLocks noChangeAspect="1"/>
          </p:cNvPicPr>
          <p:nvPr/>
        </p:nvPicPr>
        <p:blipFill>
          <a:blip r:embed="rId4"/>
          <a:stretch>
            <a:fillRect/>
          </a:stretch>
        </p:blipFill>
        <p:spPr>
          <a:xfrm>
            <a:off x="1152630" y="2371297"/>
            <a:ext cx="5354556" cy="4006424"/>
          </a:xfrm>
          <a:prstGeom prst="rect">
            <a:avLst/>
          </a:prstGeom>
        </p:spPr>
      </p:pic>
      <p:pic>
        <p:nvPicPr>
          <p:cNvPr id="2" name="Picture 1"/>
          <p:cNvPicPr>
            <a:picLocks noChangeAspect="1"/>
          </p:cNvPicPr>
          <p:nvPr/>
        </p:nvPicPr>
        <p:blipFill>
          <a:blip r:embed="rId5"/>
          <a:stretch>
            <a:fillRect/>
          </a:stretch>
        </p:blipFill>
        <p:spPr>
          <a:xfrm>
            <a:off x="6928454" y="1619767"/>
            <a:ext cx="3489579" cy="4757954"/>
          </a:xfrm>
          <a:prstGeom prst="rect">
            <a:avLst/>
          </a:prstGeom>
        </p:spPr>
      </p:pic>
    </p:spTree>
    <p:extLst>
      <p:ext uri="{BB962C8B-B14F-4D97-AF65-F5344CB8AC3E}">
        <p14:creationId xmlns:p14="http://schemas.microsoft.com/office/powerpoint/2010/main" val="8985412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7214" y="535132"/>
            <a:ext cx="4933288" cy="3438352"/>
          </a:xfrm>
          <a:prstGeom prst="rect">
            <a:avLst/>
          </a:prstGeom>
        </p:spPr>
      </p:pic>
      <p:sp>
        <p:nvSpPr>
          <p:cNvPr id="5" name="Rectangle 4"/>
          <p:cNvSpPr/>
          <p:nvPr/>
        </p:nvSpPr>
        <p:spPr>
          <a:xfrm>
            <a:off x="246687" y="144077"/>
            <a:ext cx="11578655" cy="6434051"/>
          </a:xfrm>
          <a:prstGeom prst="rect">
            <a:avLst/>
          </a:prstGeom>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b="1" dirty="0"/>
          </a:p>
        </p:txBody>
      </p:sp>
      <p:sp>
        <p:nvSpPr>
          <p:cNvPr id="7" name="TextBox 6"/>
          <p:cNvSpPr txBox="1"/>
          <p:nvPr/>
        </p:nvSpPr>
        <p:spPr>
          <a:xfrm>
            <a:off x="2902117" y="312348"/>
            <a:ext cx="6267797" cy="923330"/>
          </a:xfrm>
          <a:prstGeom prst="rect">
            <a:avLst/>
          </a:prstGeom>
          <a:noFill/>
        </p:spPr>
        <p:txBody>
          <a:bodyPr wrap="square" rtlCol="0">
            <a:spAutoFit/>
          </a:bodyPr>
          <a:lstStyle/>
          <a:p>
            <a:pPr algn="ctr"/>
            <a:r>
              <a:rPr lang="en-GB" sz="5400" b="1" dirty="0">
                <a:latin typeface="Comic Sans MS" panose="030F0702030302020204" pitchFamily="66" charset="0"/>
              </a:rPr>
              <a:t>Enrichment </a:t>
            </a:r>
          </a:p>
        </p:txBody>
      </p:sp>
      <p:sp>
        <p:nvSpPr>
          <p:cNvPr id="2" name="Rectangle 1"/>
          <p:cNvSpPr/>
          <p:nvPr/>
        </p:nvSpPr>
        <p:spPr>
          <a:xfrm>
            <a:off x="876678" y="1296911"/>
            <a:ext cx="10053020" cy="1415772"/>
          </a:xfrm>
          <a:prstGeom prst="rect">
            <a:avLst/>
          </a:prstGeom>
        </p:spPr>
        <p:txBody>
          <a:bodyPr wrap="square">
            <a:spAutoFit/>
          </a:bodyPr>
          <a:lstStyle/>
          <a:p>
            <a:pPr lvl="0"/>
            <a:r>
              <a:rPr lang="en-GB" sz="2200" dirty="0">
                <a:latin typeface="Comic Sans MS" panose="030F0702030302020204" pitchFamily="66" charset="0"/>
              </a:rPr>
              <a:t>At St. Anne’s, we aim for all children to experience an after school enrichment activity.</a:t>
            </a:r>
          </a:p>
          <a:p>
            <a:pPr lvl="0"/>
            <a:endParaRPr lang="en-GB" sz="2200" dirty="0">
              <a:latin typeface="Comic Sans MS" panose="030F0702030302020204" pitchFamily="66" charset="0"/>
            </a:endParaRPr>
          </a:p>
          <a:p>
            <a:pPr lvl="0" algn="ctr"/>
            <a:endParaRPr lang="en-GB" sz="2000" dirty="0">
              <a:latin typeface="Comic Sans MS" panose="030F0702030302020204" pitchFamily="66" charset="0"/>
            </a:endParaRPr>
          </a:p>
        </p:txBody>
      </p:sp>
      <p:pic>
        <p:nvPicPr>
          <p:cNvPr id="8" name="Picture 7"/>
          <p:cNvPicPr>
            <a:picLocks noChangeAspect="1"/>
          </p:cNvPicPr>
          <p:nvPr/>
        </p:nvPicPr>
        <p:blipFill>
          <a:blip r:embed="rId3"/>
          <a:stretch>
            <a:fillRect/>
          </a:stretch>
        </p:blipFill>
        <p:spPr>
          <a:xfrm>
            <a:off x="10297363" y="182671"/>
            <a:ext cx="1264671" cy="1259290"/>
          </a:xfrm>
          <a:prstGeom prst="rect">
            <a:avLst/>
          </a:prstGeom>
        </p:spPr>
      </p:pic>
      <p:pic>
        <p:nvPicPr>
          <p:cNvPr id="1026" name="Picture 2" descr="Free Enrichment Room Cliparts, Download Free Enrichment Room Cliparts png  images, Free ClipArts on Clipart Librar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51444" y="2773916"/>
            <a:ext cx="3304828" cy="3091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97553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2825" y="223598"/>
            <a:ext cx="11219680" cy="6434051"/>
          </a:xfrm>
          <a:prstGeom prst="rect">
            <a:avLst/>
          </a:prstGeom>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b="1"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1434534" y="321899"/>
            <a:ext cx="8987819" cy="6237448"/>
          </a:xfrm>
          <a:prstGeom prst="rect">
            <a:avLst/>
          </a:prstGeom>
        </p:spPr>
      </p:pic>
    </p:spTree>
    <p:extLst>
      <p:ext uri="{BB962C8B-B14F-4D97-AF65-F5344CB8AC3E}">
        <p14:creationId xmlns:p14="http://schemas.microsoft.com/office/powerpoint/2010/main" val="31292155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2825" y="223598"/>
            <a:ext cx="11219680" cy="6434051"/>
          </a:xfrm>
          <a:prstGeom prst="rect">
            <a:avLst/>
          </a:prstGeom>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b="1"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794597" y="366285"/>
            <a:ext cx="10602805" cy="6125430"/>
          </a:xfrm>
          <a:prstGeom prst="rect">
            <a:avLst/>
          </a:prstGeom>
        </p:spPr>
      </p:pic>
    </p:spTree>
    <p:extLst>
      <p:ext uri="{BB962C8B-B14F-4D97-AF65-F5344CB8AC3E}">
        <p14:creationId xmlns:p14="http://schemas.microsoft.com/office/powerpoint/2010/main" val="1864007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7214" y="535132"/>
            <a:ext cx="4933288" cy="3438352"/>
          </a:xfrm>
          <a:prstGeom prst="rect">
            <a:avLst/>
          </a:prstGeom>
        </p:spPr>
      </p:pic>
      <p:sp>
        <p:nvSpPr>
          <p:cNvPr id="5" name="Rectangle 4"/>
          <p:cNvSpPr/>
          <p:nvPr/>
        </p:nvSpPr>
        <p:spPr>
          <a:xfrm>
            <a:off x="357447" y="191192"/>
            <a:ext cx="11454938" cy="6434051"/>
          </a:xfrm>
          <a:prstGeom prst="rect">
            <a:avLst/>
          </a:prstGeom>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lvl="0"/>
            <a:endParaRPr lang="en-GB" b="1" dirty="0">
              <a:latin typeface="CCW Cursive Writing 1" panose="03050602040000000000" pitchFamily="66" charset="0"/>
            </a:endParaRPr>
          </a:p>
        </p:txBody>
      </p:sp>
      <p:pic>
        <p:nvPicPr>
          <p:cNvPr id="1026" name="Picture 2" descr="Welcome to Year 5 - St Thomas&amp;#39; CE Primary School (V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2543" y="4770498"/>
            <a:ext cx="5258635" cy="176646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006532" y="1304573"/>
            <a:ext cx="10156768" cy="4555093"/>
          </a:xfrm>
          <a:prstGeom prst="rect">
            <a:avLst/>
          </a:prstGeom>
          <a:noFill/>
        </p:spPr>
        <p:txBody>
          <a:bodyPr wrap="square" rtlCol="0">
            <a:spAutoFit/>
          </a:bodyPr>
          <a:lstStyle/>
          <a:p>
            <a:pPr algn="ctr"/>
            <a:r>
              <a:rPr lang="en-GB" dirty="0">
                <a:latin typeface="Comic Sans MS" panose="030F0702030302020204" pitchFamily="66" charset="0"/>
              </a:rPr>
              <a:t>Please ensure all of your child’s uniform is </a:t>
            </a:r>
            <a:r>
              <a:rPr lang="en-GB" u="sng" dirty="0">
                <a:latin typeface="Comic Sans MS" panose="030F0702030302020204" pitchFamily="66" charset="0"/>
              </a:rPr>
              <a:t>named- especially jumpers.</a:t>
            </a:r>
            <a:r>
              <a:rPr lang="en-GB" dirty="0">
                <a:latin typeface="Comic Sans MS" panose="030F0702030302020204" pitchFamily="66" charset="0"/>
              </a:rPr>
              <a:t> As you can imagine there are 30 jumpers that are all identical!</a:t>
            </a:r>
            <a:endParaRPr lang="en-GB" u="sng" dirty="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a:latin typeface="Comic Sans MS" panose="030F0702030302020204" pitchFamily="66" charset="0"/>
              </a:rPr>
              <a:t>Please send them to school with a </a:t>
            </a:r>
            <a:r>
              <a:rPr lang="en-GB" u="sng" dirty="0">
                <a:latin typeface="Comic Sans MS" panose="030F0702030302020204" pitchFamily="66" charset="0"/>
              </a:rPr>
              <a:t>named water bottle </a:t>
            </a:r>
            <a:r>
              <a:rPr lang="en-GB" dirty="0">
                <a:latin typeface="Comic Sans MS" panose="030F0702030302020204" pitchFamily="66" charset="0"/>
              </a:rPr>
              <a:t>every day and also their reading bag.</a:t>
            </a:r>
          </a:p>
          <a:p>
            <a:pPr algn="ctr"/>
            <a:endParaRPr lang="en-GB" dirty="0">
              <a:latin typeface="Comic Sans MS" panose="030F0702030302020204" pitchFamily="66" charset="0"/>
            </a:endParaRPr>
          </a:p>
          <a:p>
            <a:pPr algn="ctr"/>
            <a:endParaRPr lang="en-GB" dirty="0">
              <a:solidFill>
                <a:schemeClr val="accent2"/>
              </a:solidFill>
              <a:latin typeface="Comic Sans MS" panose="030F0702030302020204" pitchFamily="66" charset="0"/>
            </a:endParaRPr>
          </a:p>
          <a:p>
            <a:pPr algn="ctr"/>
            <a:endParaRPr lang="en-GB" dirty="0">
              <a:latin typeface="Comic Sans MS" panose="030F0702030302020204" pitchFamily="66" charset="0"/>
            </a:endParaRPr>
          </a:p>
          <a:p>
            <a:pPr algn="ctr"/>
            <a:r>
              <a:rPr lang="en-GB" dirty="0">
                <a:latin typeface="Comic Sans MS" panose="030F0702030302020204" pitchFamily="66" charset="0"/>
              </a:rPr>
              <a:t>If your child has any </a:t>
            </a:r>
            <a:r>
              <a:rPr lang="en-GB" u="sng" dirty="0">
                <a:latin typeface="Comic Sans MS" panose="030F0702030302020204" pitchFamily="66" charset="0"/>
              </a:rPr>
              <a:t>new </a:t>
            </a:r>
            <a:r>
              <a:rPr lang="en-GB" dirty="0">
                <a:latin typeface="Comic Sans MS" panose="030F0702030302020204" pitchFamily="66" charset="0"/>
              </a:rPr>
              <a:t>medical issues, or any </a:t>
            </a:r>
            <a:r>
              <a:rPr lang="en-GB" u="sng" dirty="0">
                <a:latin typeface="Comic Sans MS" panose="030F0702030302020204" pitchFamily="66" charset="0"/>
              </a:rPr>
              <a:t>changes</a:t>
            </a:r>
            <a:r>
              <a:rPr lang="en-GB" dirty="0">
                <a:latin typeface="Comic Sans MS" panose="030F0702030302020204" pitchFamily="66" charset="0"/>
              </a:rPr>
              <a:t> to those already existing, please let your class teacher know via the office.</a:t>
            </a:r>
          </a:p>
          <a:p>
            <a:pPr algn="ctr"/>
            <a:endParaRPr lang="en-GB" dirty="0">
              <a:latin typeface="Comic Sans MS" panose="030F0702030302020204" pitchFamily="66" charset="0"/>
            </a:endParaRPr>
          </a:p>
          <a:p>
            <a:pPr algn="ctr"/>
            <a:r>
              <a:rPr lang="en-GB" dirty="0">
                <a:solidFill>
                  <a:schemeClr val="accent6"/>
                </a:solidFill>
                <a:latin typeface="Comic Sans MS" panose="030F0702030302020204" pitchFamily="66" charset="0"/>
              </a:rPr>
              <a:t>We hope all of the children have a fantastic year in year 5!</a:t>
            </a:r>
          </a:p>
          <a:p>
            <a:pPr algn="ctr"/>
            <a:endParaRPr lang="en-GB" dirty="0">
              <a:latin typeface="Comic Sans MS" panose="030F0702030302020204"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p:txBody>
      </p:sp>
    </p:spTree>
    <p:extLst>
      <p:ext uri="{BB962C8B-B14F-4D97-AF65-F5344CB8AC3E}">
        <p14:creationId xmlns:p14="http://schemas.microsoft.com/office/powerpoint/2010/main" val="22642339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7214" y="535132"/>
            <a:ext cx="4933288" cy="3438352"/>
          </a:xfrm>
          <a:prstGeom prst="rect">
            <a:avLst/>
          </a:prstGeom>
        </p:spPr>
      </p:pic>
      <p:sp>
        <p:nvSpPr>
          <p:cNvPr id="5" name="Rectangle 4"/>
          <p:cNvSpPr/>
          <p:nvPr/>
        </p:nvSpPr>
        <p:spPr>
          <a:xfrm>
            <a:off x="357447" y="124690"/>
            <a:ext cx="11454938" cy="6434051"/>
          </a:xfrm>
          <a:prstGeom prst="rect">
            <a:avLst/>
          </a:prstGeom>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lvl="0"/>
            <a:endParaRPr lang="en-GB" b="1" dirty="0">
              <a:latin typeface="CCW Cursive Writing 1" panose="03050602040000000000" pitchFamily="66" charset="0"/>
            </a:endParaRPr>
          </a:p>
        </p:txBody>
      </p:sp>
      <p:sp>
        <p:nvSpPr>
          <p:cNvPr id="6" name="TextBox 5"/>
          <p:cNvSpPr txBox="1"/>
          <p:nvPr/>
        </p:nvSpPr>
        <p:spPr>
          <a:xfrm>
            <a:off x="1188720" y="1061956"/>
            <a:ext cx="9792392" cy="6432530"/>
          </a:xfrm>
          <a:prstGeom prst="rect">
            <a:avLst/>
          </a:prstGeom>
          <a:noFill/>
        </p:spPr>
        <p:txBody>
          <a:bodyPr wrap="square" rtlCol="0">
            <a:spAutoFit/>
          </a:bodyPr>
          <a:lstStyle/>
          <a:p>
            <a:pPr algn="ctr"/>
            <a:r>
              <a:rPr lang="en-GB" sz="2000" dirty="0">
                <a:latin typeface="Comic Sans MS" panose="030F0702030302020204" pitchFamily="66" charset="0"/>
              </a:rPr>
              <a:t>If you have any questions, please speak to the teacher. If you need a more lengthier meeting then this can be arranged </a:t>
            </a:r>
            <a:r>
              <a:rPr lang="en-GB" sz="2000">
                <a:latin typeface="Comic Sans MS" panose="030F0702030302020204" pitchFamily="66" charset="0"/>
              </a:rPr>
              <a:t>by appointment. </a:t>
            </a:r>
            <a:r>
              <a:rPr lang="en-GB" sz="2000" dirty="0">
                <a:latin typeface="Comic Sans MS" panose="030F0702030302020204" pitchFamily="66" charset="0"/>
              </a:rPr>
              <a:t>Any questions or queries can also be emailed into parent mail, which is managed by the office staff. </a:t>
            </a:r>
          </a:p>
          <a:p>
            <a:pPr algn="ctr"/>
            <a:r>
              <a:rPr lang="en-GB" sz="2000" b="1" dirty="0">
                <a:latin typeface="Comic Sans MS" panose="030F0702030302020204" pitchFamily="66" charset="0"/>
                <a:hlinkClick r:id="rId3"/>
              </a:rPr>
              <a:t>parentmail@st-annes.solihull.sch.uk</a:t>
            </a:r>
            <a:endParaRPr lang="en-GB" sz="2000" b="1" dirty="0">
              <a:latin typeface="Comic Sans MS" panose="030F0702030302020204" pitchFamily="66" charset="0"/>
            </a:endParaRPr>
          </a:p>
          <a:p>
            <a:pPr algn="ctr"/>
            <a:endParaRPr lang="en-GB" sz="2000" b="1" dirty="0">
              <a:latin typeface="Comic Sans MS" panose="030F0702030302020204" pitchFamily="66" charset="0"/>
            </a:endParaRPr>
          </a:p>
          <a:p>
            <a:pPr algn="ctr"/>
            <a:endParaRPr lang="en-GB" sz="2000" dirty="0">
              <a:latin typeface="Comic Sans MS" panose="030F0702030302020204" pitchFamily="66" charset="0"/>
            </a:endParaRPr>
          </a:p>
          <a:p>
            <a:pPr algn="ctr"/>
            <a:r>
              <a:rPr lang="en-GB" sz="2000" dirty="0">
                <a:latin typeface="Comic Sans MS" panose="030F0702030302020204" pitchFamily="66" charset="0"/>
              </a:rPr>
              <a:t>In the event of an urgent response, </a:t>
            </a:r>
          </a:p>
          <a:p>
            <a:pPr algn="ctr"/>
            <a:r>
              <a:rPr lang="en-GB" sz="2000" dirty="0">
                <a:latin typeface="Comic Sans MS" panose="030F0702030302020204" pitchFamily="66" charset="0"/>
              </a:rPr>
              <a:t>please contact the school office 0121 779 8060</a:t>
            </a:r>
          </a:p>
          <a:p>
            <a:pPr algn="ctr"/>
            <a:endParaRPr lang="en-GB" sz="2800" b="1" u="sng" dirty="0">
              <a:solidFill>
                <a:schemeClr val="accent6">
                  <a:lumMod val="75000"/>
                </a:schemeClr>
              </a:solidFill>
              <a:latin typeface="Comic Sans MS" panose="030F0702030302020204" pitchFamily="66" charset="0"/>
            </a:endParaRPr>
          </a:p>
          <a:p>
            <a:pPr algn="ctr"/>
            <a:r>
              <a:rPr lang="en-GB" sz="2800" b="1" u="sng" dirty="0">
                <a:solidFill>
                  <a:schemeClr val="accent6">
                    <a:lumMod val="75000"/>
                  </a:schemeClr>
                </a:solidFill>
                <a:latin typeface="Comic Sans MS" panose="030F0702030302020204" pitchFamily="66" charset="0"/>
              </a:rPr>
              <a:t>Thank you for your support and cooperation!</a:t>
            </a:r>
          </a:p>
          <a:p>
            <a:pPr algn="ctr"/>
            <a:endParaRPr lang="en-GB" sz="2800" b="1" u="sng" dirty="0">
              <a:solidFill>
                <a:schemeClr val="accent6">
                  <a:lumMod val="75000"/>
                </a:schemeClr>
              </a:solidFill>
              <a:latin typeface="Comic Sans MS" panose="030F0702030302020204" pitchFamily="66" charset="0"/>
            </a:endParaRPr>
          </a:p>
          <a:p>
            <a:pPr algn="ctr"/>
            <a:r>
              <a:rPr lang="en-GB" sz="2800" dirty="0">
                <a:solidFill>
                  <a:srgbClr val="FFC000"/>
                </a:solidFill>
                <a:latin typeface="Comic Sans MS" panose="030F0702030302020204" pitchFamily="66" charset="0"/>
              </a:rPr>
              <a:t>We are so excited about the year ahead and looking forward to getting to know the children and having </a:t>
            </a:r>
          </a:p>
          <a:p>
            <a:pPr algn="ctr"/>
            <a:r>
              <a:rPr lang="en-GB" sz="2800" dirty="0">
                <a:solidFill>
                  <a:srgbClr val="FFC000"/>
                </a:solidFill>
                <a:latin typeface="Comic Sans MS" panose="030F0702030302020204" pitchFamily="66" charset="0"/>
              </a:rPr>
              <a:t> a fantastic year in year 5!</a:t>
            </a:r>
          </a:p>
          <a:p>
            <a:pPr algn="ctr"/>
            <a:r>
              <a:rPr lang="en-GB" sz="3200" b="1" u="sng" dirty="0">
                <a:solidFill>
                  <a:schemeClr val="accent6">
                    <a:lumMod val="75000"/>
                  </a:schemeClr>
                </a:solidFill>
                <a:latin typeface="Comic Sans MS" panose="030F0702030302020204" pitchFamily="66" charset="0"/>
              </a:rPr>
              <a:t> </a:t>
            </a:r>
          </a:p>
          <a:p>
            <a:pPr algn="ctr"/>
            <a:endParaRPr lang="en-GB" sz="3200" dirty="0">
              <a:latin typeface="CCW Cursive Writing 1" panose="03050602040000000000" pitchFamily="66" charset="0"/>
            </a:endParaRPr>
          </a:p>
        </p:txBody>
      </p:sp>
      <p:sp>
        <p:nvSpPr>
          <p:cNvPr id="7" name="TextBox 6"/>
          <p:cNvSpPr txBox="1"/>
          <p:nvPr/>
        </p:nvSpPr>
        <p:spPr>
          <a:xfrm>
            <a:off x="2951017" y="292515"/>
            <a:ext cx="6267797" cy="769441"/>
          </a:xfrm>
          <a:prstGeom prst="rect">
            <a:avLst/>
          </a:prstGeom>
          <a:noFill/>
        </p:spPr>
        <p:txBody>
          <a:bodyPr wrap="square" rtlCol="0">
            <a:spAutoFit/>
          </a:bodyPr>
          <a:lstStyle/>
          <a:p>
            <a:pPr algn="ctr"/>
            <a:r>
              <a:rPr lang="en-GB" sz="4400" b="1" dirty="0">
                <a:latin typeface="Comic Sans MS" panose="030F0702030302020204" pitchFamily="66" charset="0"/>
              </a:rPr>
              <a:t>And Finally … </a:t>
            </a:r>
          </a:p>
        </p:txBody>
      </p:sp>
    </p:spTree>
    <p:extLst>
      <p:ext uri="{BB962C8B-B14F-4D97-AF65-F5344CB8AC3E}">
        <p14:creationId xmlns:p14="http://schemas.microsoft.com/office/powerpoint/2010/main" val="3155069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1412</TotalTime>
  <Words>1467</Words>
  <Application>Microsoft Office PowerPoint</Application>
  <PresentationFormat>Widescreen</PresentationFormat>
  <Paragraphs>225</Paragraphs>
  <Slides>26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Arial</vt:lpstr>
      <vt:lpstr>Calibri</vt:lpstr>
      <vt:lpstr>Calibri Light</vt:lpstr>
      <vt:lpstr>CCW Cursive Writing 1</vt:lpstr>
      <vt:lpstr>Comic Sans MS</vt:lpstr>
      <vt:lpstr>Letter-join 8</vt:lpstr>
      <vt:lpstr>Times New Roman</vt:lpstr>
      <vt:lpstr>XCCW Joined 1a</vt:lpstr>
      <vt:lpstr>Office Theme</vt:lpstr>
      <vt:lpstr>PowerPoint Presentation</vt:lpstr>
      <vt:lpstr>PowerPoint Presentation</vt:lpstr>
      <vt:lpstr>PowerPoint Presentation</vt:lpstr>
      <vt:lpstr>PowerPoint Presentation</vt:lpstr>
      <vt:lpstr>CATHOLIC LIFE AND COLLECTIVE WORSHIP</vt:lpstr>
      <vt:lpstr>PowerPoint Presentation</vt:lpstr>
      <vt:lpstr>Craft Aprons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WEBSITE AND COMMUNICATION</vt:lpstr>
      <vt:lpstr>PowerPoint Presentation</vt:lpstr>
      <vt:lpstr>PowerPoint Presentation</vt:lpstr>
      <vt:lpstr>PowerPoint Presentation</vt:lpstr>
      <vt:lpstr>PowerPoint Presentation</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Karen Shaughnessy</cp:lastModifiedBy>
  <cp:revision>107</cp:revision>
  <dcterms:created xsi:type="dcterms:W3CDTF">2020-09-22T10:22:53Z</dcterms:created>
  <dcterms:modified xsi:type="dcterms:W3CDTF">2025-09-11T13:16:52Z</dcterms:modified>
</cp:coreProperties>
</file>