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0" r:id="rId4"/>
    <p:sldId id="290" r:id="rId5"/>
    <p:sldId id="291" r:id="rId6"/>
    <p:sldId id="309" r:id="rId7"/>
    <p:sldId id="310" r:id="rId8"/>
    <p:sldId id="311" r:id="rId9"/>
    <p:sldId id="292" r:id="rId10"/>
    <p:sldId id="308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1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0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2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4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6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8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0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5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52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56854" y="452023"/>
            <a:ext cx="1164062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000" dirty="0">
                <a:latin typeface="Sassoon Primary" pitchFamily="50" charset="0"/>
              </a:rPr>
              <a:t> </a:t>
            </a:r>
            <a:r>
              <a:rPr lang="en-GB" sz="40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000" dirty="0">
                <a:latin typeface="Sassoon Primary" pitchFamily="50" charset="0"/>
              </a:rPr>
              <a:t> </a:t>
            </a:r>
            <a:r>
              <a:rPr lang="en-GB" sz="4000" u="sng" dirty="0" err="1">
                <a:latin typeface="Sassoon Primary" pitchFamily="50" charset="0"/>
              </a:rPr>
              <a:t>kn</a:t>
            </a:r>
            <a:r>
              <a:rPr lang="en-GB" sz="1000" dirty="0">
                <a:latin typeface="Sassoon Primary" pitchFamily="50" charset="0"/>
              </a:rPr>
              <a:t> </a:t>
            </a:r>
            <a:r>
              <a:rPr lang="en-GB" sz="4000" u="sng" dirty="0">
                <a:latin typeface="Sassoon Primary" pitchFamily="50" charset="0"/>
              </a:rPr>
              <a:t>ow</a:t>
            </a:r>
            <a:r>
              <a:rPr lang="en-GB" sz="4000" dirty="0">
                <a:latin typeface="Sassoon Primary" pitchFamily="50" charset="0"/>
              </a:rPr>
              <a:t> </a:t>
            </a:r>
            <a:r>
              <a:rPr lang="en-GB" sz="40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5400" dirty="0">
                <a:latin typeface="Sassoon Primary" pitchFamily="50" charset="0"/>
              </a:rPr>
              <a:t>Set 3 and additional sounds?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Picture or Phrase.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Set 3 and additional sounds.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grapheme on it, ask them to say the sound and phrase, then move onto the next side.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48" y="4064212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446957" y="750405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53147" y="3051680"/>
            <a:ext cx="116857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you do?</a:t>
            </a:r>
          </a:p>
          <a:p>
            <a:pPr algn="ctr"/>
            <a:endParaRPr lang="en-US" sz="44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</a:t>
            </a:r>
            <a:r>
              <a:rPr lang="en-US" sz="4400">
                <a:latin typeface="Sassoon Primary" pitchFamily="50" charset="0"/>
              </a:rPr>
              <a:t>“Rollercoaster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ea</a:t>
            </a:r>
            <a:r>
              <a:rPr lang="en-US" sz="4000" dirty="0">
                <a:latin typeface="Comic Sans MS" panose="030F0702030302020204" pitchFamily="66" charset="0"/>
              </a:rPr>
              <a:t> – cup of tea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0764" y="195596"/>
              <a:ext cx="1098538" cy="180639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58F22D2-754F-4C78-A2C6-7E49A682A18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14800" y="2379133"/>
            <a:ext cx="3962400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2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oi – spoil the boy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8309" y="363913"/>
              <a:ext cx="1356988" cy="141972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BA4C4AB-C00B-474E-8AF0-E60DA9C6FEB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77644" y="1989666"/>
            <a:ext cx="3036711" cy="287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7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a-e – make a cake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7768" y="464151"/>
              <a:ext cx="1361248" cy="1251470"/>
            </a:xfrm>
            <a:prstGeom prst="rect">
              <a:avLst/>
            </a:prstGeom>
          </p:spPr>
        </p:pic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FBB4F7F7-913F-4B23-ABA8-524A35706275}"/>
              </a:ext>
            </a:extLst>
          </p:cNvPr>
          <p:cNvSpPr/>
          <p:nvPr/>
        </p:nvSpPr>
        <p:spPr>
          <a:xfrm rot="18892717">
            <a:off x="5092774" y="1725048"/>
            <a:ext cx="2315361" cy="2478607"/>
          </a:xfrm>
          <a:prstGeom prst="arc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D09B9CD-BC65-4D4B-A232-3D7AB767C84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6800" y="2379133"/>
            <a:ext cx="4978400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i</a:t>
            </a:r>
            <a:r>
              <a:rPr lang="en-US" sz="4000" dirty="0">
                <a:latin typeface="Comic Sans MS" panose="030F0702030302020204" pitchFamily="66" charset="0"/>
              </a:rPr>
              <a:t>-e – nice smile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3770" y="326543"/>
              <a:ext cx="1409244" cy="1526682"/>
            </a:xfrm>
            <a:prstGeom prst="rect">
              <a:avLst/>
            </a:prstGeom>
          </p:spPr>
        </p:pic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FBB4F7F7-913F-4B23-ABA8-524A35706275}"/>
              </a:ext>
            </a:extLst>
          </p:cNvPr>
          <p:cNvSpPr/>
          <p:nvPr/>
        </p:nvSpPr>
        <p:spPr>
          <a:xfrm rot="18892717">
            <a:off x="4693481" y="1512630"/>
            <a:ext cx="2315361" cy="2478607"/>
          </a:xfrm>
          <a:prstGeom prst="arc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5FD46C3-6FD1-488E-BA95-FADD0A2CAA2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44622" y="1995311"/>
            <a:ext cx="3702756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18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o-e – phone home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19891" y="326543"/>
              <a:ext cx="1417001" cy="1526682"/>
            </a:xfrm>
            <a:prstGeom prst="rect">
              <a:avLst/>
            </a:prstGeom>
          </p:spPr>
        </p:pic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FBB4F7F7-913F-4B23-ABA8-524A35706275}"/>
              </a:ext>
            </a:extLst>
          </p:cNvPr>
          <p:cNvSpPr/>
          <p:nvPr/>
        </p:nvSpPr>
        <p:spPr>
          <a:xfrm rot="18892717">
            <a:off x="4967873" y="1773832"/>
            <a:ext cx="2315361" cy="2478607"/>
          </a:xfrm>
          <a:prstGeom prst="arc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C6E29B5-E756-4AF8-97D1-D483A6D2371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6800" y="2362200"/>
            <a:ext cx="49784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152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u-e – huge brute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87067" y="326543"/>
              <a:ext cx="1082650" cy="1526682"/>
            </a:xfrm>
            <a:prstGeom prst="rect">
              <a:avLst/>
            </a:prstGeom>
          </p:spPr>
        </p:pic>
      </p:grpSp>
      <p:sp>
        <p:nvSpPr>
          <p:cNvPr id="14" name="Arc 13">
            <a:extLst>
              <a:ext uri="{FF2B5EF4-FFF2-40B4-BE49-F238E27FC236}">
                <a16:creationId xmlns:a16="http://schemas.microsoft.com/office/drawing/2014/main" id="{FBB4F7F7-913F-4B23-ABA8-524A35706275}"/>
              </a:ext>
            </a:extLst>
          </p:cNvPr>
          <p:cNvSpPr/>
          <p:nvPr/>
        </p:nvSpPr>
        <p:spPr>
          <a:xfrm rot="18892717">
            <a:off x="5145673" y="1629019"/>
            <a:ext cx="2315361" cy="2478607"/>
          </a:xfrm>
          <a:prstGeom prst="arc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DCE07C5-A9C2-48B1-9654-7A7B5B6C573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23733" y="2379133"/>
            <a:ext cx="4944533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10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aw – yawn at dawn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8673" y="451781"/>
              <a:ext cx="1370344" cy="145016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67278D3-2326-437E-B7FA-C92C8B8DEF3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12444" y="2384778"/>
            <a:ext cx="4967111" cy="208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7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are – care and share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7557" y="356062"/>
              <a:ext cx="1351909" cy="154780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7513B2F-B3DC-4FCA-B08C-27DF4A98999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76978" y="2379133"/>
            <a:ext cx="52380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ur</a:t>
            </a:r>
            <a:r>
              <a:rPr lang="en-US" sz="4000" dirty="0">
                <a:latin typeface="Comic Sans MS" panose="030F0702030302020204" pitchFamily="66" charset="0"/>
              </a:rPr>
              <a:t> – nurse with a purse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6874" y="442062"/>
              <a:ext cx="1293941" cy="146959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B008B59-E1BA-4FAC-85FB-2E17F79F771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91378" y="2390422"/>
            <a:ext cx="3409244" cy="207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er</a:t>
            </a:r>
            <a:r>
              <a:rPr lang="en-US" sz="4000" dirty="0">
                <a:latin typeface="Comic Sans MS" panose="030F0702030302020204" pitchFamily="66" charset="0"/>
              </a:rPr>
              <a:t> – a better letter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95973" y="274496"/>
              <a:ext cx="1255743" cy="167102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1660D250-BEA6-4F1C-B418-0ED56C022D1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15555" y="2379133"/>
            <a:ext cx="3160889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3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ow – brown cow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7324" y="464391"/>
              <a:ext cx="1313041" cy="142494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873F3F4F-CD3D-428D-ACED-F0611245B67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1155" y="2362200"/>
            <a:ext cx="498968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9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ai – snail in the rain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4078" y="324572"/>
              <a:ext cx="1059534" cy="152908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451BB49-D84C-41BA-9F97-45A1056EA90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77644" y="2000955"/>
            <a:ext cx="3036711" cy="285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2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oa</a:t>
            </a:r>
            <a:r>
              <a:rPr lang="en-US" sz="4000" dirty="0">
                <a:latin typeface="Comic Sans MS" panose="030F0702030302020204" pitchFamily="66" charset="0"/>
              </a:rPr>
              <a:t> – goat in a boat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5601" y="366997"/>
              <a:ext cx="1356487" cy="139052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F5AC26A-C6D0-4357-B8D8-D90BA89F8C0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3689" y="2362200"/>
            <a:ext cx="4244622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ew</a:t>
            </a:r>
            <a:r>
              <a:rPr lang="en-US" sz="4000" dirty="0">
                <a:latin typeface="Comic Sans MS" panose="030F0702030302020204" pitchFamily="66" charset="0"/>
              </a:rPr>
              <a:t> – chew the stew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9586" y="529348"/>
              <a:ext cx="1388518" cy="1295026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8FF35E9-7329-4C10-80F3-B29B815DD8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30978" y="2379133"/>
            <a:ext cx="47300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4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ire – fire, fire!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8223" y="320938"/>
              <a:ext cx="1351244" cy="153994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82C2434-620A-4F31-AEE4-17FDDC14878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14800" y="1995311"/>
            <a:ext cx="396240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0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ear – hear with your ear</a:t>
            </a:r>
          </a:p>
          <a:p>
            <a:pPr algn="ctr"/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9287" y="190361"/>
              <a:ext cx="1070016" cy="180109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1FFC8ADC-71CB-4727-8FF9-F640EE25233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381022" y="2379133"/>
            <a:ext cx="54299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6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ure</a:t>
            </a:r>
            <a:r>
              <a:rPr lang="en-US" sz="4000" dirty="0">
                <a:latin typeface="Comic Sans MS" panose="030F0702030302020204" pitchFamily="66" charset="0"/>
              </a:rPr>
              <a:t> – sure it’s pure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5525" y="259944"/>
              <a:ext cx="1236640" cy="1719233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FC10798B-F86B-43C0-8DE3-1D344B9F1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93911" y="2379133"/>
            <a:ext cx="5204178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6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au – Paul the astronaut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47739" y="267271"/>
              <a:ext cx="1352212" cy="1704579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4CBD91CA-9706-4DD6-B5CD-3A004E1265B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3689" y="2384778"/>
            <a:ext cx="4244622" cy="208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3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e-e – go Pete and Steve!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15075" y="291239"/>
              <a:ext cx="1217540" cy="1615105"/>
            </a:xfrm>
            <a:prstGeom prst="rect">
              <a:avLst/>
            </a:prstGeom>
          </p:spPr>
        </p:pic>
      </p:grpSp>
      <p:sp>
        <p:nvSpPr>
          <p:cNvPr id="23" name="Arc 22">
            <a:extLst>
              <a:ext uri="{FF2B5EF4-FFF2-40B4-BE49-F238E27FC236}">
                <a16:creationId xmlns:a16="http://schemas.microsoft.com/office/drawing/2014/main" id="{984B6391-788D-4112-8613-FFD9171EBEAE}"/>
              </a:ext>
            </a:extLst>
          </p:cNvPr>
          <p:cNvSpPr/>
          <p:nvPr/>
        </p:nvSpPr>
        <p:spPr>
          <a:xfrm rot="18892717">
            <a:off x="5034985" y="1892601"/>
            <a:ext cx="2315361" cy="2478607"/>
          </a:xfrm>
          <a:prstGeom prst="arc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1BC8F5C-79E3-4065-8115-8CD70DD284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42266" y="2379133"/>
            <a:ext cx="4707467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0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ue</a:t>
            </a:r>
            <a:r>
              <a:rPr lang="en-US" sz="4000" dirty="0">
                <a:latin typeface="Comic Sans MS" panose="030F0702030302020204" pitchFamily="66" charset="0"/>
              </a:rPr>
              <a:t> – </a:t>
            </a:r>
            <a:r>
              <a:rPr lang="en-GB" sz="4000" dirty="0">
                <a:latin typeface="Comic Sans MS" panose="030F0702030302020204" pitchFamily="66" charset="0"/>
              </a:rPr>
              <a:t>come to the rescue!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6873" y="269787"/>
              <a:ext cx="1293943" cy="168044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48CCEAB-55E0-46D7-B36B-29ABDD84889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05111" y="2379133"/>
            <a:ext cx="3781778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58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ie</a:t>
            </a:r>
            <a:r>
              <a:rPr lang="en-US" sz="4000" dirty="0">
                <a:latin typeface="Comic Sans MS" panose="030F0702030302020204" pitchFamily="66" charset="0"/>
              </a:rPr>
              <a:t> – terrible tie!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6873" y="211941"/>
              <a:ext cx="1293943" cy="179613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C85BBBD3-E320-4651-AA8D-B688C89A073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26000" y="1995311"/>
            <a:ext cx="2540000" cy="2867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0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ph</a:t>
            </a:r>
            <a:r>
              <a:rPr lang="en-US" sz="4000" dirty="0">
                <a:latin typeface="Comic Sans MS" panose="030F0702030302020204" pitchFamily="66" charset="0"/>
              </a:rPr>
              <a:t> – take a photo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6423" y="233093"/>
              <a:ext cx="1274843" cy="171563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FA31DC9-BC20-48D9-8039-F3C6AFE68B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43950" y="1586864"/>
            <a:ext cx="3504099" cy="3709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7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wh</a:t>
            </a:r>
            <a:r>
              <a:rPr lang="en-US" sz="4000" dirty="0">
                <a:latin typeface="Comic Sans MS" panose="030F0702030302020204" pitchFamily="66" charset="0"/>
              </a:rPr>
              <a:t> – whisk, whisk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7323" y="225793"/>
              <a:ext cx="1313044" cy="1730234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AFD2F809-02CE-4F2D-A3A1-DC80CFE91F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88266" y="1820333"/>
            <a:ext cx="5215467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9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7586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kn</a:t>
            </a:r>
            <a:r>
              <a:rPr lang="en-US" sz="4000" dirty="0">
                <a:latin typeface="Comic Sans MS" panose="030F0702030302020204" pitchFamily="66" charset="0"/>
              </a:rPr>
              <a:t> – knock </a:t>
            </a:r>
            <a:r>
              <a:rPr lang="en-US" sz="4000" dirty="0" err="1">
                <a:latin typeface="Comic Sans MS" panose="030F0702030302020204" pitchFamily="66" charset="0"/>
              </a:rPr>
              <a:t>knock</a:t>
            </a:r>
            <a:r>
              <a:rPr lang="en-US" sz="4000" dirty="0">
                <a:latin typeface="Comic Sans MS" panose="030F0702030302020204" pitchFamily="66" charset="0"/>
              </a:rPr>
              <a:t>, who’s there?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5524" y="280606"/>
              <a:ext cx="1236643" cy="165880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B2D8B4F-A850-489D-BB53-024FB777B47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26089" y="1859844"/>
            <a:ext cx="3939822" cy="313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6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379</Words>
  <Application>Microsoft Office PowerPoint</Application>
  <PresentationFormat>Widescreen</PresentationFormat>
  <Paragraphs>133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63</cp:revision>
  <dcterms:created xsi:type="dcterms:W3CDTF">2019-06-29T14:15:33Z</dcterms:created>
  <dcterms:modified xsi:type="dcterms:W3CDTF">2022-03-22T10:28:45Z</dcterms:modified>
  <cp:contentStatus/>
</cp:coreProperties>
</file>