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64" r:id="rId4"/>
    <p:sldId id="265" r:id="rId5"/>
    <p:sldId id="266" r:id="rId6"/>
    <p:sldId id="268" r:id="rId7"/>
    <p:sldId id="269" r:id="rId8"/>
    <p:sldId id="270" r:id="rId9"/>
    <p:sldId id="273" r:id="rId10"/>
    <p:sldId id="274" r:id="rId11"/>
    <p:sldId id="275" r:id="rId12"/>
    <p:sldId id="276" r:id="rId13"/>
    <p:sldId id="272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0" autoAdjust="0"/>
    <p:restoredTop sz="94660"/>
  </p:normalViewPr>
  <p:slideViewPr>
    <p:cSldViewPr snapToGrid="0">
      <p:cViewPr varScale="1">
        <p:scale>
          <a:sx n="73" d="100"/>
          <a:sy n="73" d="100"/>
        </p:scale>
        <p:origin x="576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1AED92-9306-4732-A2D9-2B993C6849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7A44940-2A08-4E32-81A9-17E89A683F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BED93B-7FEE-473C-80E6-D9B687E68F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8554D4-FC4C-4E1F-B269-C69CDDE35D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15180C-5EBE-4ED8-BBB0-DC5CD44EB4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45849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452D7A-84CE-44BE-836E-81483C0C7B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FBD4C0-9D97-4554-8886-E30FD22E3B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6AFC5E-3013-4C53-8B39-87FF11FC3C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0AC387-2AC8-455E-B028-558F6A77FA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9366BB-41BD-4A73-9C61-77C00D092A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00134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9668D4-FC69-469A-A6B5-F45106C314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C17D460-2181-41DC-A3ED-2C4D7CD34B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23B143-D576-4567-ABB9-7A35B74A3D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B15363-D653-42AB-8E5D-9BA651FA0F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69D1B1-1855-4E85-8350-5C9E5E8382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24387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7969E8-6449-4042-89B4-67717D59D7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A7D1A7-C580-47C3-B40D-9611EDD86B9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A64FC20-2565-4D14-90F1-0DB3475013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AEA16E1-16CE-40F7-AF08-3EA67658C5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91DBE2D-2768-463B-8BF2-C7E1BDE06E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8570174-E0E0-4457-B779-FB2F4EAC32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05924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F038AA-58DE-4F46-9D92-E108686D45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D03885D-FE02-4428-8605-0C3850D80C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A71AEA0-86B3-47DF-9129-2257C1CC710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89A09C6-D4AE-4EB2-84B4-30216FFD844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04C7466-035B-412F-BFD3-DC58C2E67EE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2EBA264-7D2B-48D5-816D-0ADDDFBE93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26EDD26-6B94-4D08-AE36-BF56D17B60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10772F1-4CAC-4F5D-A148-6F08F18688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75011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1312CF-9C7A-4D1D-9E66-8A29229AFA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E0750EA-4EBB-4FF5-9EEE-725C790D5B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8E58A6F-9034-47F8-B439-654145B0D9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748E301-F307-48CF-9613-293F8C34D3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89670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D9CA75F-2428-4EB0-9541-22E16BD783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26FE180-C32E-44DB-9DA5-25C3B526DD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01CC254-9DD4-4F33-95C1-B340FD238D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57549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930C62-F431-4896-BFEF-04DD322590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FE6CA3-0ABF-4805-91D6-ABF12AE99F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C442C1B-76D2-4167-9009-84CDA2934E0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07C3733-5E1C-4B5F-BDF2-4615CE28EA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94B53B-3D6A-4A10-A8C3-E5FA682843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B798E2C-CA2F-4DAC-BACA-DF5CA2E9CF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5455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B927C1-8D47-4714-83FD-B907670548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B9AE5BD-800E-4756-989C-BC94FE2EB20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106A18F-8E0A-47E0-958D-E1E925F0476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E721140-DFBD-48F8-8E35-443C90A32D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17F5E10-6EF7-480B-B999-B6B1BA609B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0236277-C539-493B-8E80-386C5224FE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81595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DEB8B4-74C7-47DB-A751-C5BC1591EE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B9F3EE0-6469-4FB5-B22F-4C0BAFC3D5A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1E9926-25C1-4E04-98D3-31BFDD161C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A05947-BBC5-41B4-AA9F-B3842AA009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6F820E-B204-4BC4-BD95-AF6018E381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47603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B363906-F265-4298-9BD1-421E9EED856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626E0A7-82C9-452B-80D1-C086FBC9FED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91A5C0-B235-4933-B72C-3615B1B480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BA40A8-FED0-4ABF-9952-4184DFB74E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0FA3FF-FCB0-441F-A55E-0733EFD923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26038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6FA0324-1986-4AFB-90FC-4BA1F56567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FD5C49D-BA14-4EE5-8A0C-76B2B11359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1983D0-B417-489E-AD9F-4079C9F7A96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91333D-704E-4B48-BD95-E08C6FC9D46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A5523F-6DED-41DA-A5DC-36143B227CF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0343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svg"/><Relationship Id="rId5" Type="http://schemas.openxmlformats.org/officeDocument/2006/relationships/image" Target="../media/image3.png"/><Relationship Id="rId4" Type="http://schemas.openxmlformats.org/officeDocument/2006/relationships/image" Target="../media/image3.sv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7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8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9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10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11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12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13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14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15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16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17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7" descr="837132 GREEN My Dog Ned CVR.pdf">
            <a:extLst>
              <a:ext uri="{FF2B5EF4-FFF2-40B4-BE49-F238E27FC236}">
                <a16:creationId xmlns:a16="http://schemas.microsoft.com/office/drawing/2014/main" id="{2143B2BA-1B99-46B6-B9F9-413CAA238251}"/>
              </a:ext>
            </a:extLst>
          </p:cNvPr>
          <p:cNvPicPr/>
          <p:nvPr/>
        </p:nvPicPr>
        <p:blipFill>
          <a:blip r:embed="rId2" cstate="screen"/>
          <a:stretch>
            <a:fillRect/>
          </a:stretch>
        </p:blipFill>
        <p:spPr>
          <a:xfrm>
            <a:off x="662501" y="4849528"/>
            <a:ext cx="1741962" cy="1218565"/>
          </a:xfrm>
          <a:prstGeom prst="rect">
            <a:avLst/>
          </a:prstGeom>
          <a:ln>
            <a:solidFill>
              <a:schemeClr val="tx1"/>
            </a:solidFill>
          </a:ln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D1F7F767-2696-48B0-89F4-D2213AF06697}"/>
              </a:ext>
            </a:extLst>
          </p:cNvPr>
          <p:cNvGrpSpPr/>
          <p:nvPr/>
        </p:nvGrpSpPr>
        <p:grpSpPr>
          <a:xfrm>
            <a:off x="9448801" y="4120587"/>
            <a:ext cx="2280212" cy="2280212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</p:spPr>
        </p:pic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027714E7-53F6-45BC-BCE2-473D0971D1F8}"/>
              </a:ext>
            </a:extLst>
          </p:cNvPr>
          <p:cNvSpPr txBox="1"/>
          <p:nvPr/>
        </p:nvSpPr>
        <p:spPr>
          <a:xfrm>
            <a:off x="1533482" y="452023"/>
            <a:ext cx="9132425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srgbClr val="FF0000"/>
                </a:solidFill>
                <a:latin typeface="Sassoon Primary" pitchFamily="50" charset="0"/>
              </a:rPr>
              <a:t>Do</a:t>
            </a:r>
            <a:r>
              <a:rPr lang="en-GB" sz="4400" dirty="0">
                <a:latin typeface="Sassoon Primary" pitchFamily="50" charset="0"/>
              </a:rPr>
              <a:t> </a:t>
            </a:r>
            <a:r>
              <a:rPr lang="en-GB" sz="4400" dirty="0">
                <a:solidFill>
                  <a:srgbClr val="FF0000"/>
                </a:solidFill>
                <a:latin typeface="Sassoon Primary" pitchFamily="50" charset="0"/>
              </a:rPr>
              <a:t>you</a:t>
            </a:r>
            <a:r>
              <a:rPr lang="en-GB" sz="4400" dirty="0">
                <a:latin typeface="Sassoon Primary" pitchFamily="50" charset="0"/>
              </a:rPr>
              <a:t> </a:t>
            </a:r>
            <a:r>
              <a:rPr lang="en-GB" sz="4400" u="sng" dirty="0" err="1">
                <a:latin typeface="Sassoon Primary" pitchFamily="50" charset="0"/>
              </a:rPr>
              <a:t>kn</a:t>
            </a:r>
            <a:r>
              <a:rPr lang="en-GB" sz="1050" dirty="0">
                <a:latin typeface="Sassoon Primary" pitchFamily="50" charset="0"/>
              </a:rPr>
              <a:t> </a:t>
            </a:r>
            <a:r>
              <a:rPr lang="en-GB" sz="4400" u="sng" dirty="0">
                <a:latin typeface="Sassoon Primary" pitchFamily="50" charset="0"/>
              </a:rPr>
              <a:t>ow</a:t>
            </a:r>
            <a:r>
              <a:rPr lang="en-GB" sz="4400" dirty="0">
                <a:latin typeface="Sassoon Primary" pitchFamily="50" charset="0"/>
              </a:rPr>
              <a:t> </a:t>
            </a:r>
            <a:r>
              <a:rPr lang="en-GB" sz="4400" dirty="0">
                <a:solidFill>
                  <a:srgbClr val="FF0000"/>
                </a:solidFill>
                <a:latin typeface="Sassoon Primary" pitchFamily="50" charset="0"/>
              </a:rPr>
              <a:t>your</a:t>
            </a:r>
          </a:p>
          <a:p>
            <a:pPr algn="ctr"/>
            <a:r>
              <a:rPr lang="en-GB" sz="7200" dirty="0">
                <a:latin typeface="Sassoon Primary" pitchFamily="50" charset="0"/>
              </a:rPr>
              <a:t>Red Words?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26087" y="4122639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  <a:latin typeface="Sassoon Primary" pitchFamily="50" charset="0"/>
              </a:rPr>
              <a:t>Helping Hint</a:t>
            </a:r>
            <a:endParaRPr lang="en-GB" dirty="0">
              <a:solidFill>
                <a:srgbClr val="FF0000"/>
              </a:solidFill>
              <a:latin typeface="Sassoon Primary" pitchFamily="50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235765" y="5756881"/>
            <a:ext cx="7062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Start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8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542060" y="4346293"/>
            <a:ext cx="914400" cy="9144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27714E7-53F6-45BC-BCE2-473D0971D1F8}"/>
              </a:ext>
            </a:extLst>
          </p:cNvPr>
          <p:cNvSpPr txBox="1"/>
          <p:nvPr/>
        </p:nvSpPr>
        <p:spPr>
          <a:xfrm>
            <a:off x="2999313" y="5084971"/>
            <a:ext cx="6200762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2800" dirty="0">
              <a:latin typeface="Sassoon Primary" pitchFamily="50" charset="0"/>
            </a:endParaRPr>
          </a:p>
          <a:p>
            <a:pPr algn="ctr"/>
            <a:r>
              <a:rPr lang="en-GB" sz="2000" dirty="0">
                <a:latin typeface="Sassoon Primary" pitchFamily="50" charset="0"/>
              </a:rPr>
              <a:t>On every page there is a “Helping Hint” button, </a:t>
            </a:r>
          </a:p>
          <a:p>
            <a:pPr algn="ctr"/>
            <a:r>
              <a:rPr lang="en-GB" sz="2000" dirty="0">
                <a:latin typeface="Sassoon Primary" pitchFamily="50" charset="0"/>
              </a:rPr>
              <a:t>press this to reveal the sound that is tricking you.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27714E7-53F6-45BC-BCE2-473D0971D1F8}"/>
              </a:ext>
            </a:extLst>
          </p:cNvPr>
          <p:cNvSpPr txBox="1"/>
          <p:nvPr/>
        </p:nvSpPr>
        <p:spPr>
          <a:xfrm>
            <a:off x="1324347" y="2454621"/>
            <a:ext cx="9551957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Sassoon Primary" pitchFamily="50" charset="0"/>
              </a:rPr>
              <a:t>Test your child’s knowledge of red words. </a:t>
            </a:r>
          </a:p>
          <a:p>
            <a:pPr algn="ctr"/>
            <a:r>
              <a:rPr lang="en-GB" sz="2400" dirty="0">
                <a:latin typeface="Sassoon Primary" pitchFamily="50" charset="0"/>
              </a:rPr>
              <a:t>Each slide has a red word on it, ask them to say the word, </a:t>
            </a:r>
          </a:p>
          <a:p>
            <a:pPr algn="ctr"/>
            <a:r>
              <a:rPr lang="en-GB" sz="2800" dirty="0">
                <a:latin typeface="Sassoon Primary" pitchFamily="50" charset="0"/>
              </a:rPr>
              <a:t>then move onto the next side.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294D9C10-FA9B-4EE8-AFE2-4A75DBF20EE6}"/>
              </a:ext>
            </a:extLst>
          </p:cNvPr>
          <p:cNvGrpSpPr/>
          <p:nvPr/>
        </p:nvGrpSpPr>
        <p:grpSpPr>
          <a:xfrm rot="20203490">
            <a:off x="582152" y="718515"/>
            <a:ext cx="2169756" cy="910121"/>
            <a:chOff x="982747" y="4058194"/>
            <a:chExt cx="3301870" cy="138499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E875AB1A-F06B-4EA3-B577-5D1A0F4B61AF}"/>
                </a:ext>
              </a:extLst>
            </p:cNvPr>
            <p:cNvSpPr/>
            <p:nvPr/>
          </p:nvSpPr>
          <p:spPr>
            <a:xfrm>
              <a:off x="992777" y="4058194"/>
              <a:ext cx="3291840" cy="1384995"/>
            </a:xfrm>
            <a:prstGeom prst="rect">
              <a:avLst/>
            </a:prstGeom>
            <a:solidFill>
              <a:srgbClr val="FF3300"/>
            </a:solidFill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0707B0E2-0DD1-488C-B76C-3E0FFDFDAC1D}"/>
                </a:ext>
              </a:extLst>
            </p:cNvPr>
            <p:cNvSpPr txBox="1"/>
            <p:nvPr/>
          </p:nvSpPr>
          <p:spPr>
            <a:xfrm>
              <a:off x="982747" y="4133064"/>
              <a:ext cx="3291838" cy="12645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800" dirty="0">
                  <a:latin typeface="Comic Sans MS" panose="030F0702030302020204" pitchFamily="66" charset="0"/>
                </a:rPr>
                <a:t>said</a:t>
              </a: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2AD1D72A-E608-40B1-85A1-BC1B576FAEE0}"/>
              </a:ext>
            </a:extLst>
          </p:cNvPr>
          <p:cNvGrpSpPr/>
          <p:nvPr/>
        </p:nvGrpSpPr>
        <p:grpSpPr>
          <a:xfrm rot="278443">
            <a:off x="622537" y="1716537"/>
            <a:ext cx="2169756" cy="910121"/>
            <a:chOff x="982747" y="4058194"/>
            <a:chExt cx="3301870" cy="138499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C4B4F0DD-973B-4A0B-AAB6-8BEA348E3886}"/>
                </a:ext>
              </a:extLst>
            </p:cNvPr>
            <p:cNvSpPr/>
            <p:nvPr/>
          </p:nvSpPr>
          <p:spPr>
            <a:xfrm>
              <a:off x="992777" y="4058194"/>
              <a:ext cx="3291840" cy="1384995"/>
            </a:xfrm>
            <a:prstGeom prst="rect">
              <a:avLst/>
            </a:prstGeom>
            <a:solidFill>
              <a:srgbClr val="FF3300"/>
            </a:solidFill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06C6C771-FDC7-4B39-9536-482FAB172F6A}"/>
                </a:ext>
              </a:extLst>
            </p:cNvPr>
            <p:cNvSpPr txBox="1"/>
            <p:nvPr/>
          </p:nvSpPr>
          <p:spPr>
            <a:xfrm>
              <a:off x="982747" y="4133064"/>
              <a:ext cx="3291838" cy="12645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800" dirty="0">
                  <a:latin typeface="Comic Sans MS" panose="030F0702030302020204" pitchFamily="66" charset="0"/>
                </a:rPr>
                <a:t>you</a:t>
              </a:r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79CBDC16-BBA5-40DE-88F7-D25BDEE111FB}"/>
              </a:ext>
            </a:extLst>
          </p:cNvPr>
          <p:cNvGrpSpPr/>
          <p:nvPr/>
        </p:nvGrpSpPr>
        <p:grpSpPr>
          <a:xfrm>
            <a:off x="9261527" y="470354"/>
            <a:ext cx="2169756" cy="910121"/>
            <a:chOff x="982747" y="4058194"/>
            <a:chExt cx="3301870" cy="138499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B30F42DB-7235-4CD3-8329-5B2D6E114645}"/>
                </a:ext>
              </a:extLst>
            </p:cNvPr>
            <p:cNvSpPr/>
            <p:nvPr/>
          </p:nvSpPr>
          <p:spPr>
            <a:xfrm>
              <a:off x="992777" y="4058194"/>
              <a:ext cx="3291840" cy="1384995"/>
            </a:xfrm>
            <a:prstGeom prst="rect">
              <a:avLst/>
            </a:prstGeom>
            <a:solidFill>
              <a:srgbClr val="FF3300"/>
            </a:solidFill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372A7C69-A8F3-4C75-B36A-7F15164B7D34}"/>
                </a:ext>
              </a:extLst>
            </p:cNvPr>
            <p:cNvSpPr txBox="1"/>
            <p:nvPr/>
          </p:nvSpPr>
          <p:spPr>
            <a:xfrm>
              <a:off x="982747" y="4133064"/>
              <a:ext cx="3291838" cy="12645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800" dirty="0">
                  <a:latin typeface="Comic Sans MS" panose="030F0702030302020204" pitchFamily="66" charset="0"/>
                </a:rPr>
                <a:t>are</a:t>
              </a: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EA9082CC-68BF-4066-8F28-A88645AD04E6}"/>
              </a:ext>
            </a:extLst>
          </p:cNvPr>
          <p:cNvGrpSpPr/>
          <p:nvPr/>
        </p:nvGrpSpPr>
        <p:grpSpPr>
          <a:xfrm rot="20615744">
            <a:off x="9264822" y="1471589"/>
            <a:ext cx="2169756" cy="910121"/>
            <a:chOff x="982747" y="4058194"/>
            <a:chExt cx="3301870" cy="138499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AA1842B6-2BAB-47EF-990B-579122DE0B3E}"/>
                </a:ext>
              </a:extLst>
            </p:cNvPr>
            <p:cNvSpPr/>
            <p:nvPr/>
          </p:nvSpPr>
          <p:spPr>
            <a:xfrm>
              <a:off x="992777" y="4058194"/>
              <a:ext cx="3291840" cy="1384995"/>
            </a:xfrm>
            <a:prstGeom prst="rect">
              <a:avLst/>
            </a:prstGeom>
            <a:solidFill>
              <a:srgbClr val="FF3300"/>
            </a:solidFill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306A5873-B698-44B3-84D5-528A0B351E03}"/>
                </a:ext>
              </a:extLst>
            </p:cNvPr>
            <p:cNvSpPr txBox="1"/>
            <p:nvPr/>
          </p:nvSpPr>
          <p:spPr>
            <a:xfrm>
              <a:off x="982747" y="4133064"/>
              <a:ext cx="3291838" cy="12645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800" dirty="0">
                  <a:latin typeface="Comic Sans MS" panose="030F0702030302020204" pitchFamily="66" charset="0"/>
                </a:rPr>
                <a:t>your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269654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027714E7-53F6-45BC-BCE2-473D0971D1F8}"/>
              </a:ext>
            </a:extLst>
          </p:cNvPr>
          <p:cNvSpPr txBox="1"/>
          <p:nvPr/>
        </p:nvSpPr>
        <p:spPr>
          <a:xfrm>
            <a:off x="1504709" y="1039163"/>
            <a:ext cx="9132425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5000" dirty="0"/>
              <a:t>The end</a:t>
            </a:r>
            <a:endParaRPr lang="en-GB" sz="150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27714E7-53F6-45BC-BCE2-473D0971D1F8}"/>
              </a:ext>
            </a:extLst>
          </p:cNvPr>
          <p:cNvSpPr txBox="1"/>
          <p:nvPr/>
        </p:nvSpPr>
        <p:spPr>
          <a:xfrm>
            <a:off x="1529787" y="3280678"/>
            <a:ext cx="9132425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Sassoon Primary" pitchFamily="50" charset="0"/>
              </a:rPr>
              <a:t>How did </a:t>
            </a:r>
            <a:r>
              <a:rPr lang="en-GB" sz="4400" dirty="0">
                <a:solidFill>
                  <a:srgbClr val="FF0000"/>
                </a:solidFill>
                <a:latin typeface="Sassoon Primary" pitchFamily="50" charset="0"/>
              </a:rPr>
              <a:t>you do?</a:t>
            </a:r>
          </a:p>
          <a:p>
            <a:pPr algn="ctr"/>
            <a:r>
              <a:rPr lang="en-US" sz="4400" dirty="0">
                <a:latin typeface="Sassoon Primary" pitchFamily="50" charset="0"/>
              </a:rPr>
              <a:t>Give yourself a “</a:t>
            </a:r>
            <a:r>
              <a:rPr lang="en-US" sz="4400">
                <a:latin typeface="Sassoon Primary" pitchFamily="50" charset="0"/>
              </a:rPr>
              <a:t>ketchup clap!”</a:t>
            </a:r>
            <a:endParaRPr lang="en-GB" sz="4400" dirty="0">
              <a:latin typeface="Sassoon Primary" pitchFamily="50" charset="0"/>
            </a:endParaRPr>
          </a:p>
          <a:p>
            <a:pPr algn="ctr"/>
            <a:endParaRPr lang="en-GB" sz="4400" dirty="0">
              <a:solidFill>
                <a:srgbClr val="FF0000"/>
              </a:solidFill>
              <a:latin typeface="Sassoon Primary" pitchFamily="50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50CF32B-0C7C-4E1C-8B9D-ADDA398F58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0094" y="4936390"/>
            <a:ext cx="2535834" cy="1692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27288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814162" y="442377"/>
            <a:ext cx="6560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I</a:t>
            </a:r>
            <a:r>
              <a:rPr lang="en-US" sz="2400" dirty="0">
                <a:latin typeface="Comic Sans MS" panose="030F0702030302020204" pitchFamily="66" charset="0"/>
              </a:rPr>
              <a:t> – When you talk about yourself you say “I”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14FC585F-851B-4AC2-A8A3-C784C59E5C22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593131" y="1834701"/>
            <a:ext cx="1005737" cy="2883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77286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814162" y="442377"/>
            <a:ext cx="6560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o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f</a:t>
            </a:r>
            <a:r>
              <a:rPr lang="en-US" sz="2400" dirty="0">
                <a:latin typeface="Comic Sans MS" panose="030F0702030302020204" pitchFamily="66" charset="0"/>
              </a:rPr>
              <a:t> – the “f” is tricking you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3C0030A7-8E6F-4551-8C99-B25FEE502FBC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536081" y="1798782"/>
            <a:ext cx="3119838" cy="2955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732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814162" y="442377"/>
            <a:ext cx="6560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m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y</a:t>
            </a:r>
            <a:r>
              <a:rPr lang="en-US" sz="2400" dirty="0">
                <a:latin typeface="Comic Sans MS" panose="030F0702030302020204" pitchFamily="66" charset="0"/>
              </a:rPr>
              <a:t> – the “y” is tricking you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0F9BE00-9273-4F2B-9F3E-26420A874E81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038810" y="2024886"/>
            <a:ext cx="4114380" cy="28082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8063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814162" y="442377"/>
            <a:ext cx="6560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th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r>
              <a:rPr lang="en-US" sz="2400" dirty="0">
                <a:latin typeface="Comic Sans MS" panose="030F0702030302020204" pitchFamily="66" charset="0"/>
              </a:rPr>
              <a:t> – the “e” is tricking you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267BE5E3-EDD0-48CF-8CD6-204ACCC448A1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648364" y="1749411"/>
            <a:ext cx="4895273" cy="2935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2001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814162" y="442377"/>
            <a:ext cx="6560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n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o</a:t>
            </a:r>
            <a:r>
              <a:rPr lang="en-US" sz="2400" dirty="0">
                <a:latin typeface="Comic Sans MS" panose="030F0702030302020204" pitchFamily="66" charset="0"/>
              </a:rPr>
              <a:t> – the “o” is tricking you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736269CC-7084-4F67-B681-893F36FDFA80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243595" y="2459182"/>
            <a:ext cx="3704808" cy="1939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37977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814162" y="442377"/>
            <a:ext cx="6560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p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u</a:t>
            </a:r>
            <a:r>
              <a:rPr lang="en-US" sz="2400" dirty="0">
                <a:latin typeface="Comic Sans MS" panose="030F0702030302020204" pitchFamily="66" charset="0"/>
              </a:rPr>
              <a:t>t – the “u” is tricking you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D3AC81A9-5893-4553-BB0A-E48590411E8E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001067" y="1668030"/>
            <a:ext cx="4189865" cy="3256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17510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814162" y="442377"/>
            <a:ext cx="6560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y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our</a:t>
            </a:r>
            <a:r>
              <a:rPr lang="en-US" sz="2400" dirty="0">
                <a:latin typeface="Comic Sans MS" panose="030F0702030302020204" pitchFamily="66" charset="0"/>
              </a:rPr>
              <a:t> – the “our” is tricking you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1F2D723-A1A8-4B7A-8F39-85D3C7F2D289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849277" y="2020222"/>
            <a:ext cx="6493444" cy="2817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02296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814162" y="442377"/>
            <a:ext cx="6560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y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ou</a:t>
            </a:r>
            <a:r>
              <a:rPr lang="en-US" sz="2400" dirty="0">
                <a:latin typeface="Comic Sans MS" panose="030F0702030302020204" pitchFamily="66" charset="0"/>
              </a:rPr>
              <a:t> – the “</a:t>
            </a:r>
            <a:r>
              <a:rPr lang="en-US" sz="2400" dirty="0" err="1">
                <a:latin typeface="Comic Sans MS" panose="030F0702030302020204" pitchFamily="66" charset="0"/>
              </a:rPr>
              <a:t>ou</a:t>
            </a:r>
            <a:r>
              <a:rPr lang="en-US" sz="2400" dirty="0">
                <a:latin typeface="Comic Sans MS" panose="030F0702030302020204" pitchFamily="66" charset="0"/>
              </a:rPr>
              <a:t>” is tricking you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1D4B06F-345E-4259-97BE-586C390B20B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446376" y="2020222"/>
            <a:ext cx="5299247" cy="2817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25969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814162" y="442377"/>
            <a:ext cx="6560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s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ai</a:t>
            </a:r>
            <a:r>
              <a:rPr lang="en-US" sz="2400" dirty="0">
                <a:latin typeface="Comic Sans MS" panose="030F0702030302020204" pitchFamily="66" charset="0"/>
              </a:rPr>
              <a:t>d – the “ai” is tricking you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9A82F046-0C23-49A9-85D0-DEFF55F96BE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164744" y="1655297"/>
            <a:ext cx="5859026" cy="2668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671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814162" y="442377"/>
            <a:ext cx="6560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are</a:t>
            </a:r>
            <a:r>
              <a:rPr lang="en-US" sz="2400" dirty="0">
                <a:latin typeface="Comic Sans MS" panose="030F0702030302020204" pitchFamily="66" charset="0"/>
              </a:rPr>
              <a:t> – the “are” is tricking you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0C0B5040-0BC6-4014-83CB-D68DC20DA900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482622" y="2379133"/>
            <a:ext cx="5226756" cy="2099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94712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393519" y="362167"/>
            <a:ext cx="103947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h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r>
              <a:rPr lang="en-US" sz="2400" dirty="0">
                <a:latin typeface="Comic Sans MS" panose="030F0702030302020204" pitchFamily="66" charset="0"/>
              </a:rPr>
              <a:t> – the “e” is tricking you</a:t>
            </a:r>
          </a:p>
          <a:p>
            <a:pPr algn="ctr"/>
            <a:r>
              <a:rPr lang="en-US" sz="1400" dirty="0">
                <a:latin typeface="Comic Sans MS" panose="030F0702030302020204" pitchFamily="66" charset="0"/>
              </a:rPr>
              <a:t>*Only tricky for now - In Set 3 sounds you will learn that “e” sometimes makes the </a:t>
            </a:r>
            <a:r>
              <a:rPr lang="en-US" sz="1400" u="sng" dirty="0" err="1">
                <a:latin typeface="Comic Sans MS" panose="030F0702030302020204" pitchFamily="66" charset="0"/>
              </a:rPr>
              <a:t>ee</a:t>
            </a:r>
            <a:r>
              <a:rPr lang="en-US" sz="1400" dirty="0">
                <a:latin typeface="Comic Sans MS" panose="030F0702030302020204" pitchFamily="66" charset="0"/>
              </a:rPr>
              <a:t> sound - like in he, she, we, me, be</a:t>
            </a:r>
            <a:r>
              <a:rPr lang="en-US" sz="2400" dirty="0">
                <a:solidFill>
                  <a:schemeClr val="accent1"/>
                </a:solidFill>
                <a:latin typeface="Comic Sans MS" panose="030F0702030302020204" pitchFamily="66" charset="0"/>
              </a:rPr>
              <a:t> </a:t>
            </a:r>
            <a:endParaRPr lang="en-GB" sz="2400" dirty="0">
              <a:solidFill>
                <a:schemeClr val="accent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US" sz="2400" dirty="0">
                <a:latin typeface="Comic Sans MS" panose="030F0702030302020204" pitchFamily="66" charset="0"/>
              </a:rPr>
              <a:t> 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B3C519A8-9501-45CF-B0B7-82C04ADF33E9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392403" y="1815673"/>
            <a:ext cx="3407192" cy="2935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04103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168</TotalTime>
  <Words>297</Words>
  <Application>Microsoft Office PowerPoint</Application>
  <PresentationFormat>Widescreen</PresentationFormat>
  <Paragraphs>74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Calibri</vt:lpstr>
      <vt:lpstr>Calibri Light</vt:lpstr>
      <vt:lpstr>Comic Sans MS</vt:lpstr>
      <vt:lpstr>Sassoon Primary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Kelly Blake</dc:creator>
  <cp:lastModifiedBy>Harley O'Connor</cp:lastModifiedBy>
  <cp:revision>47</cp:revision>
  <dcterms:created xsi:type="dcterms:W3CDTF">2019-06-29T14:15:33Z</dcterms:created>
  <dcterms:modified xsi:type="dcterms:W3CDTF">2022-03-22T10:31:07Z</dcterms:modified>
  <cp:contentStatus/>
</cp:coreProperties>
</file>