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80" r:id="rId4"/>
    <p:sldId id="290" r:id="rId5"/>
    <p:sldId id="291" r:id="rId6"/>
    <p:sldId id="292" r:id="rId7"/>
    <p:sldId id="308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6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8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0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4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6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5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18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7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0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19.PN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2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1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4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3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6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5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28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7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0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29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" Target="slide2.xml"/><Relationship Id="rId7" Type="http://schemas.openxmlformats.org/officeDocument/2006/relationships/image" Target="../media/image2.svg"/><Relationship Id="rId12" Type="http://schemas.openxmlformats.org/officeDocument/2006/relationships/image" Target="../media/image31.jpeg"/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11" Type="http://schemas.openxmlformats.org/officeDocument/2006/relationships/image" Target="../media/image4.svg"/><Relationship Id="rId5" Type="http://schemas.openxmlformats.org/officeDocument/2006/relationships/image" Target="../media/image7.svg"/><Relationship Id="rId10" Type="http://schemas.openxmlformats.org/officeDocument/2006/relationships/image" Target="../media/image2.png"/><Relationship Id="rId4" Type="http://schemas.openxmlformats.org/officeDocument/2006/relationships/image" Target="../media/image4.png"/><Relationship Id="rId9" Type="http://schemas.openxmlformats.org/officeDocument/2006/relationships/image" Target="../media/image9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5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4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7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6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39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38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1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0.jp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12" Type="http://schemas.openxmlformats.org/officeDocument/2006/relationships/image" Target="../media/image43.emf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svg"/><Relationship Id="rId11" Type="http://schemas.openxmlformats.org/officeDocument/2006/relationships/image" Target="../media/image42.jpeg"/><Relationship Id="rId5" Type="http://schemas.openxmlformats.org/officeDocument/2006/relationships/image" Target="../media/image1.png"/><Relationship Id="rId10" Type="http://schemas.openxmlformats.org/officeDocument/2006/relationships/image" Target="../media/image4.svg"/><Relationship Id="rId4" Type="http://schemas.openxmlformats.org/officeDocument/2006/relationships/image" Target="../media/image7.svg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433276" y="409047"/>
            <a:ext cx="11609797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3600" dirty="0">
                <a:latin typeface="Sassoon Primary" pitchFamily="50" charset="0"/>
              </a:rPr>
              <a:t> </a:t>
            </a:r>
            <a:r>
              <a:rPr lang="en-GB" sz="36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3600" dirty="0">
                <a:latin typeface="Sassoon Primary" pitchFamily="50" charset="0"/>
              </a:rPr>
              <a:t> </a:t>
            </a:r>
            <a:r>
              <a:rPr lang="en-GB" sz="3600" u="sng" dirty="0" err="1">
                <a:latin typeface="Sassoon Primary" pitchFamily="50" charset="0"/>
              </a:rPr>
              <a:t>kn</a:t>
            </a:r>
            <a:r>
              <a:rPr lang="en-GB" sz="900" dirty="0">
                <a:latin typeface="Sassoon Primary" pitchFamily="50" charset="0"/>
              </a:rPr>
              <a:t> </a:t>
            </a:r>
            <a:r>
              <a:rPr lang="en-GB" sz="3600" u="sng" dirty="0">
                <a:latin typeface="Sassoon Primary" pitchFamily="50" charset="0"/>
              </a:rPr>
              <a:t>ow</a:t>
            </a:r>
            <a:r>
              <a:rPr lang="en-GB" sz="3600" dirty="0">
                <a:latin typeface="Sassoon Primary" pitchFamily="50" charset="0"/>
              </a:rPr>
              <a:t> </a:t>
            </a:r>
            <a:r>
              <a:rPr lang="en-GB" sz="3600" dirty="0" smtClean="0">
                <a:solidFill>
                  <a:srgbClr val="FF0000"/>
                </a:solidFill>
                <a:latin typeface="Sassoon Primary" pitchFamily="50" charset="0"/>
              </a:rPr>
              <a:t>your</a:t>
            </a:r>
            <a:endParaRPr lang="en-GB" sz="3600" dirty="0">
              <a:solidFill>
                <a:srgbClr val="FF0000"/>
              </a:solidFill>
              <a:latin typeface="Sassoon Primary" pitchFamily="50" charset="0"/>
            </a:endParaRPr>
          </a:p>
          <a:p>
            <a:pPr algn="ctr"/>
            <a:r>
              <a:rPr lang="en-GB" sz="4400" dirty="0" smtClean="0">
                <a:latin typeface="Sassoon Primary" pitchFamily="50" charset="0"/>
              </a:rPr>
              <a:t/>
            </a:r>
            <a:br>
              <a:rPr lang="en-GB" sz="4400" dirty="0" smtClean="0">
                <a:latin typeface="Sassoon Primary" pitchFamily="50" charset="0"/>
              </a:rPr>
            </a:br>
            <a:r>
              <a:rPr lang="en-GB" sz="4400" dirty="0" smtClean="0">
                <a:latin typeface="Sassoon Primary" pitchFamily="50" charset="0"/>
              </a:rPr>
              <a:t>Set </a:t>
            </a:r>
            <a:r>
              <a:rPr lang="en-GB" sz="4400" dirty="0">
                <a:latin typeface="Sassoon Primary" pitchFamily="50" charset="0"/>
              </a:rPr>
              <a:t>1 and 2 Special Friends 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Picture or Phrase.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Test your child’s knowledge of Set 1+2 special friends.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Each slide has a grapheme on it, ask them to say the sound and then move onto the next side.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48" y="4064212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446957" y="750405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53147" y="3051680"/>
            <a:ext cx="1168570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you do?</a:t>
            </a:r>
          </a:p>
          <a:p>
            <a:pPr algn="ctr"/>
            <a:endParaRPr lang="en-US" sz="4400" dirty="0">
              <a:solidFill>
                <a:srgbClr val="FF0000"/>
              </a:solidFill>
              <a:latin typeface="Sassoon Primary" pitchFamily="50" charset="0"/>
            </a:endParaRP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</a:t>
            </a:r>
            <a:r>
              <a:rPr lang="en-US" sz="4400">
                <a:latin typeface="Sassoon Primary" pitchFamily="50" charset="0"/>
              </a:rPr>
              <a:t>“Spec-</a:t>
            </a:r>
            <a:r>
              <a:rPr lang="en-US" sz="4400" dirty="0" err="1">
                <a:latin typeface="Sassoon Primary" pitchFamily="50" charset="0"/>
              </a:rPr>
              <a:t>tacular</a:t>
            </a:r>
            <a:r>
              <a:rPr lang="en-US" sz="4400" dirty="0">
                <a:latin typeface="Sassoon Primary" pitchFamily="50" charset="0"/>
              </a:rPr>
              <a:t>!”</a:t>
            </a:r>
            <a:endParaRPr lang="en-GB" sz="44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qu</a:t>
            </a:r>
            <a:r>
              <a:rPr lang="en-US" sz="4000" dirty="0">
                <a:latin typeface="Comic Sans MS" panose="030F0702030302020204" pitchFamily="66" charset="0"/>
              </a:rPr>
              <a:t> - </a:t>
            </a:r>
            <a:r>
              <a:rPr lang="en-US" sz="4000" dirty="0" err="1">
                <a:latin typeface="Comic Sans MS" panose="030F0702030302020204" pitchFamily="66" charset="0"/>
              </a:rPr>
              <a:t>qu</a:t>
            </a:r>
            <a:r>
              <a:rPr lang="en-US" sz="4000" dirty="0">
                <a:latin typeface="Comic Sans MS" panose="030F0702030302020204" pitchFamily="66" charset="0"/>
              </a:rPr>
              <a:t>, </a:t>
            </a:r>
            <a:r>
              <a:rPr lang="en-US" sz="4000" dirty="0" err="1">
                <a:latin typeface="Comic Sans MS" panose="030F0702030302020204" pitchFamily="66" charset="0"/>
              </a:rPr>
              <a:t>qu</a:t>
            </a:r>
            <a:r>
              <a:rPr lang="en-US" sz="4000" dirty="0">
                <a:latin typeface="Comic Sans MS" panose="030F0702030302020204" pitchFamily="66" charset="0"/>
              </a:rPr>
              <a:t>, queen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5186" y="749503"/>
              <a:ext cx="1337319" cy="102082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DA03CDDD-B333-4227-87D1-D47472D1E9B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73689" y="1730022"/>
            <a:ext cx="4244622" cy="3397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026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sh</a:t>
            </a:r>
            <a:r>
              <a:rPr lang="en-US" sz="4000" dirty="0">
                <a:latin typeface="Comic Sans MS" panose="030F0702030302020204" pitchFamily="66" charset="0"/>
              </a:rPr>
              <a:t> - </a:t>
            </a:r>
            <a:r>
              <a:rPr lang="en-US" sz="4000" dirty="0" err="1">
                <a:latin typeface="Comic Sans MS" panose="030F0702030302020204" pitchFamily="66" charset="0"/>
              </a:rPr>
              <a:t>shhhh</a:t>
            </a:r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25266" y="606160"/>
              <a:ext cx="1345541" cy="1056155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7687307D-1267-4374-A5C3-BF8993D36F9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6400" y="1814689"/>
            <a:ext cx="3759200" cy="322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67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ch</a:t>
            </a:r>
            <a:r>
              <a:rPr lang="en-US" sz="4000" dirty="0">
                <a:latin typeface="Comic Sans MS" panose="030F0702030302020204" pitchFamily="66" charset="0"/>
              </a:rPr>
              <a:t> – </a:t>
            </a:r>
            <a:r>
              <a:rPr lang="en-US" sz="4000" dirty="0" err="1">
                <a:latin typeface="Comic Sans MS" panose="030F0702030302020204" pitchFamily="66" charset="0"/>
              </a:rPr>
              <a:t>ch</a:t>
            </a:r>
            <a:r>
              <a:rPr lang="en-US" sz="4000" dirty="0">
                <a:latin typeface="Comic Sans MS" panose="030F0702030302020204" pitchFamily="66" charset="0"/>
              </a:rPr>
              <a:t>, </a:t>
            </a:r>
            <a:r>
              <a:rPr lang="en-US" sz="4000" dirty="0" err="1">
                <a:latin typeface="Comic Sans MS" panose="030F0702030302020204" pitchFamily="66" charset="0"/>
              </a:rPr>
              <a:t>ch</a:t>
            </a:r>
            <a:r>
              <a:rPr lang="en-US" sz="4000" dirty="0">
                <a:latin typeface="Comic Sans MS" panose="030F0702030302020204" pitchFamily="66" charset="0"/>
              </a:rPr>
              <a:t>, choo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7774" y="628964"/>
              <a:ext cx="1332141" cy="1095794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22DE79E-2D29-4234-A55D-7D040CEBEBA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93822" y="1814689"/>
            <a:ext cx="3804356" cy="3228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862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th</a:t>
            </a:r>
            <a:r>
              <a:rPr lang="en-US" sz="4000" dirty="0">
                <a:latin typeface="Comic Sans MS" panose="030F0702030302020204" pitchFamily="66" charset="0"/>
              </a:rPr>
              <a:t> – </a:t>
            </a:r>
            <a:r>
              <a:rPr lang="en-US" sz="4000" dirty="0" err="1">
                <a:latin typeface="Comic Sans MS" panose="030F0702030302020204" pitchFamily="66" charset="0"/>
              </a:rPr>
              <a:t>thhhank</a:t>
            </a:r>
            <a:r>
              <a:rPr lang="en-US" sz="4000" dirty="0">
                <a:latin typeface="Comic Sans MS" panose="030F0702030302020204" pitchFamily="66" charset="0"/>
              </a:rPr>
              <a:t>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07903" y="611156"/>
              <a:ext cx="1231883" cy="113141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938D13F4-8176-42D2-BF12-299970B1639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18000" y="1820333"/>
            <a:ext cx="3556000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577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th</a:t>
            </a:r>
            <a:r>
              <a:rPr lang="en-US" sz="4000" dirty="0">
                <a:latin typeface="Comic Sans MS" panose="030F0702030302020204" pitchFamily="66" charset="0"/>
              </a:rPr>
              <a:t> – this and that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868"/>
            <a:stretch/>
          </p:blipFill>
          <p:spPr>
            <a:xfrm>
              <a:off x="624291" y="411341"/>
              <a:ext cx="1198440" cy="143724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3CE3016-9BCD-4136-A1B7-676F72871A9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18000" y="1820333"/>
            <a:ext cx="3556000" cy="3217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694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ng – thing on a string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3466" y="415755"/>
              <a:ext cx="1332141" cy="1386918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12D4F66-7B7F-4AAE-8D14-DE89808F801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03511" y="1913466"/>
            <a:ext cx="3984978" cy="338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81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nk</a:t>
            </a:r>
            <a:r>
              <a:rPr lang="en-US" sz="4000" dirty="0">
                <a:latin typeface="Comic Sans MS" panose="030F0702030302020204" pitchFamily="66" charset="0"/>
              </a:rPr>
              <a:t> – I think I stink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7773" y="616276"/>
              <a:ext cx="1332144" cy="1121170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76FDDA16-E3F2-4A56-8AF5-9F7A2E52AAD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69644" y="1859844"/>
            <a:ext cx="4052711" cy="3138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43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ck – tick tock clock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492" y="457831"/>
              <a:ext cx="958705" cy="1438060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3DB5CC31-AD04-4497-9DAF-EBA19107685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06711" y="1848555"/>
            <a:ext cx="3578578" cy="316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692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ay – may I play?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25266" y="351586"/>
              <a:ext cx="1281323" cy="1543331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04E4A534-8818-424C-B22E-747DAF71754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88178" y="1735666"/>
            <a:ext cx="3815644" cy="3386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322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ee</a:t>
            </a:r>
            <a:r>
              <a:rPr lang="en-US" sz="4000" dirty="0">
                <a:latin typeface="Comic Sans MS" panose="030F0702030302020204" pitchFamily="66" charset="0"/>
              </a:rPr>
              <a:t> – what can you see?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8248" y="342961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44497" y="336289"/>
              <a:ext cx="1158696" cy="152834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31088757-F804-4084-A7BD-241971AE3F2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29289" y="2379133"/>
            <a:ext cx="3533422" cy="2099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89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igh</a:t>
            </a:r>
            <a:r>
              <a:rPr lang="en-US" sz="4000" dirty="0">
                <a:latin typeface="Comic Sans MS" panose="030F0702030302020204" pitchFamily="66" charset="0"/>
              </a:rPr>
              <a:t> – fly high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1972" y="324572"/>
              <a:ext cx="1217540" cy="1561814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10E56116-8E77-4A32-AD28-98FC66C6651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40847" y="1563068"/>
            <a:ext cx="4310304" cy="3731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047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ow – blow the snow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38674" y="633399"/>
              <a:ext cx="1370342" cy="1086925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244CE2D0-F6F2-4422-8ED6-D2F68EB537E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01155" y="2362200"/>
            <a:ext cx="4989689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50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oo</a:t>
            </a:r>
            <a:r>
              <a:rPr lang="en-US" sz="4000" dirty="0">
                <a:latin typeface="Comic Sans MS" panose="030F0702030302020204" pitchFamily="66" charset="0"/>
              </a:rPr>
              <a:t> – poo at the zoo</a:t>
            </a:r>
          </a:p>
          <a:p>
            <a:pPr algn="ctr"/>
            <a:endParaRPr lang="en-US" sz="40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61946" y="438921"/>
              <a:ext cx="1304697" cy="1380377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FEDC6064-FC0F-4A2D-847A-489CDCF0D8B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75289" y="2362200"/>
            <a:ext cx="4041422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168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>
            <a:extLst>
              <a:ext uri="{FF2B5EF4-FFF2-40B4-BE49-F238E27FC236}">
                <a16:creationId xmlns:a16="http://schemas.microsoft.com/office/drawing/2014/main" id="{0B276C3D-39FC-42F0-81F8-DF34CF8DBF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75289" y="2362200"/>
            <a:ext cx="4041422" cy="2133600"/>
          </a:xfrm>
          <a:prstGeom prst="rect">
            <a:avLst/>
          </a:prstGeom>
        </p:spPr>
      </p:pic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3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oo</a:t>
            </a:r>
            <a:r>
              <a:rPr lang="en-US" sz="4000" dirty="0">
                <a:latin typeface="Comic Sans MS" panose="030F0702030302020204" pitchFamily="66" charset="0"/>
              </a:rPr>
              <a:t> – look at a book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92633" y="432178"/>
              <a:ext cx="1223496" cy="1333226"/>
            </a:xfrm>
            <a:prstGeom prst="rect">
              <a:avLst/>
            </a:prstGeom>
          </p:spPr>
        </p:pic>
      </p:grpSp>
      <p:sp>
        <p:nvSpPr>
          <p:cNvPr id="14" name="Oval 13">
            <a:extLst>
              <a:ext uri="{FF2B5EF4-FFF2-40B4-BE49-F238E27FC236}">
                <a16:creationId xmlns:a16="http://schemas.microsoft.com/office/drawing/2014/main" id="{F98CFC27-64D3-4F7F-A6D1-C6525B7BD898}"/>
              </a:ext>
            </a:extLst>
          </p:cNvPr>
          <p:cNvSpPr/>
          <p:nvPr/>
        </p:nvSpPr>
        <p:spPr>
          <a:xfrm>
            <a:off x="5183098" y="3076728"/>
            <a:ext cx="148872" cy="1908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BA3C5B74-40DD-45E5-9765-98940C497FD6}"/>
              </a:ext>
            </a:extLst>
          </p:cNvPr>
          <p:cNvSpPr/>
          <p:nvPr/>
        </p:nvSpPr>
        <p:spPr>
          <a:xfrm>
            <a:off x="7341632" y="3051434"/>
            <a:ext cx="148872" cy="19085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165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ar</a:t>
            </a:r>
            <a:r>
              <a:rPr lang="en-US" sz="4000" dirty="0">
                <a:latin typeface="Comic Sans MS" panose="030F0702030302020204" pitchFamily="66" charset="0"/>
              </a:rPr>
              <a:t> – start the car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95973" y="451024"/>
              <a:ext cx="1255743" cy="1451675"/>
            </a:xfrm>
            <a:prstGeom prst="rect">
              <a:avLst/>
            </a:prstGeom>
          </p:spPr>
        </p:pic>
      </p:grpSp>
      <p:pic>
        <p:nvPicPr>
          <p:cNvPr id="22" name="Picture 21">
            <a:extLst>
              <a:ext uri="{FF2B5EF4-FFF2-40B4-BE49-F238E27FC236}">
                <a16:creationId xmlns:a16="http://schemas.microsoft.com/office/drawing/2014/main" id="{202E9FA7-D0E3-4746-AB82-4DC7189D800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80089" y="2384778"/>
            <a:ext cx="3431822" cy="208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43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or – shut the door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6308" y="324572"/>
              <a:ext cx="1335074" cy="162013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DD791A09-EB03-43D0-BEA6-3BA95CBFDC3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374444" y="2362200"/>
            <a:ext cx="3443111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0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air – that’s not fair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162"/>
            <a:stretch/>
          </p:blipFill>
          <p:spPr>
            <a:xfrm>
              <a:off x="498596" y="315021"/>
              <a:ext cx="1444129" cy="1600706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D8DE1669-133A-40A8-9BDF-4A92695152F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872089" y="2000955"/>
            <a:ext cx="4447822" cy="2856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585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ir</a:t>
            </a:r>
            <a:r>
              <a:rPr lang="en-US" sz="4000" dirty="0">
                <a:latin typeface="Comic Sans MS" panose="030F0702030302020204" pitchFamily="66" charset="0"/>
              </a:rPr>
              <a:t> – whirl and twirl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6344" y="319045"/>
              <a:ext cx="1175003" cy="1620132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2A98DC9-38F1-41C3-A6D6-F4BB10F41E3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12266" y="2006600"/>
            <a:ext cx="2167467" cy="284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706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 err="1">
                <a:latin typeface="Comic Sans MS" panose="030F0702030302020204" pitchFamily="66" charset="0"/>
              </a:rPr>
              <a:t>ou</a:t>
            </a:r>
            <a:r>
              <a:rPr lang="en-US" sz="4000" dirty="0">
                <a:latin typeface="Comic Sans MS" panose="030F0702030302020204" pitchFamily="66" charset="0"/>
              </a:rPr>
              <a:t> – shout it out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66926" y="288727"/>
              <a:ext cx="1113838" cy="1620130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023897C6-13C9-48F5-A306-5374D1BC436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68044" y="2362200"/>
            <a:ext cx="4255911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077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-1" y="0"/>
            <a:ext cx="12199883" cy="129941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679" y="5591557"/>
            <a:ext cx="12192000" cy="127465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693912" y="305226"/>
            <a:ext cx="68072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Comic Sans MS" panose="030F0702030302020204" pitchFamily="66" charset="0"/>
              </a:rPr>
              <a:t>oy – toy for a boy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300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letter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164255" y="314643"/>
            <a:ext cx="1333369" cy="1686471"/>
            <a:chOff x="464887" y="138846"/>
            <a:chExt cx="1517917" cy="1919892"/>
          </a:xfrm>
        </p:grpSpPr>
        <p:sp>
          <p:nvSpPr>
            <p:cNvPr id="15" name="Rounded Rectangle 14"/>
            <p:cNvSpPr/>
            <p:nvPr/>
          </p:nvSpPr>
          <p:spPr>
            <a:xfrm>
              <a:off x="464887" y="138846"/>
              <a:ext cx="1517917" cy="1919892"/>
            </a:xfrm>
            <a:prstGeom prst="roundRect">
              <a:avLst/>
            </a:prstGeom>
            <a:ln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11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73340" y="529146"/>
              <a:ext cx="1301011" cy="1295429"/>
            </a:xfrm>
            <a:prstGeom prst="rect">
              <a:avLst/>
            </a:prstGeom>
          </p:spPr>
        </p:pic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47652C1D-AC18-45A7-98D0-F519DEF2EAB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82533" y="1927578"/>
            <a:ext cx="3826933" cy="340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89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322</Words>
  <Application>Microsoft Office PowerPoint</Application>
  <PresentationFormat>Widescreen</PresentationFormat>
  <Paragraphs>113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62</cp:revision>
  <dcterms:created xsi:type="dcterms:W3CDTF">2019-06-29T14:15:33Z</dcterms:created>
  <dcterms:modified xsi:type="dcterms:W3CDTF">2022-03-22T10:26:46Z</dcterms:modified>
  <cp:contentStatus/>
</cp:coreProperties>
</file>