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65" r:id="rId4"/>
    <p:sldId id="275" r:id="rId5"/>
    <p:sldId id="288" r:id="rId6"/>
    <p:sldId id="286" r:id="rId7"/>
    <p:sldId id="266" r:id="rId8"/>
    <p:sldId id="290" r:id="rId9"/>
    <p:sldId id="291" r:id="rId10"/>
    <p:sldId id="284" r:id="rId11"/>
    <p:sldId id="27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1AED92-9306-4732-A2D9-2B993C684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A44940-2A08-4E32-81A9-17E89A683F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BED93B-7FEE-473C-80E6-D9B687E68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8554D4-FC4C-4E1F-B269-C69CDDE35D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15180C-5EBE-4ED8-BBB0-DC5CD44EB4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849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452D7A-84CE-44BE-836E-81483C0C7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FBD4C0-9D97-4554-8886-E30FD22E3B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AFC5E-3013-4C53-8B39-87FF11FC3C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0AC387-2AC8-455E-B028-558F6A77FA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366BB-41BD-4A73-9C61-77C00D092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0134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9668D4-FC69-469A-A6B5-F45106C31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17D460-2181-41DC-A3ED-2C4D7CD34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23B143-D576-4567-ABB9-7A35B74A3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B15363-D653-42AB-8E5D-9BA651FA0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69D1B1-1855-4E85-8350-5C9E5E8382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2438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7969E8-6449-4042-89B4-67717D59D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A7D1A7-C580-47C3-B40D-9611EDD86B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A64FC20-2565-4D14-90F1-0DB3475013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EA16E1-16CE-40F7-AF08-3EA67658C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1DBE2D-2768-463B-8BF2-C7E1BDE06E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570174-E0E0-4457-B779-FB2F4EAC32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92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38AA-58DE-4F46-9D92-E108686D4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D03885D-FE02-4428-8605-0C3850D80C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71AEA0-86B3-47DF-9129-2257C1CC71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89A09C6-D4AE-4EB2-84B4-30216FFD84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04C7466-035B-412F-BFD3-DC58C2E67E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2EBA264-7D2B-48D5-816D-0ADDDFBE9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26EDD26-6B94-4D08-AE36-BF56D17B60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10772F1-4CAC-4F5D-A148-6F08F1868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501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312CF-9C7A-4D1D-9E66-8A29229A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0750EA-4EBB-4FF5-9EEE-725C790D5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E58A6F-9034-47F8-B439-654145B0D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48E301-F307-48CF-9613-293F8C34D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8967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9CA75F-2428-4EB0-9541-22E16BD78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6FE180-C32E-44DB-9DA5-25C3B526DD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CC254-9DD4-4F33-95C1-B340FD238D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5754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30C62-F431-4896-BFEF-04DD322590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FE6CA3-0ABF-4805-91D6-ABF12AE99F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442C1B-76D2-4167-9009-84CDA2934E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C3733-5E1C-4B5F-BDF2-4615CE28EA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94B53B-3D6A-4A10-A8C3-E5FA682843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98E2C-CA2F-4DAC-BACA-DF5CA2E9C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5455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927C1-8D47-4714-83FD-B90767054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9AE5BD-800E-4756-989C-BC94FE2EB2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06A18F-8E0A-47E0-958D-E1E925F047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1140-DFBD-48F8-8E35-443C90A32D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7F5E10-6EF7-480B-B999-B6B1BA60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0236277-C539-493B-8E80-386C5224FE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159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EB8B4-74C7-47DB-A751-C5BC1591E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9F3EE0-6469-4FB5-B22F-4C0BAFC3D5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E9926-25C1-4E04-98D3-31BFDD161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A05947-BBC5-41B4-AA9F-B3842AA00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6F820E-B204-4BC4-BD95-AF6018E381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760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363906-F265-4298-9BD1-421E9EED8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26E0A7-82C9-452B-80D1-C086FBC9FE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91A5C0-B235-4933-B72C-3615B1B480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BA40A8-FED0-4ABF-9952-4184DFB74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0FA3FF-FCB0-441F-A55E-0733EFD92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26038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FA0324-1986-4AFB-90FC-4BA1F5656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FD5C49D-BA14-4EE5-8A0C-76B2B11359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1983D0-B417-489E-AD9F-4079C9F7A96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7B36D-8A7A-4DD4-9895-9A8FEEF13787}" type="datetimeFigureOut">
              <a:rPr lang="en-GB" smtClean="0"/>
              <a:t>22/03/2022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91333D-704E-4B48-BD95-E08C6FC9D4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A5523F-6DED-41DA-A5DC-36143B227CF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157C59-9F12-4057-A465-58268A167A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343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svg"/><Relationship Id="rId5" Type="http://schemas.openxmlformats.org/officeDocument/2006/relationships/image" Target="../media/image3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7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8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9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0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1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2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3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4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3" Type="http://schemas.openxmlformats.org/officeDocument/2006/relationships/image" Target="../media/image5.png"/><Relationship Id="rId7" Type="http://schemas.openxmlformats.org/officeDocument/2006/relationships/image" Target="../media/image6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svg"/><Relationship Id="rId11" Type="http://schemas.openxmlformats.org/officeDocument/2006/relationships/image" Target="../media/image15.emf"/><Relationship Id="rId5" Type="http://schemas.openxmlformats.org/officeDocument/2006/relationships/image" Target="../media/image2.png"/><Relationship Id="rId10" Type="http://schemas.openxmlformats.org/officeDocument/2006/relationships/image" Target="../media/image5.svg"/><Relationship Id="rId4" Type="http://schemas.openxmlformats.org/officeDocument/2006/relationships/image" Target="../media/image8.sv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 descr="837214 BLUE Barker CVR.pdf">
            <a:extLst>
              <a:ext uri="{FF2B5EF4-FFF2-40B4-BE49-F238E27FC236}">
                <a16:creationId xmlns:a16="http://schemas.microsoft.com/office/drawing/2014/main" id="{1A9501CF-5D39-4186-A4C9-CA65CFC611F1}"/>
              </a:ext>
            </a:extLst>
          </p:cNvPr>
          <p:cNvPicPr/>
          <p:nvPr/>
        </p:nvPicPr>
        <p:blipFill>
          <a:blip r:embed="rId2" cstate="screen"/>
          <a:stretch>
            <a:fillRect/>
          </a:stretch>
        </p:blipFill>
        <p:spPr>
          <a:xfrm>
            <a:off x="639617" y="4849527"/>
            <a:ext cx="1764844" cy="121856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D1F7F767-2696-48B0-89F4-D2213AF06697}"/>
              </a:ext>
            </a:extLst>
          </p:cNvPr>
          <p:cNvGrpSpPr/>
          <p:nvPr/>
        </p:nvGrpSpPr>
        <p:grpSpPr>
          <a:xfrm>
            <a:off x="9448801" y="4120587"/>
            <a:ext cx="2280212" cy="2280212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</p:spPr>
        </p:pic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33482" y="452023"/>
            <a:ext cx="9132425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Do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u="sng" dirty="0" err="1">
                <a:latin typeface="Sassoon Primary" pitchFamily="50" charset="0"/>
              </a:rPr>
              <a:t>kn</a:t>
            </a:r>
            <a:r>
              <a:rPr lang="en-GB" sz="1050" dirty="0">
                <a:latin typeface="Sassoon Primary" pitchFamily="50" charset="0"/>
              </a:rPr>
              <a:t> </a:t>
            </a:r>
            <a:r>
              <a:rPr lang="en-GB" sz="4400" u="sng" dirty="0">
                <a:latin typeface="Sassoon Primary" pitchFamily="50" charset="0"/>
              </a:rPr>
              <a:t>ow</a:t>
            </a:r>
            <a:r>
              <a:rPr lang="en-GB" sz="4400" dirty="0">
                <a:latin typeface="Sassoon Primary" pitchFamily="50" charset="0"/>
              </a:rPr>
              <a:t>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your</a:t>
            </a:r>
          </a:p>
          <a:p>
            <a:pPr algn="ctr"/>
            <a:r>
              <a:rPr lang="en-GB" sz="7200" dirty="0">
                <a:latin typeface="Sassoon Primary" pitchFamily="50" charset="0"/>
              </a:rPr>
              <a:t>Red Words?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326087" y="4122639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  <a:latin typeface="Sassoon Primary" pitchFamily="50" charset="0"/>
              </a:rPr>
              <a:t>Helping Hint</a:t>
            </a:r>
            <a:endParaRPr lang="en-GB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235765" y="5756881"/>
            <a:ext cx="7062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Start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8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542060" y="4346293"/>
            <a:ext cx="914400" cy="9144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2999313" y="5084971"/>
            <a:ext cx="6200762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Sassoon Primary" pitchFamily="50" charset="0"/>
            </a:endParaRPr>
          </a:p>
          <a:p>
            <a:pPr algn="ctr"/>
            <a:r>
              <a:rPr lang="en-GB" sz="2000" dirty="0">
                <a:latin typeface="Sassoon Primary" pitchFamily="50" charset="0"/>
              </a:rPr>
              <a:t>On every page there is a “Helping Hint” button, </a:t>
            </a:r>
          </a:p>
          <a:p>
            <a:pPr algn="ctr"/>
            <a:r>
              <a:rPr lang="en-GB" sz="2000" dirty="0">
                <a:latin typeface="Sassoon Primary" pitchFamily="50" charset="0"/>
              </a:rPr>
              <a:t>press this to reveal the sound that is tricking you.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324347" y="2454621"/>
            <a:ext cx="955195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Sassoon Primary" pitchFamily="50" charset="0"/>
              </a:rPr>
              <a:t>Test your child’s knowledge of red words. </a:t>
            </a:r>
          </a:p>
          <a:p>
            <a:pPr algn="ctr"/>
            <a:r>
              <a:rPr lang="en-GB" sz="2400" dirty="0">
                <a:latin typeface="Sassoon Primary" pitchFamily="50" charset="0"/>
              </a:rPr>
              <a:t>Each slide has a red word on it, ask them to say the word, </a:t>
            </a:r>
          </a:p>
          <a:p>
            <a:pPr algn="ctr"/>
            <a:r>
              <a:rPr lang="en-GB" sz="2800" dirty="0">
                <a:latin typeface="Sassoon Primary" pitchFamily="50" charset="0"/>
              </a:rPr>
              <a:t>then move onto the next side.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94D9C10-FA9B-4EE8-AFE2-4A75DBF20EE6}"/>
              </a:ext>
            </a:extLst>
          </p:cNvPr>
          <p:cNvGrpSpPr/>
          <p:nvPr/>
        </p:nvGrpSpPr>
        <p:grpSpPr>
          <a:xfrm rot="20203490">
            <a:off x="582152" y="718515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E875AB1A-F06B-4EA3-B577-5D1A0F4B61AF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0707B0E2-0DD1-488C-B76C-3E0FFDFDAC1D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who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AD1D72A-E608-40B1-85A1-BC1B576FAEE0}"/>
              </a:ext>
            </a:extLst>
          </p:cNvPr>
          <p:cNvGrpSpPr/>
          <p:nvPr/>
        </p:nvGrpSpPr>
        <p:grpSpPr>
          <a:xfrm rot="278443">
            <a:off x="622537" y="1716537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C4B4F0DD-973B-4A0B-AAB6-8BEA348E3886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6C6C771-FDC7-4B39-9536-482FAB172F6A}"/>
                </a:ext>
              </a:extLst>
            </p:cNvPr>
            <p:cNvSpPr txBox="1"/>
            <p:nvPr/>
          </p:nvSpPr>
          <p:spPr>
            <a:xfrm>
              <a:off x="982747" y="4133065"/>
              <a:ext cx="3291838" cy="126458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small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79CBDC16-BBA5-40DE-88F7-D25BDEE111FB}"/>
              </a:ext>
            </a:extLst>
          </p:cNvPr>
          <p:cNvGrpSpPr/>
          <p:nvPr/>
        </p:nvGrpSpPr>
        <p:grpSpPr>
          <a:xfrm>
            <a:off x="9261527" y="470354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B30F42DB-7235-4CD3-8329-5B2D6E114645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372A7C69-A8F3-4C75-B36A-7F15164B7D34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 dirty="0">
                  <a:latin typeface="Comic Sans MS" panose="030F0702030302020204" pitchFamily="66" charset="0"/>
                </a:rPr>
                <a:t>could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A9082CC-68BF-4066-8F28-A88645AD04E6}"/>
              </a:ext>
            </a:extLst>
          </p:cNvPr>
          <p:cNvGrpSpPr/>
          <p:nvPr/>
        </p:nvGrpSpPr>
        <p:grpSpPr>
          <a:xfrm rot="20615744">
            <a:off x="9264822" y="1471589"/>
            <a:ext cx="2169756" cy="910121"/>
            <a:chOff x="982747" y="4058194"/>
            <a:chExt cx="3301870" cy="13849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AA1842B6-2BAB-47EF-990B-579122DE0B3E}"/>
                </a:ext>
              </a:extLst>
            </p:cNvPr>
            <p:cNvSpPr/>
            <p:nvPr/>
          </p:nvSpPr>
          <p:spPr>
            <a:xfrm>
              <a:off x="992777" y="4058194"/>
              <a:ext cx="3291840" cy="1384995"/>
            </a:xfrm>
            <a:prstGeom prst="rect">
              <a:avLst/>
            </a:prstGeom>
            <a:solidFill>
              <a:srgbClr val="FF3300"/>
            </a:solidFill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06A5873-B698-44B3-84D5-528A0B351E03}"/>
                </a:ext>
              </a:extLst>
            </p:cNvPr>
            <p:cNvSpPr txBox="1"/>
            <p:nvPr/>
          </p:nvSpPr>
          <p:spPr>
            <a:xfrm>
              <a:off x="982747" y="4133064"/>
              <a:ext cx="3291838" cy="12645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4800">
                  <a:latin typeface="Comic Sans MS" panose="030F0702030302020204" pitchFamily="66" charset="0"/>
                </a:rPr>
                <a:t>other</a:t>
              </a:r>
              <a:endParaRPr lang="en-GB" sz="4800" dirty="0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269654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04709" y="1039163"/>
            <a:ext cx="913242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5000" dirty="0"/>
              <a:t>The end</a:t>
            </a:r>
            <a:endParaRPr lang="en-GB" sz="15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27714E7-53F6-45BC-BCE2-473D0971D1F8}"/>
              </a:ext>
            </a:extLst>
          </p:cNvPr>
          <p:cNvSpPr txBox="1"/>
          <p:nvPr/>
        </p:nvSpPr>
        <p:spPr>
          <a:xfrm>
            <a:off x="1529787" y="3280678"/>
            <a:ext cx="913242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 Primary" pitchFamily="50" charset="0"/>
              </a:rPr>
              <a:t>How did </a:t>
            </a:r>
            <a:r>
              <a:rPr lang="en-GB" sz="4400" dirty="0">
                <a:solidFill>
                  <a:srgbClr val="FF0000"/>
                </a:solidFill>
                <a:latin typeface="Sassoon Primary" pitchFamily="50" charset="0"/>
              </a:rPr>
              <a:t>you do?</a:t>
            </a:r>
          </a:p>
          <a:p>
            <a:pPr algn="ctr"/>
            <a:r>
              <a:rPr lang="en-US" sz="4400" dirty="0">
                <a:latin typeface="Sassoon Primary" pitchFamily="50" charset="0"/>
              </a:rPr>
              <a:t>Give yourself a “</a:t>
            </a:r>
            <a:r>
              <a:rPr lang="en-US" sz="4400" dirty="0" err="1">
                <a:latin typeface="Sassoon Primary" pitchFamily="50" charset="0"/>
              </a:rPr>
              <a:t>Brrrrrr-illiant</a:t>
            </a:r>
            <a:r>
              <a:rPr lang="en-US" sz="4400" dirty="0">
                <a:latin typeface="Sassoon Primary" pitchFamily="50" charset="0"/>
              </a:rPr>
              <a:t>!”</a:t>
            </a:r>
            <a:endParaRPr lang="en-GB" sz="4400" dirty="0">
              <a:latin typeface="Sassoon Primary" pitchFamily="50" charset="0"/>
            </a:endParaRPr>
          </a:p>
          <a:p>
            <a:pPr algn="ctr"/>
            <a:endParaRPr lang="en-GB" sz="4400" dirty="0">
              <a:solidFill>
                <a:srgbClr val="FF0000"/>
              </a:solidFill>
              <a:latin typeface="Sassoon Primary" pitchFamily="50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50CF32B-0C7C-4E1C-8B9D-ADDA398F58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0094" y="4936390"/>
            <a:ext cx="2535834" cy="169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7288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all</a:t>
            </a:r>
            <a:r>
              <a:rPr lang="en-US" sz="2400" dirty="0">
                <a:latin typeface="Comic Sans MS" panose="030F0702030302020204" pitchFamily="66" charset="0"/>
              </a:rPr>
              <a:t> – all of “all”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1F6EB53-13EE-4897-950F-3DDB345A14E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21325" y="1934423"/>
            <a:ext cx="3349348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732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ai</a:t>
            </a:r>
            <a:r>
              <a:rPr lang="en-US" sz="2400" dirty="0">
                <a:latin typeface="Comic Sans MS" panose="030F0702030302020204" pitchFamily="66" charset="0"/>
              </a:rPr>
              <a:t>d – the “ai”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8BE761C-AE96-4338-A513-891732625FF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164744" y="1655297"/>
            <a:ext cx="5859026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697953" y="442377"/>
            <a:ext cx="87926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nt – the “a”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6719FA24-1FC2-49B1-9ADB-3DD7096168F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57432" y="1825301"/>
            <a:ext cx="7277135" cy="2546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9409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462987" y="362167"/>
            <a:ext cx="10325330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er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er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</a:p>
          <a:p>
            <a:pPr algn="ctr"/>
            <a:r>
              <a:rPr lang="en-US" sz="1400" dirty="0">
                <a:latin typeface="Comic Sans MS" panose="030F0702030302020204" pitchFamily="66" charset="0"/>
              </a:rPr>
              <a:t>*Only tricky for now - In Set 3 sounds you will learn that “</a:t>
            </a:r>
            <a:r>
              <a:rPr lang="en-US" sz="1400" dirty="0" err="1">
                <a:latin typeface="Comic Sans MS" panose="030F0702030302020204" pitchFamily="66" charset="0"/>
              </a:rPr>
              <a:t>er</a:t>
            </a:r>
            <a:r>
              <a:rPr lang="en-US" sz="1400" dirty="0">
                <a:latin typeface="Comic Sans MS" panose="030F0702030302020204" pitchFamily="66" charset="0"/>
              </a:rPr>
              <a:t>” is a sound </a:t>
            </a:r>
            <a:r>
              <a:rPr lang="en-US" sz="1400" dirty="0" err="1">
                <a:solidFill>
                  <a:schemeClr val="accent1"/>
                </a:solidFill>
                <a:latin typeface="Comic Sans MS" panose="030F0702030302020204" pitchFamily="66" charset="0"/>
              </a:rPr>
              <a:t>er</a:t>
            </a:r>
            <a:r>
              <a:rPr lang="en-US" sz="1400" dirty="0">
                <a:solidFill>
                  <a:schemeClr val="accent1"/>
                </a:solidFill>
                <a:latin typeface="Comic Sans MS" panose="030F0702030302020204" pitchFamily="66" charset="0"/>
              </a:rPr>
              <a:t> – a better letter</a:t>
            </a:r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US" sz="2400" dirty="0">
                <a:latin typeface="Comic Sans MS" panose="030F0702030302020204" pitchFamily="66" charset="0"/>
              </a:rPr>
              <a:t> 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62AF068-8044-4DEB-8D6B-E221811F6C7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89536" y="1870923"/>
            <a:ext cx="4412929" cy="2658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433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ey</a:t>
            </a:r>
            <a:r>
              <a:rPr lang="en-US" sz="2400" dirty="0">
                <a:latin typeface="Comic Sans MS" panose="030F0702030302020204" pitchFamily="66" charset="0"/>
              </a:rPr>
              <a:t> – the “</a:t>
            </a:r>
            <a:r>
              <a:rPr lang="en-US" sz="2400" dirty="0" err="1">
                <a:latin typeface="Comic Sans MS" panose="030F0702030302020204" pitchFamily="66" charset="0"/>
              </a:rPr>
              <a:t>ey</a:t>
            </a:r>
            <a:r>
              <a:rPr lang="en-US" sz="2400" dirty="0">
                <a:latin typeface="Comic Sans MS" panose="030F0702030302020204" pitchFamily="66" charset="0"/>
              </a:rPr>
              <a:t>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439A9FC-5255-4C7C-A648-6D75C13F4C9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05583" y="1618398"/>
            <a:ext cx="5580833" cy="339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8063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t – the “a”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6398826-5A75-44F3-9689-7AF45C79960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779729" y="2029884"/>
            <a:ext cx="6632541" cy="2417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492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w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  <a:r>
              <a:rPr lang="en-US" sz="2400" dirty="0">
                <a:latin typeface="Comic Sans MS" panose="030F0702030302020204" pitchFamily="66" charset="0"/>
              </a:rPr>
              <a:t>s – the “a”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87D74BB-EB90-4FF1-AB3F-2F5FADF22FE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29755" y="2513911"/>
            <a:ext cx="5532488" cy="175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045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2814162" y="442377"/>
            <a:ext cx="65601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s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o</a:t>
            </a:r>
            <a:r>
              <a:rPr lang="en-US" sz="2400" u="sng" dirty="0">
                <a:latin typeface="Comic Sans MS" panose="030F0702030302020204" pitchFamily="66" charset="0"/>
              </a:rPr>
              <a:t>me</a:t>
            </a:r>
            <a:r>
              <a:rPr lang="en-US" sz="2400" dirty="0">
                <a:latin typeface="Comic Sans MS" panose="030F0702030302020204" pitchFamily="66" charset="0"/>
              </a:rPr>
              <a:t> – the “o” is tricking you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9D4C61A-ECBD-4828-B478-49AADFC257C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396789" y="2552011"/>
            <a:ext cx="7398421" cy="175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652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1229043"/>
            <a:ext cx="12192000" cy="3968152"/>
          </a:xfrm>
          <a:prstGeom prst="rect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6D7D8D5-66F9-43AA-8D61-7F192B39D9FB}"/>
              </a:ext>
            </a:extLst>
          </p:cNvPr>
          <p:cNvGrpSpPr/>
          <p:nvPr/>
        </p:nvGrpSpPr>
        <p:grpSpPr>
          <a:xfrm>
            <a:off x="859390" y="5327594"/>
            <a:ext cx="1392622" cy="1392622"/>
            <a:chOff x="462987" y="4120587"/>
            <a:chExt cx="2280212" cy="2280212"/>
          </a:xfrm>
        </p:grpSpPr>
        <p:sp>
          <p:nvSpPr>
            <p:cNvPr id="4" name="Action Button: Blank 3">
              <a:hlinkClick r:id="" action="ppaction://hlinkshowjump?jump=firstslide" highlightClick="1"/>
              <a:extLst>
                <a:ext uri="{FF2B5EF4-FFF2-40B4-BE49-F238E27FC236}">
                  <a16:creationId xmlns:a16="http://schemas.microsoft.com/office/drawing/2014/main" id="{79B4CA6A-F90E-496F-8333-EC3F6DF2EE4F}"/>
                </a:ext>
              </a:extLst>
            </p:cNvPr>
            <p:cNvSpPr/>
            <p:nvPr/>
          </p:nvSpPr>
          <p:spPr>
            <a:xfrm>
              <a:off x="462987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Graphic 6" descr="Raised hand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E64BB-D5DE-4A1C-9762-8C6E0D25F32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rcRect/>
            <a:stretch/>
          </p:blipFill>
          <p:spPr>
            <a:xfrm>
              <a:off x="1145893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DC4ECAB-6109-45C2-A12E-E04AD86EAE47}"/>
              </a:ext>
            </a:extLst>
          </p:cNvPr>
          <p:cNvGrpSpPr/>
          <p:nvPr/>
        </p:nvGrpSpPr>
        <p:grpSpPr>
          <a:xfrm>
            <a:off x="9767895" y="5197195"/>
            <a:ext cx="1669020" cy="1669020"/>
            <a:chOff x="9448801" y="4120587"/>
            <a:chExt cx="2280212" cy="2280212"/>
          </a:xfrm>
        </p:grpSpPr>
        <p:sp>
          <p:nvSpPr>
            <p:cNvPr id="5" name="Action Button: Blank 4">
              <a:hlinkClick r:id="" action="ppaction://macro?name=Random" highlightClick="1"/>
              <a:extLst>
                <a:ext uri="{FF2B5EF4-FFF2-40B4-BE49-F238E27FC236}">
                  <a16:creationId xmlns:a16="http://schemas.microsoft.com/office/drawing/2014/main" id="{590CCBBC-356C-437B-A352-F7B11F023662}"/>
                </a:ext>
              </a:extLst>
            </p:cNvPr>
            <p:cNvSpPr/>
            <p:nvPr/>
          </p:nvSpPr>
          <p:spPr>
            <a:xfrm>
              <a:off x="9448801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Graphic 8" descr="Repeat">
              <a:hlinkClick r:id="" action="ppaction://macro?name=Random"/>
              <a:extLst>
                <a:ext uri="{FF2B5EF4-FFF2-40B4-BE49-F238E27FC236}">
                  <a16:creationId xmlns:a16="http://schemas.microsoft.com/office/drawing/2014/main" id="{F2D35100-4DD6-4A23-9526-793CA05963B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10131707" y="4803493"/>
              <a:ext cx="914400" cy="914400"/>
            </a:xfrm>
            <a:prstGeom prst="rect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51DDC8A6-AC9E-467C-B0AD-91DEEDA665CE}"/>
              </a:ext>
            </a:extLst>
          </p:cNvPr>
          <p:cNvGrpSpPr/>
          <p:nvPr/>
        </p:nvGrpSpPr>
        <p:grpSpPr>
          <a:xfrm>
            <a:off x="5282934" y="5265999"/>
            <a:ext cx="1622649" cy="1622649"/>
            <a:chOff x="4930815" y="4120587"/>
            <a:chExt cx="2280212" cy="2280212"/>
          </a:xfrm>
        </p:grpSpPr>
        <p:sp>
          <p:nvSpPr>
            <p:cNvPr id="8" name="Action Button: Blank 7">
              <a:hlinkClick r:id="" action="ppaction://hlinkshowjump?jump=lastslideviewed" highlightClick="1"/>
              <a:extLst>
                <a:ext uri="{FF2B5EF4-FFF2-40B4-BE49-F238E27FC236}">
                  <a16:creationId xmlns:a16="http://schemas.microsoft.com/office/drawing/2014/main" id="{AFF147A8-C158-4328-86B8-30F6F98E9CE2}"/>
                </a:ext>
              </a:extLst>
            </p:cNvPr>
            <p:cNvSpPr/>
            <p:nvPr/>
          </p:nvSpPr>
          <p:spPr>
            <a:xfrm>
              <a:off x="4930815" y="4120587"/>
              <a:ext cx="2280212" cy="2280212"/>
            </a:xfrm>
            <a:prstGeom prst="actionButtonBlank">
              <a:avLst/>
            </a:prstGeom>
            <a:noFill/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" name="Graphic 2" descr="Line arrow: Horizontal U-turn">
              <a:hlinkClick r:id="" action="ppaction://hlinkshowjump?jump=lastslideviewed"/>
              <a:extLst>
                <a:ext uri="{FF2B5EF4-FFF2-40B4-BE49-F238E27FC236}">
                  <a16:creationId xmlns:a16="http://schemas.microsoft.com/office/drawing/2014/main" id="{1AC37AA5-5926-4595-AD8A-A7D190E336C6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613721" y="4803493"/>
              <a:ext cx="914400" cy="914400"/>
            </a:xfrm>
            <a:prstGeom prst="rect">
              <a:avLst/>
            </a:prstGeom>
          </p:spPr>
        </p:pic>
      </p:grpSp>
      <p:pic>
        <p:nvPicPr>
          <p:cNvPr id="31" name="Graphic 30" descr="Teacher">
            <a:extLst>
              <a:ext uri="{FF2B5EF4-FFF2-40B4-BE49-F238E27FC236}">
                <a16:creationId xmlns:a16="http://schemas.microsoft.com/office/drawing/2014/main" id="{28AD2DA4-9092-4B1D-82FA-CE313B000ECB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0884081" y="314643"/>
            <a:ext cx="914400" cy="914400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FC3CAFAE-0F6A-4987-8FE8-0F19ABA1BF7E}"/>
              </a:ext>
            </a:extLst>
          </p:cNvPr>
          <p:cNvSpPr txBox="1"/>
          <p:nvPr/>
        </p:nvSpPr>
        <p:spPr>
          <a:xfrm>
            <a:off x="1134837" y="440946"/>
            <a:ext cx="99188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>
                <a:latin typeface="Comic Sans MS" panose="030F0702030302020204" pitchFamily="66" charset="0"/>
              </a:rPr>
              <a:t>th</a:t>
            </a:r>
            <a:r>
              <a:rPr lang="en-US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ere</a:t>
            </a:r>
            <a:r>
              <a:rPr lang="en-US" sz="2400" dirty="0">
                <a:latin typeface="Comic Sans MS" panose="030F0702030302020204" pitchFamily="66" charset="0"/>
              </a:rPr>
              <a:t> – the “ere” is tricking you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77733" y="108456"/>
            <a:ext cx="1518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Helping Hint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356719" y="635088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back button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08599" y="6350884"/>
            <a:ext cx="1132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next word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17293" y="6350884"/>
            <a:ext cx="6383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Sassoon Primary" pitchFamily="50" charset="0"/>
              </a:rPr>
              <a:t>stop</a:t>
            </a:r>
            <a:endParaRPr lang="en-GB" dirty="0">
              <a:latin typeface="Sassoon Primary" pitchFamily="50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DD273CB4-D931-44AF-AA6E-8F283233F11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466762" y="2018659"/>
            <a:ext cx="7258476" cy="2668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929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253</Words>
  <Application>Microsoft Office PowerPoint</Application>
  <PresentationFormat>Widescreen</PresentationFormat>
  <Paragraphs>64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Kelly Blake</dc:creator>
  <cp:lastModifiedBy>Harley O'Connor</cp:lastModifiedBy>
  <cp:revision>62</cp:revision>
  <dcterms:created xsi:type="dcterms:W3CDTF">2019-06-29T14:15:33Z</dcterms:created>
  <dcterms:modified xsi:type="dcterms:W3CDTF">2022-03-22T10:33:30Z</dcterms:modified>
  <cp:contentStatus/>
</cp:coreProperties>
</file>