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9" r:id="rId4"/>
    <p:sldId id="273" r:id="rId5"/>
    <p:sldId id="274" r:id="rId6"/>
    <p:sldId id="295" r:id="rId7"/>
    <p:sldId id="270" r:id="rId8"/>
    <p:sldId id="257" r:id="rId9"/>
    <p:sldId id="275" r:id="rId10"/>
    <p:sldId id="290" r:id="rId11"/>
    <p:sldId id="289" r:id="rId12"/>
    <p:sldId id="282" r:id="rId13"/>
    <p:sldId id="279" r:id="rId14"/>
    <p:sldId id="278" r:id="rId15"/>
    <p:sldId id="285" r:id="rId16"/>
    <p:sldId id="287" r:id="rId17"/>
    <p:sldId id="272" r:id="rId18"/>
    <p:sldId id="264" r:id="rId19"/>
    <p:sldId id="284" r:id="rId20"/>
    <p:sldId id="288" r:id="rId21"/>
    <p:sldId id="291" r:id="rId22"/>
    <p:sldId id="276" r:id="rId23"/>
    <p:sldId id="292" r:id="rId24"/>
    <p:sldId id="294" r:id="rId25"/>
    <p:sldId id="293" r:id="rId26"/>
    <p:sldId id="28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31" autoAdjust="0"/>
    <p:restoredTop sz="94660"/>
  </p:normalViewPr>
  <p:slideViewPr>
    <p:cSldViewPr snapToGrid="0">
      <p:cViewPr varScale="1">
        <p:scale>
          <a:sx n="88" d="100"/>
          <a:sy n="88" d="100"/>
        </p:scale>
        <p:origin x="45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 qsCatId="simple" csTypeId="urn:microsoft.com/office/officeart/2005/8/colors/accent1_2"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t>
        <a:bodyPr/>
        <a:lstStyle/>
        <a:p>
          <a:endParaRPr lang="en-US"/>
        </a:p>
      </dgm:t>
    </dgm:pt>
    <dgm:pt modelId="{EEF9ACEB-4715-4FAF-951C-4B72B5D97E92}" type="pres">
      <dgm:prSet presAssocID="{C82D71C0-192A-4C33-98BA-E3836C418BB4}" presName="sibTrans" presStyleLbl="sibTrans2D1" presStyleIdx="0" presStyleCnt="3"/>
      <dgm:spPr/>
      <dgm:t>
        <a:bodyPr/>
        <a:lstStyle/>
        <a:p>
          <a:endParaRPr lang="en-US"/>
        </a:p>
      </dgm:t>
    </dgm:pt>
    <dgm:pt modelId="{3840B911-16E0-4206-BA5F-4F1B8331A3B8}" type="pres">
      <dgm:prSet presAssocID="{C82D71C0-192A-4C33-98BA-E3836C418BB4}" presName="connectorText" presStyleLbl="sibTrans2D1" presStyleIdx="0" presStyleCnt="3"/>
      <dgm:spPr/>
      <dgm:t>
        <a:bodyPr/>
        <a:lstStyle/>
        <a:p>
          <a:endParaRPr lang="en-US"/>
        </a:p>
      </dgm:t>
    </dgm:pt>
    <dgm:pt modelId="{90123FFF-1303-43B1-B793-16E5CEF8BF59}" type="pres">
      <dgm:prSet presAssocID="{38861689-82A6-4B6A-882E-A2C17DE31F49}" presName="node" presStyleLbl="node1" presStyleIdx="1" presStyleCnt="4">
        <dgm:presLayoutVars>
          <dgm:bulletEnabled val="1"/>
        </dgm:presLayoutVars>
      </dgm:prSet>
      <dgm:spPr/>
      <dgm:t>
        <a:bodyPr/>
        <a:lstStyle/>
        <a:p>
          <a:endParaRPr lang="en-US"/>
        </a:p>
      </dgm:t>
    </dgm:pt>
    <dgm:pt modelId="{7C8F61B7-26E8-41D7-B643-A9EAE03F499F}" type="pres">
      <dgm:prSet presAssocID="{29947418-19F9-47F7-B7E3-78AAE7E9D180}" presName="sibTrans" presStyleLbl="sibTrans2D1" presStyleIdx="1" presStyleCnt="3"/>
      <dgm:spPr/>
      <dgm:t>
        <a:bodyPr/>
        <a:lstStyle/>
        <a:p>
          <a:endParaRPr lang="en-US"/>
        </a:p>
      </dgm:t>
    </dgm:pt>
    <dgm:pt modelId="{F897E242-BC68-40D5-942A-7F4D631F1326}" type="pres">
      <dgm:prSet presAssocID="{29947418-19F9-47F7-B7E3-78AAE7E9D180}" presName="connectorText" presStyleLbl="sibTrans2D1" presStyleIdx="1" presStyleCnt="3"/>
      <dgm:spPr/>
      <dgm:t>
        <a:bodyPr/>
        <a:lstStyle/>
        <a:p>
          <a:endParaRPr lang="en-US"/>
        </a:p>
      </dgm:t>
    </dgm:pt>
    <dgm:pt modelId="{AC02C409-9B98-4E09-A3B8-6680F2A36F2B}" type="pres">
      <dgm:prSet presAssocID="{A9DF2469-7C3A-4930-A5F6-5A81ADA8793E}" presName="node" presStyleLbl="node1" presStyleIdx="2" presStyleCnt="4">
        <dgm:presLayoutVars>
          <dgm:bulletEnabled val="1"/>
        </dgm:presLayoutVars>
      </dgm:prSet>
      <dgm:spPr/>
      <dgm:t>
        <a:bodyPr/>
        <a:lstStyle/>
        <a:p>
          <a:endParaRPr lang="en-US"/>
        </a:p>
      </dgm:t>
    </dgm:pt>
    <dgm:pt modelId="{D1F42A31-087B-4B9B-9394-00163F0CC610}" type="pres">
      <dgm:prSet presAssocID="{539CF700-6C8C-4FA6-9922-FF7B551A5DAE}" presName="sibTrans" presStyleLbl="sibTrans2D1" presStyleIdx="2" presStyleCnt="3"/>
      <dgm:spPr/>
      <dgm:t>
        <a:bodyPr/>
        <a:lstStyle/>
        <a:p>
          <a:endParaRPr lang="en-US"/>
        </a:p>
      </dgm:t>
    </dgm:pt>
    <dgm:pt modelId="{60862393-F2FC-4AAB-B0BA-30BEB35349D9}" type="pres">
      <dgm:prSet presAssocID="{539CF700-6C8C-4FA6-9922-FF7B551A5DAE}" presName="connectorText" presStyleLbl="sibTrans2D1" presStyleIdx="2" presStyleCnt="3"/>
      <dgm:spPr/>
      <dgm:t>
        <a:bodyPr/>
        <a:lstStyle/>
        <a:p>
          <a:endParaRPr lang="en-US"/>
        </a:p>
      </dgm:t>
    </dgm:pt>
    <dgm:pt modelId="{CCC09355-0505-414D-B142-74B2EC7353AB}" type="pres">
      <dgm:prSet presAssocID="{EE895A6C-FDB2-430F-80B0-4B17E8922C70}" presName="node" presStyleLbl="node1" presStyleIdx="3" presStyleCnt="4" custScaleY="138203">
        <dgm:presLayoutVars>
          <dgm:bulletEnabled val="1"/>
        </dgm:presLayoutVars>
      </dgm:prSet>
      <dgm:spPr/>
      <dgm:t>
        <a:bodyPr/>
        <a:lstStyle/>
        <a:p>
          <a:endParaRPr lang="en-US"/>
        </a:p>
      </dgm:t>
    </dgm:pt>
  </dgm:ptLst>
  <dgm:cxnLst>
    <dgm:cxn modelId="{74C88FF3-1184-4750-BE0E-A83A31C68810}" type="presOf" srcId="{EE895A6C-FDB2-430F-80B0-4B17E8922C70}" destId="{CCC09355-0505-414D-B142-74B2EC7353AB}"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6684F3DA-9C7B-49E2-A99F-6E879DAD5B77}" type="presOf" srcId="{29947418-19F9-47F7-B7E3-78AAE7E9D180}" destId="{F897E242-BC68-40D5-942A-7F4D631F1326}" srcOrd="1"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D332C34E-B03A-4ADF-B23C-1D25DA2A5FCE}" type="presOf" srcId="{539CF700-6C8C-4FA6-9922-FF7B551A5DAE}" destId="{60862393-F2FC-4AAB-B0BA-30BEB35349D9}" srcOrd="1"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B4A859B-6F49-4265-B08E-8D2F691AFE9B}" type="presOf" srcId="{539CF700-6C8C-4FA6-9922-FF7B551A5DAE}" destId="{D1F42A31-087B-4B9B-9394-00163F0CC610}"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EB6E2705-357E-4974-9C62-327C2E39E8D3}" type="presOf" srcId="{C82D71C0-192A-4C33-98BA-E3836C418BB4}" destId="{EEF9ACEB-4715-4FAF-951C-4B72B5D97E92}" srcOrd="0" destOrd="0" presId="urn:microsoft.com/office/officeart/2005/8/layout/process2"/>
    <dgm:cxn modelId="{FABED820-50D8-44A8-B88E-960956CF6A7E}" type="presOf" srcId="{38861689-82A6-4B6A-882E-A2C17DE31F49}" destId="{90123FFF-1303-43B1-B793-16E5CEF8BF59}"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1.emf"/></Relationships>
</file>

<file path=ppt/ink/ink1.xml><?xml version="1.0" encoding="utf-8"?>
<inkml:ink xmlns:inkml="http://www.w3.org/2003/InkML">
  <inkml:definitions>
    <inkml:context xml:id="ctx0">
      <inkml:inkSource xml:id="inkSrc0">
        <inkml:traceFormat>
          <inkml:channel name="X" type="integer" max="1280" units="cm"/>
          <inkml:channel name="Y" type="integer" max="960" units="cm"/>
          <inkml:channel name="T" type="integer" max="2.14748E9" units="dev"/>
        </inkml:traceFormat>
        <inkml:channelProperties>
          <inkml:channelProperty channel="X" name="resolution" value="34.04255" units="1/cm"/>
          <inkml:channelProperty channel="Y" name="resolution" value="34.04255" units="1/cm"/>
          <inkml:channelProperty channel="T" name="resolution" value="1" units="1/dev"/>
        </inkml:channelProperties>
      </inkml:inkSource>
      <inkml:timestamp xml:id="ts0" timeString="2024-09-02T12:59:06.430"/>
    </inkml:context>
    <inkml:brush xml:id="br0">
      <inkml:brushProperty name="width" value="0.08819" units="cm"/>
      <inkml:brushProperty name="height" value="0.35278" units="cm"/>
      <inkml:brushProperty name="color" value="#00B050"/>
      <inkml:brushProperty name="tip" value="rectangle"/>
      <inkml:brushProperty name="rasterOp" value="maskPen"/>
    </inkml:brush>
  </inkml:definitions>
  <inkml:trace contextRef="#ctx0" brushRef="#br0">767 1085 0,'27'0'109,"-1"-27"-77,1 27 14,-27-26 1,26 26-31,1 0-16,-27-27 16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882922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297463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379072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0301338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754583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459308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0179645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7309750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497666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2165849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381082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3192429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en.wikipedia.org/wiki/File:Catherine_of_Siena.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tmp"/><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microsoft.com/office/2007/relationships/hdphoto" Target="../media/hdphoto1.wdp"/><Relationship Id="rId7" Type="http://schemas.microsoft.com/office/2007/relationships/hdphoto" Target="../media/hdphoto3.wdp"/><Relationship Id="rId12"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4.emf"/><Relationship Id="rId5" Type="http://schemas.microsoft.com/office/2007/relationships/hdphoto" Target="../media/hdphoto2.wdp"/><Relationship Id="rId10" Type="http://schemas.openxmlformats.org/officeDocument/2006/relationships/customXml" Target="../ink/ink1.xml"/><Relationship Id="rId4" Type="http://schemas.openxmlformats.org/officeDocument/2006/relationships/image" Target="../media/image17.png"/><Relationship Id="rId9" Type="http://schemas.microsoft.com/office/2007/relationships/hdphoto" Target="../media/hdphoto4.wdp"/></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tmp"/><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31.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8763" y="4600164"/>
            <a:ext cx="10873047" cy="3046988"/>
          </a:xfrm>
          <a:prstGeom prst="rect">
            <a:avLst/>
          </a:prstGeom>
          <a:noFill/>
        </p:spPr>
        <p:txBody>
          <a:bodyPr wrap="square" rtlCol="0">
            <a:spAutoFit/>
          </a:bodyPr>
          <a:lstStyle/>
          <a:p>
            <a:pPr algn="ctr"/>
            <a:r>
              <a:rPr lang="en-GB" sz="4000" dirty="0">
                <a:latin typeface="Comic Sans MS" panose="030F0702030302020204" pitchFamily="66" charset="0"/>
              </a:rPr>
              <a:t>Welcome to Year 4</a:t>
            </a:r>
          </a:p>
          <a:p>
            <a:pPr lvl="0" algn="ctr"/>
            <a:r>
              <a:rPr lang="en-GB" sz="4000" dirty="0">
                <a:latin typeface="Comic Sans MS" panose="030F0702030302020204" pitchFamily="66" charset="0"/>
              </a:rPr>
              <a:t> </a:t>
            </a:r>
          </a:p>
          <a:p>
            <a:pPr algn="ctr"/>
            <a:endParaRPr lang="en-GB" sz="7200" dirty="0">
              <a:latin typeface="Letter-join 8" panose="02000805000000020003" pitchFamily="50" charset="0"/>
            </a:endParaRPr>
          </a:p>
          <a:p>
            <a:pPr algn="ctr"/>
            <a:endParaRPr lang="en-GB" sz="4000"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4426344" y="163173"/>
            <a:ext cx="3017877" cy="3009303"/>
          </a:xfrm>
          <a:prstGeom prst="rect">
            <a:avLst/>
          </a:prstGeom>
        </p:spPr>
      </p:pic>
      <p:pic>
        <p:nvPicPr>
          <p:cNvPr id="1026" name="Picture 2" descr="Year 4 | Hollymount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2508" y="3172476"/>
            <a:ext cx="7205547" cy="3262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1549" y="1136958"/>
            <a:ext cx="6096000" cy="4401205"/>
          </a:xfrm>
          <a:prstGeom prst="rect">
            <a:avLst/>
          </a:prstGeom>
        </p:spPr>
        <p:txBody>
          <a:bodyPr>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5"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Tree>
    <p:extLst>
      <p:ext uri="{BB962C8B-B14F-4D97-AF65-F5344CB8AC3E}">
        <p14:creationId xmlns:p14="http://schemas.microsoft.com/office/powerpoint/2010/main" val="3285378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576056" y="467655"/>
            <a:ext cx="5250178" cy="1369853"/>
          </a:xfrm>
          <a:prstGeom prst="rect">
            <a:avLst/>
          </a:prstGeom>
        </p:spPr>
      </p:pic>
      <p:pic>
        <p:nvPicPr>
          <p:cNvPr id="8" name="Picture 7"/>
          <p:cNvPicPr>
            <a:picLocks noChangeAspect="1"/>
          </p:cNvPicPr>
          <p:nvPr/>
        </p:nvPicPr>
        <p:blipFill>
          <a:blip r:embed="rId3"/>
          <a:stretch>
            <a:fillRect/>
          </a:stretch>
        </p:blipFill>
        <p:spPr>
          <a:xfrm>
            <a:off x="4340358" y="1521035"/>
            <a:ext cx="3489115" cy="4960517"/>
          </a:xfrm>
          <a:prstGeom prst="rect">
            <a:avLst/>
          </a:prstGeom>
        </p:spPr>
      </p:pic>
    </p:spTree>
    <p:extLst>
      <p:ext uri="{BB962C8B-B14F-4D97-AF65-F5344CB8AC3E}">
        <p14:creationId xmlns:p14="http://schemas.microsoft.com/office/powerpoint/2010/main" val="4218949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191" y="704759"/>
            <a:ext cx="9289869" cy="1325563"/>
          </a:xfrm>
        </p:spPr>
        <p:txBody>
          <a:bodyPr>
            <a:normAutofit/>
          </a:bodyPr>
          <a:lstStyle/>
          <a:p>
            <a:r>
              <a:rPr lang="en-GB" sz="3200" dirty="0">
                <a:solidFill>
                  <a:prstClr val="black"/>
                </a:solidFill>
                <a:latin typeface="Comic Sans MS" panose="030F0702030302020204" pitchFamily="66" charset="0"/>
              </a:rPr>
              <a:t>CATHOLIC LIFE, PRAYER AND LITURGY</a:t>
            </a:r>
            <a:endParaRPr lang="en-GB" sz="3200" dirty="0">
              <a:latin typeface="Comic Sans MS" panose="030F0702030302020204" pitchFamily="66" charset="0"/>
            </a:endParaRPr>
          </a:p>
        </p:txBody>
      </p:sp>
      <p:sp>
        <p:nvSpPr>
          <p:cNvPr id="3" name="Content Placeholder 2"/>
          <p:cNvSpPr>
            <a:spLocks noGrp="1"/>
          </p:cNvSpPr>
          <p:nvPr>
            <p:ph idx="1"/>
          </p:nvPr>
        </p:nvSpPr>
        <p:spPr>
          <a:xfrm>
            <a:off x="864326" y="2391682"/>
            <a:ext cx="10515600" cy="3390809"/>
          </a:xfrm>
        </p:spPr>
        <p:txBody>
          <a:bodyPr>
            <a:normAutofit/>
          </a:bodyPr>
          <a:lstStyle/>
          <a:p>
            <a:pPr marL="0" lvl="0" indent="0">
              <a:buNone/>
            </a:pPr>
            <a:r>
              <a:rPr lang="en-GB" dirty="0">
                <a:solidFill>
                  <a:prstClr val="black"/>
                </a:solidFill>
                <a:latin typeface="Comic Sans MS" panose="030F0702030302020204" pitchFamily="66" charset="0"/>
              </a:rPr>
              <a:t>As a Catholic School we practise our faith every day.</a:t>
            </a:r>
          </a:p>
          <a:p>
            <a:pPr marL="0" lvl="0" indent="0">
              <a:buNone/>
            </a:pPr>
            <a:r>
              <a:rPr lang="en-GB" dirty="0">
                <a:solidFill>
                  <a:prstClr val="black"/>
                </a:solidFill>
                <a:latin typeface="Comic Sans MS" panose="030F0702030302020204" pitchFamily="66" charset="0"/>
              </a:rPr>
              <a:t>All children take part in Prayer and Liturgy each day.</a:t>
            </a:r>
          </a:p>
          <a:p>
            <a:pPr marL="0" lvl="0" indent="0">
              <a:buNone/>
            </a:pPr>
            <a:r>
              <a:rPr lang="en-GB" dirty="0">
                <a:solidFill>
                  <a:prstClr val="black"/>
                </a:solidFill>
                <a:latin typeface="Comic Sans MS" panose="030F0702030302020204" pitchFamily="66" charset="0"/>
              </a:rPr>
              <a:t>Children also take part in school assemblies and also go to Church.</a:t>
            </a:r>
          </a:p>
          <a:p>
            <a:pPr marL="0" lvl="0" indent="0">
              <a:buNone/>
            </a:pPr>
            <a:r>
              <a:rPr lang="en-GB" dirty="0">
                <a:solidFill>
                  <a:prstClr val="black"/>
                </a:solidFill>
                <a:latin typeface="Comic Sans MS" panose="030F0702030302020204" pitchFamily="66" charset="0"/>
              </a:rPr>
              <a:t>Children say daily prayers. All children receive a prayer booklet at the beginning of the new academic year. Please practise these prayers with your children at home.</a:t>
            </a:r>
          </a:p>
        </p:txBody>
      </p:sp>
      <p:sp>
        <p:nvSpPr>
          <p:cNvPr id="5" name="Rectangle 4"/>
          <p:cNvSpPr/>
          <p:nvPr/>
        </p:nvSpPr>
        <p:spPr>
          <a:xfrm>
            <a:off x="513806" y="2133600"/>
            <a:ext cx="11051177" cy="355309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066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0" y="-1"/>
            <a:ext cx="12192000" cy="6910397"/>
          </a:xfrm>
          <a:prstGeom prst="rect">
            <a:avLst/>
          </a:prstGeom>
        </p:spPr>
      </p:pic>
    </p:spTree>
    <p:extLst>
      <p:ext uri="{BB962C8B-B14F-4D97-AF65-F5344CB8AC3E}">
        <p14:creationId xmlns:p14="http://schemas.microsoft.com/office/powerpoint/2010/main" val="732823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3180" y="151115"/>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p:txBody>
      </p:sp>
      <p:sp>
        <p:nvSpPr>
          <p:cNvPr id="2" name="Title 1"/>
          <p:cNvSpPr>
            <a:spLocks noGrp="1"/>
          </p:cNvSpPr>
          <p:nvPr>
            <p:ph type="title"/>
          </p:nvPr>
        </p:nvSpPr>
        <p:spPr>
          <a:xfrm>
            <a:off x="375402" y="259399"/>
            <a:ext cx="11230495" cy="1325563"/>
          </a:xfrm>
        </p:spPr>
        <p:txBody>
          <a:bodyPr/>
          <a:lstStyle/>
          <a:p>
            <a:pPr algn="ctr"/>
            <a:r>
              <a:rPr lang="en-GB" b="1" dirty="0">
                <a:latin typeface="Comic Sans MS" panose="030F0702030302020204" pitchFamily="66" charset="0"/>
              </a:rPr>
              <a:t>Year 4 Class Saint </a:t>
            </a:r>
            <a:br>
              <a:rPr lang="en-GB" b="1" dirty="0">
                <a:latin typeface="Comic Sans MS" panose="030F0702030302020204" pitchFamily="66" charset="0"/>
              </a:rPr>
            </a:br>
            <a:r>
              <a:rPr lang="en-GB" b="1" dirty="0">
                <a:latin typeface="Comic Sans MS" panose="030F0702030302020204" pitchFamily="66" charset="0"/>
              </a:rPr>
              <a:t>St. Catherine of Siena</a:t>
            </a:r>
          </a:p>
        </p:txBody>
      </p:sp>
      <p:sp>
        <p:nvSpPr>
          <p:cNvPr id="5" name="Rectangle 4"/>
          <p:cNvSpPr/>
          <p:nvPr/>
        </p:nvSpPr>
        <p:spPr>
          <a:xfrm>
            <a:off x="4280908" y="1935432"/>
            <a:ext cx="6703924" cy="3785652"/>
          </a:xfrm>
          <a:prstGeom prst="rect">
            <a:avLst/>
          </a:prstGeom>
        </p:spPr>
        <p:txBody>
          <a:bodyPr wrap="square">
            <a:spAutoFit/>
          </a:bodyPr>
          <a:lstStyle/>
          <a:p>
            <a:r>
              <a:rPr lang="en-GB" sz="2000" b="1" dirty="0">
                <a:solidFill>
                  <a:srgbClr val="333333"/>
                </a:solidFill>
                <a:latin typeface="Comic Sans MS" panose="030F0702030302020204" pitchFamily="66" charset="0"/>
                <a:ea typeface="Times New Roman" panose="02020603050405020304" pitchFamily="18" charset="0"/>
              </a:rPr>
              <a:t>Feast Day: </a:t>
            </a:r>
            <a:r>
              <a:rPr lang="en-US" altLang="en-US" sz="2000" b="1" dirty="0">
                <a:solidFill>
                  <a:srgbClr val="333333"/>
                </a:solidFill>
                <a:latin typeface="Comic Sans MS" panose="030F0702030302020204" pitchFamily="66" charset="0"/>
                <a:ea typeface="Times New Roman" panose="02020603050405020304" pitchFamily="18" charset="0"/>
              </a:rPr>
              <a:t> 29th April </a:t>
            </a:r>
            <a:endParaRPr lang="en-GB" sz="2000" b="1" dirty="0">
              <a:solidFill>
                <a:srgbClr val="333333"/>
              </a:solidFill>
              <a:latin typeface="Comic Sans MS" panose="030F0702030302020204" pitchFamily="66" charset="0"/>
              <a:ea typeface="Times New Roman" panose="02020603050405020304" pitchFamily="18" charset="0"/>
            </a:endParaRPr>
          </a:p>
          <a:p>
            <a:r>
              <a:rPr lang="en-GB" sz="2000" b="1" dirty="0">
                <a:solidFill>
                  <a:srgbClr val="333333"/>
                </a:solidFill>
                <a:latin typeface="Comic Sans MS" panose="030F0702030302020204" pitchFamily="66" charset="0"/>
                <a:ea typeface="Times New Roman" panose="02020603050405020304" pitchFamily="18" charset="0"/>
              </a:rPr>
              <a:t/>
            </a:r>
            <a:br>
              <a:rPr lang="en-GB" sz="2000" b="1" dirty="0">
                <a:solidFill>
                  <a:srgbClr val="333333"/>
                </a:solidFill>
                <a:latin typeface="Comic Sans MS" panose="030F0702030302020204" pitchFamily="66" charset="0"/>
                <a:ea typeface="Times New Roman" panose="02020603050405020304" pitchFamily="18" charset="0"/>
              </a:rPr>
            </a:br>
            <a:r>
              <a:rPr lang="en-GB" sz="2000" b="1" dirty="0">
                <a:solidFill>
                  <a:srgbClr val="333333"/>
                </a:solidFill>
                <a:latin typeface="Comic Sans MS" panose="030F0702030302020204" pitchFamily="66" charset="0"/>
                <a:ea typeface="Times New Roman" panose="02020603050405020304" pitchFamily="18" charset="0"/>
              </a:rPr>
              <a:t>Patron Saint of: </a:t>
            </a:r>
            <a:r>
              <a:rPr lang="en-US" sz="2000" b="1" dirty="0">
                <a:solidFill>
                  <a:srgbClr val="333333"/>
                </a:solidFill>
                <a:latin typeface="Comic Sans MS" panose="030F0702030302020204" pitchFamily="66" charset="0"/>
                <a:ea typeface="Times New Roman" panose="02020603050405020304" pitchFamily="18" charset="0"/>
              </a:rPr>
              <a:t>Fire prevention, Europe, Italy and Rome, and nurses. She has also been declared Doctor of the Church. </a:t>
            </a:r>
            <a:r>
              <a:rPr lang="en-GB" sz="2000" b="1" dirty="0">
                <a:solidFill>
                  <a:srgbClr val="333333"/>
                </a:solidFill>
                <a:latin typeface="Comic Sans MS" panose="030F0702030302020204" pitchFamily="66" charset="0"/>
                <a:ea typeface="Times New Roman" panose="02020603050405020304" pitchFamily="18" charset="0"/>
              </a:rPr>
              <a:t/>
            </a:r>
            <a:br>
              <a:rPr lang="en-GB" sz="2000" b="1" dirty="0">
                <a:solidFill>
                  <a:srgbClr val="333333"/>
                </a:solidFill>
                <a:latin typeface="Comic Sans MS" panose="030F0702030302020204" pitchFamily="66" charset="0"/>
                <a:ea typeface="Times New Roman" panose="02020603050405020304" pitchFamily="18" charset="0"/>
              </a:rPr>
            </a:br>
            <a:endParaRPr lang="en-GB" sz="2000" b="1" dirty="0">
              <a:solidFill>
                <a:srgbClr val="333333"/>
              </a:solidFill>
              <a:latin typeface="Comic Sans MS" panose="030F0702030302020204" pitchFamily="66" charset="0"/>
              <a:ea typeface="Times New Roman" panose="02020603050405020304" pitchFamily="18" charset="0"/>
            </a:endParaRPr>
          </a:p>
          <a:p>
            <a:r>
              <a:rPr lang="en-GB" sz="2000" b="1" dirty="0">
                <a:solidFill>
                  <a:srgbClr val="333333"/>
                </a:solidFill>
                <a:latin typeface="Comic Sans MS" panose="030F0702030302020204" pitchFamily="66" charset="0"/>
                <a:ea typeface="Times New Roman" panose="02020603050405020304" pitchFamily="18" charset="0"/>
              </a:rPr>
              <a:t>Birth: </a:t>
            </a:r>
            <a:r>
              <a:rPr lang="en-US" altLang="en-US" sz="2000" b="1" dirty="0">
                <a:solidFill>
                  <a:srgbClr val="333333"/>
                </a:solidFill>
                <a:latin typeface="Comic Sans MS" panose="030F0702030302020204" pitchFamily="66" charset="0"/>
                <a:ea typeface="Times New Roman" panose="02020603050405020304" pitchFamily="18" charset="0"/>
              </a:rPr>
              <a:t>25th March 1347 (Siena Italy)</a:t>
            </a:r>
          </a:p>
          <a:p>
            <a:endParaRPr lang="en-GB" sz="2000" b="1" dirty="0">
              <a:solidFill>
                <a:srgbClr val="333333"/>
              </a:solidFill>
              <a:latin typeface="Comic Sans MS" panose="030F0702030302020204" pitchFamily="66" charset="0"/>
              <a:ea typeface="Times New Roman" panose="02020603050405020304" pitchFamily="18" charset="0"/>
            </a:endParaRPr>
          </a:p>
          <a:p>
            <a:r>
              <a:rPr lang="en-GB" sz="2000" b="1" dirty="0">
                <a:solidFill>
                  <a:srgbClr val="333333"/>
                </a:solidFill>
                <a:latin typeface="Comic Sans MS" panose="030F0702030302020204" pitchFamily="66" charset="0"/>
                <a:ea typeface="Times New Roman" panose="02020603050405020304" pitchFamily="18" charset="0"/>
              </a:rPr>
              <a:t>Death: </a:t>
            </a:r>
            <a:r>
              <a:rPr lang="en-US" altLang="en-US" sz="2000" b="1" dirty="0">
                <a:solidFill>
                  <a:srgbClr val="333333"/>
                </a:solidFill>
                <a:latin typeface="Comic Sans MS" panose="030F0702030302020204" pitchFamily="66" charset="0"/>
                <a:ea typeface="Times New Roman" panose="02020603050405020304" pitchFamily="18" charset="0"/>
              </a:rPr>
              <a:t>29 April 1380 (in Rome)</a:t>
            </a:r>
          </a:p>
          <a:p>
            <a:endParaRPr lang="en-GB" sz="2000" b="1" dirty="0">
              <a:solidFill>
                <a:srgbClr val="333333"/>
              </a:solidFill>
              <a:latin typeface="Comic Sans MS" panose="030F0702030302020204" pitchFamily="66" charset="0"/>
              <a:ea typeface="Times New Roman" panose="02020603050405020304" pitchFamily="18" charset="0"/>
            </a:endParaRPr>
          </a:p>
          <a:p>
            <a:r>
              <a:rPr lang="en-GB" sz="2000" b="1" dirty="0">
                <a:solidFill>
                  <a:srgbClr val="333333"/>
                </a:solidFill>
                <a:latin typeface="Comic Sans MS" panose="030F0702030302020204" pitchFamily="66" charset="0"/>
                <a:ea typeface="Times New Roman" panose="02020603050405020304" pitchFamily="18" charset="0"/>
              </a:rPr>
              <a:t>Canonized: I</a:t>
            </a:r>
            <a:r>
              <a:rPr lang="en-US" altLang="en-US" sz="2000" b="1" dirty="0">
                <a:solidFill>
                  <a:srgbClr val="333333"/>
                </a:solidFill>
                <a:latin typeface="Comic Sans MS" panose="030F0702030302020204" pitchFamily="66" charset="0"/>
                <a:ea typeface="Times New Roman" panose="02020603050405020304" pitchFamily="18" charset="0"/>
              </a:rPr>
              <a:t>n the year 1461 </a:t>
            </a:r>
            <a:r>
              <a:rPr lang="en-GB" sz="2000" b="1" dirty="0">
                <a:solidFill>
                  <a:srgbClr val="333333"/>
                </a:solidFill>
                <a:latin typeface="Comic Sans MS" panose="030F0702030302020204" pitchFamily="66" charset="0"/>
                <a:ea typeface="Times New Roman" panose="02020603050405020304" pitchFamily="18" charset="0"/>
              </a:rPr>
              <a:t>by Pope Pius II</a:t>
            </a:r>
            <a:r>
              <a:rPr lang="en-GB" sz="2000" dirty="0">
                <a:solidFill>
                  <a:srgbClr val="333333"/>
                </a:solidFill>
                <a:latin typeface="Helvetica" panose="020B0604020202020204" pitchFamily="34" charset="0"/>
                <a:ea typeface="Times New Roman" panose="02020603050405020304" pitchFamily="18" charset="0"/>
              </a:rPr>
              <a:t/>
            </a:r>
            <a:br>
              <a:rPr lang="en-GB" sz="2000" dirty="0">
                <a:solidFill>
                  <a:srgbClr val="333333"/>
                </a:solidFill>
                <a:latin typeface="Helvetica" panose="020B0604020202020204" pitchFamily="34" charset="0"/>
                <a:ea typeface="Times New Roman" panose="02020603050405020304" pitchFamily="18" charset="0"/>
              </a:rPr>
            </a:br>
            <a:endParaRPr lang="en-GB" sz="2000" dirty="0"/>
          </a:p>
        </p:txBody>
      </p:sp>
      <p:pic>
        <p:nvPicPr>
          <p:cNvPr id="6" name="Content Placeholder 5" descr="220px-Catherine_of_Siena">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091390" y="1642038"/>
            <a:ext cx="2879931" cy="463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480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45527" y="568383"/>
            <a:ext cx="4933288" cy="3438352"/>
          </a:xfrm>
          <a:prstGeom prst="rect">
            <a:avLst/>
          </a:prstGeom>
        </p:spPr>
      </p:pic>
      <p:sp>
        <p:nvSpPr>
          <p:cNvPr id="5" name="Rectangle 4"/>
          <p:cNvSpPr/>
          <p:nvPr/>
        </p:nvSpPr>
        <p:spPr>
          <a:xfrm>
            <a:off x="263181" y="259399"/>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endParaRPr lang="en-US" dirty="0">
              <a:solidFill>
                <a:schemeClr val="accent2"/>
              </a:solidFill>
              <a:latin typeface="Comic Sans MS" panose="030F0702030302020204" pitchFamily="66" charset="0"/>
            </a:endParaRPr>
          </a:p>
          <a:p>
            <a:pPr algn="ctr"/>
            <a:r>
              <a:rPr lang="en-US" dirty="0">
                <a:solidFill>
                  <a:schemeClr val="accent2"/>
                </a:solidFill>
                <a:latin typeface="Comic Sans MS" panose="030F0702030302020204" pitchFamily="66" charset="0"/>
              </a:rPr>
              <a:t>Please note as well as the Year 4 team there will be other school staff including inclusion staff, staff who cover part time hours, senior leaders, dinner supervisors and staff who cover absences who will also work in this year group as required linked to school organisation. </a:t>
            </a:r>
            <a:endParaRPr lang="en-GB" dirty="0">
              <a:solidFill>
                <a:schemeClr val="accent2"/>
              </a:solidFill>
              <a:latin typeface="Comic Sans MS" panose="030F0702030302020204" pitchFamily="66" charset="0"/>
            </a:endParaRPr>
          </a:p>
        </p:txBody>
      </p:sp>
      <p:sp>
        <p:nvSpPr>
          <p:cNvPr id="7" name="TextBox 6"/>
          <p:cNvSpPr txBox="1"/>
          <p:nvPr/>
        </p:nvSpPr>
        <p:spPr>
          <a:xfrm>
            <a:off x="2678272" y="244244"/>
            <a:ext cx="6267797" cy="523220"/>
          </a:xfrm>
          <a:prstGeom prst="rect">
            <a:avLst/>
          </a:prstGeom>
          <a:noFill/>
        </p:spPr>
        <p:txBody>
          <a:bodyPr wrap="square" rtlCol="0">
            <a:spAutoFit/>
          </a:bodyPr>
          <a:lstStyle/>
          <a:p>
            <a:pPr algn="ctr"/>
            <a:r>
              <a:rPr lang="en-GB" sz="2800" dirty="0">
                <a:latin typeface="Comic Sans MS" panose="030F0702030302020204" pitchFamily="66" charset="0"/>
              </a:rPr>
              <a:t>Meet the Year 4 Team! </a:t>
            </a:r>
          </a:p>
        </p:txBody>
      </p:sp>
      <p:sp>
        <p:nvSpPr>
          <p:cNvPr id="13" name="TextBox 12"/>
          <p:cNvSpPr txBox="1"/>
          <p:nvPr/>
        </p:nvSpPr>
        <p:spPr>
          <a:xfrm>
            <a:off x="6251154" y="2751973"/>
            <a:ext cx="1698060" cy="646331"/>
          </a:xfrm>
          <a:prstGeom prst="rect">
            <a:avLst/>
          </a:prstGeom>
          <a:noFill/>
        </p:spPr>
        <p:txBody>
          <a:bodyPr wrap="square" rtlCol="0">
            <a:spAutoFit/>
          </a:bodyPr>
          <a:lstStyle/>
          <a:p>
            <a:pPr algn="ctr"/>
            <a:r>
              <a:rPr lang="en-GB" dirty="0"/>
              <a:t>Miss Powell</a:t>
            </a:r>
          </a:p>
          <a:p>
            <a:pPr algn="ctr"/>
            <a:r>
              <a:rPr lang="en-GB" b="1" dirty="0"/>
              <a:t>Phase Leader </a:t>
            </a:r>
          </a:p>
        </p:txBody>
      </p:sp>
      <p:sp>
        <p:nvSpPr>
          <p:cNvPr id="15" name="TextBox 14"/>
          <p:cNvSpPr txBox="1"/>
          <p:nvPr/>
        </p:nvSpPr>
        <p:spPr>
          <a:xfrm>
            <a:off x="3408587" y="2862741"/>
            <a:ext cx="1857301" cy="369332"/>
          </a:xfrm>
          <a:prstGeom prst="rect">
            <a:avLst/>
          </a:prstGeom>
          <a:noFill/>
        </p:spPr>
        <p:txBody>
          <a:bodyPr wrap="square" rtlCol="0">
            <a:spAutoFit/>
          </a:bodyPr>
          <a:lstStyle/>
          <a:p>
            <a:pPr algn="ctr"/>
            <a:r>
              <a:rPr lang="en-GB" dirty="0"/>
              <a:t>Miss Rees</a:t>
            </a:r>
            <a:endParaRPr lang="en-GB" b="1" dirty="0"/>
          </a:p>
        </p:txBody>
      </p:sp>
      <p:sp>
        <p:nvSpPr>
          <p:cNvPr id="17" name="TextBox 16"/>
          <p:cNvSpPr txBox="1"/>
          <p:nvPr/>
        </p:nvSpPr>
        <p:spPr>
          <a:xfrm>
            <a:off x="2970797" y="5095486"/>
            <a:ext cx="1611222" cy="369332"/>
          </a:xfrm>
          <a:prstGeom prst="rect">
            <a:avLst/>
          </a:prstGeom>
          <a:noFill/>
        </p:spPr>
        <p:txBody>
          <a:bodyPr wrap="square" rtlCol="0">
            <a:spAutoFit/>
          </a:bodyPr>
          <a:lstStyle/>
          <a:p>
            <a:pPr algn="ctr"/>
            <a:r>
              <a:rPr lang="en-GB" dirty="0"/>
              <a:t>Mrs Bethell</a:t>
            </a:r>
          </a:p>
        </p:txBody>
      </p:sp>
      <p:sp>
        <p:nvSpPr>
          <p:cNvPr id="18" name="TextBox 17"/>
          <p:cNvSpPr txBox="1"/>
          <p:nvPr/>
        </p:nvSpPr>
        <p:spPr>
          <a:xfrm>
            <a:off x="5812170" y="5274691"/>
            <a:ext cx="2522888" cy="369332"/>
          </a:xfrm>
          <a:prstGeom prst="rect">
            <a:avLst/>
          </a:prstGeom>
          <a:noFill/>
        </p:spPr>
        <p:txBody>
          <a:bodyPr wrap="square" rtlCol="0">
            <a:spAutoFit/>
          </a:bodyPr>
          <a:lstStyle/>
          <a:p>
            <a:pPr algn="ctr"/>
            <a:r>
              <a:rPr lang="en-GB" dirty="0"/>
              <a:t>    Mrs Hennessy</a:t>
            </a:r>
          </a:p>
        </p:txBody>
      </p:sp>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6833" y="3360206"/>
            <a:ext cx="1917830" cy="1730453"/>
          </a:xfrm>
          <a:prstGeom prst="rect">
            <a:avLst/>
          </a:prstGeom>
        </p:spPr>
      </p:pic>
      <p:pic>
        <p:nvPicPr>
          <p:cNvPr id="12" name="Picture 11"/>
          <p:cNvPicPr>
            <a:picLocks noChangeAspect="1"/>
          </p:cNvPicPr>
          <p:nvPr/>
        </p:nvPicPr>
        <p:blipFill>
          <a:blip r:embed="rId4"/>
          <a:stretch>
            <a:fillRect/>
          </a:stretch>
        </p:blipFill>
        <p:spPr>
          <a:xfrm>
            <a:off x="10463651" y="379285"/>
            <a:ext cx="1207113" cy="1194920"/>
          </a:xfrm>
          <a:prstGeom prst="rect">
            <a:avLst/>
          </a:prstGeom>
        </p:spPr>
      </p:pic>
      <p:pic>
        <p:nvPicPr>
          <p:cNvPr id="19" name="Picture 18"/>
          <p:cNvPicPr>
            <a:picLocks noChangeAspect="1"/>
          </p:cNvPicPr>
          <p:nvPr/>
        </p:nvPicPr>
        <p:blipFill rotWithShape="1">
          <a:blip r:embed="rId5"/>
          <a:srcRect l="1816"/>
          <a:stretch/>
        </p:blipFill>
        <p:spPr>
          <a:xfrm>
            <a:off x="406135" y="379285"/>
            <a:ext cx="932146" cy="946692"/>
          </a:xfrm>
          <a:prstGeom prst="rect">
            <a:avLst/>
          </a:prstGeom>
        </p:spPr>
      </p:pic>
      <p:pic>
        <p:nvPicPr>
          <p:cNvPr id="10" name="Picture 9"/>
          <p:cNvPicPr>
            <a:picLocks noChangeAspect="1"/>
          </p:cNvPicPr>
          <p:nvPr/>
        </p:nvPicPr>
        <p:blipFill>
          <a:blip r:embed="rId6"/>
          <a:stretch>
            <a:fillRect/>
          </a:stretch>
        </p:blipFill>
        <p:spPr>
          <a:xfrm>
            <a:off x="6382650" y="777721"/>
            <a:ext cx="1427816" cy="1973923"/>
          </a:xfrm>
          <a:prstGeom prst="rect">
            <a:avLst/>
          </a:prstGeom>
        </p:spPr>
      </p:pic>
      <p:pic>
        <p:nvPicPr>
          <p:cNvPr id="8" name="Picture 7">
            <a:extLst>
              <a:ext uri="{FF2B5EF4-FFF2-40B4-BE49-F238E27FC236}">
                <a16:creationId xmlns:a16="http://schemas.microsoft.com/office/drawing/2014/main" id="{E738AEC9-08E8-472B-6B43-C3B4899B9F3B}"/>
              </a:ext>
            </a:extLst>
          </p:cNvPr>
          <p:cNvPicPr>
            <a:picLocks noChangeAspect="1"/>
          </p:cNvPicPr>
          <p:nvPr/>
        </p:nvPicPr>
        <p:blipFill>
          <a:blip r:embed="rId7"/>
          <a:stretch>
            <a:fillRect/>
          </a:stretch>
        </p:blipFill>
        <p:spPr>
          <a:xfrm>
            <a:off x="3474023" y="777720"/>
            <a:ext cx="1687523" cy="2102003"/>
          </a:xfrm>
          <a:prstGeom prst="rect">
            <a:avLst/>
          </a:prstGeom>
        </p:spPr>
      </p:pic>
      <p:pic>
        <p:nvPicPr>
          <p:cNvPr id="20" name="Picture 19">
            <a:extLst>
              <a:ext uri="{FF2B5EF4-FFF2-40B4-BE49-F238E27FC236}">
                <a16:creationId xmlns:a16="http://schemas.microsoft.com/office/drawing/2014/main" id="{6A76AB77-A16A-9B38-3A3D-E08001B080D7}"/>
              </a:ext>
            </a:extLst>
          </p:cNvPr>
          <p:cNvPicPr>
            <a:picLocks noChangeAspect="1"/>
          </p:cNvPicPr>
          <p:nvPr/>
        </p:nvPicPr>
        <p:blipFill>
          <a:blip r:embed="rId8"/>
          <a:stretch>
            <a:fillRect/>
          </a:stretch>
        </p:blipFill>
        <p:spPr>
          <a:xfrm>
            <a:off x="6567661" y="3577509"/>
            <a:ext cx="1242805" cy="1702643"/>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lvl="0"/>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at school after 9.15 receive an Unauthorised mark that morning.</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endParaRPr lang="en-GB" dirty="0">
              <a:latin typeface="Comic Sans MS" panose="030F0702030302020204" pitchFamily="66" charset="0"/>
            </a:endParaRPr>
          </a:p>
          <a:p>
            <a:pPr lvl="0" algn="ctr"/>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endParaRPr lang="en-GB" dirty="0">
              <a:latin typeface="Comic Sans MS" panose="030F0702030302020204" pitchFamily="66" charset="0"/>
            </a:endParaRPr>
          </a:p>
        </p:txBody>
      </p:sp>
      <p:sp>
        <p:nvSpPr>
          <p:cNvPr id="7" name="TextBox 6"/>
          <p:cNvSpPr txBox="1"/>
          <p:nvPr/>
        </p:nvSpPr>
        <p:spPr>
          <a:xfrm>
            <a:off x="3025832" y="535132"/>
            <a:ext cx="6267797" cy="1077218"/>
          </a:xfrm>
          <a:prstGeom prst="rect">
            <a:avLst/>
          </a:prstGeom>
          <a:noFill/>
        </p:spPr>
        <p:txBody>
          <a:bodyPr wrap="square" rtlCol="0">
            <a:spAutoFit/>
          </a:bodyPr>
          <a:lstStyle/>
          <a:p>
            <a:pPr algn="ctr"/>
            <a:r>
              <a:rPr lang="en-GB" sz="3600" dirty="0">
                <a:latin typeface="Comic Sans MS" panose="030F0702030302020204" pitchFamily="66" charset="0"/>
              </a:rPr>
              <a:t>Parent Reminders</a:t>
            </a:r>
          </a:p>
          <a:p>
            <a:pPr algn="ctr"/>
            <a:endParaRPr lang="en-GB" sz="2800" dirty="0">
              <a:latin typeface="CCW Cursive Writing 1" panose="03050602040000000000" pitchFamily="66" charset="0"/>
            </a:endParaRPr>
          </a:p>
        </p:txBody>
      </p:sp>
      <p:pic>
        <p:nvPicPr>
          <p:cNvPr id="6" name="Picture 5"/>
          <p:cNvPicPr>
            <a:picLocks noChangeAspect="1"/>
          </p:cNvPicPr>
          <p:nvPr/>
        </p:nvPicPr>
        <p:blipFill>
          <a:blip r:embed="rId3"/>
          <a:stretch>
            <a:fillRect/>
          </a:stretch>
        </p:blipFill>
        <p:spPr>
          <a:xfrm>
            <a:off x="9605011" y="410420"/>
            <a:ext cx="1745674" cy="1740714"/>
          </a:xfrm>
          <a:prstGeom prst="rect">
            <a:avLst/>
          </a:prstGeom>
        </p:spPr>
      </p:pic>
    </p:spTree>
    <p:extLst>
      <p:ext uri="{BB962C8B-B14F-4D97-AF65-F5344CB8AC3E}">
        <p14:creationId xmlns:p14="http://schemas.microsoft.com/office/powerpoint/2010/main" val="4027822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extBox 3"/>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8206718" y="2130907"/>
            <a:ext cx="1741734" cy="2160000"/>
          </a:xfrm>
          <a:prstGeom prst="rect">
            <a:avLst/>
          </a:prstGeom>
        </p:spPr>
      </p:pic>
      <p:pic>
        <p:nvPicPr>
          <p:cNvPr id="7" name="Picture 6"/>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676498" y="209369"/>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733837" y="2210196"/>
            <a:ext cx="1549565" cy="2160000"/>
          </a:xfrm>
          <a:prstGeom prst="rect">
            <a:avLst/>
          </a:prstGeom>
        </p:spPr>
      </p:pic>
      <p:sp>
        <p:nvSpPr>
          <p:cNvPr id="9" name="Rectangle 8"/>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0" name="Rectangle 9"/>
          <p:cNvSpPr/>
          <p:nvPr/>
        </p:nvSpPr>
        <p:spPr>
          <a:xfrm>
            <a:off x="5082466" y="3625362"/>
            <a:ext cx="3252297" cy="2308324"/>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a:t>
            </a:r>
          </a:p>
          <a:p>
            <a:pPr lvl="0"/>
            <a:endParaRPr lang="en-US" dirty="0">
              <a:latin typeface="Comic Sans MS" panose="030F0702030302020204" pitchFamily="66" charset="0"/>
            </a:endParaRPr>
          </a:p>
          <a:p>
            <a:pPr lvl="0"/>
            <a:endParaRPr lang="en-US" dirty="0">
              <a:latin typeface="Comic Sans MS" panose="030F0702030302020204" pitchFamily="66" charset="0"/>
            </a:endParaRPr>
          </a:p>
        </p:txBody>
      </p:sp>
      <mc:AlternateContent xmlns:mc="http://schemas.openxmlformats.org/markup-compatibility/2006" xmlns:p14="http://schemas.microsoft.com/office/powerpoint/2010/main">
        <mc:Choice Requires="p14">
          <p:contentPart p14:bwMode="auto" r:id="rId10">
            <p14:nvContentPartPr>
              <p14:cNvPr id="11" name="Ink 10"/>
              <p14:cNvContentPartPr/>
              <p14:nvPr/>
            </p14:nvContentPartPr>
            <p14:xfrm>
              <a:off x="276120" y="361800"/>
              <a:ext cx="48240" cy="29160"/>
            </p14:xfrm>
          </p:contentPart>
        </mc:Choice>
        <mc:Fallback xmlns="">
          <p:pic>
            <p:nvPicPr>
              <p:cNvPr id="11" name="Ink 10"/>
              <p:cNvPicPr/>
              <p:nvPr/>
            </p:nvPicPr>
            <p:blipFill>
              <a:blip r:embed="rId11"/>
              <a:stretch>
                <a:fillRect/>
              </a:stretch>
            </p:blipFill>
            <p:spPr>
              <a:xfrm>
                <a:off x="260280" y="298440"/>
                <a:ext cx="79920" cy="155880"/>
              </a:xfrm>
              <a:prstGeom prst="rect">
                <a:avLst/>
              </a:prstGeom>
            </p:spPr>
          </p:pic>
        </mc:Fallback>
      </mc:AlternateContent>
      <p:pic>
        <p:nvPicPr>
          <p:cNvPr id="12" name="Picture 11"/>
          <p:cNvPicPr>
            <a:picLocks noChangeAspect="1"/>
          </p:cNvPicPr>
          <p:nvPr/>
        </p:nvPicPr>
        <p:blipFill rotWithShape="1">
          <a:blip r:embed="rId12"/>
          <a:srcRect l="1816"/>
          <a:stretch/>
        </p:blipFill>
        <p:spPr>
          <a:xfrm>
            <a:off x="11048003" y="279766"/>
            <a:ext cx="932146" cy="946692"/>
          </a:xfrm>
          <a:prstGeom prst="rect">
            <a:avLst/>
          </a:prstGeom>
        </p:spPr>
      </p:pic>
    </p:spTree>
    <p:extLst>
      <p:ext uri="{BB962C8B-B14F-4D97-AF65-F5344CB8AC3E}">
        <p14:creationId xmlns:p14="http://schemas.microsoft.com/office/powerpoint/2010/main" val="4003415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152501"/>
            <a:ext cx="6473451" cy="6463308"/>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latin typeface="Comic Sans MS" panose="030F0702030302020204" pitchFamily="66" charset="0"/>
              </a:rPr>
              <a:t>To keep your children as safe as possible we are asking all children to come to school wearing their PE kit on their PE day. </a:t>
            </a:r>
          </a:p>
          <a:p>
            <a:pPr lvl="0"/>
            <a:endParaRPr lang="en-GB" sz="1200" dirty="0">
              <a:latin typeface="Comic Sans MS" panose="030F0702030302020204" pitchFamily="66" charset="0"/>
            </a:endParaRPr>
          </a:p>
          <a:p>
            <a:pPr lvl="0"/>
            <a:r>
              <a:rPr lang="en-GB" sz="2000" dirty="0">
                <a:solidFill>
                  <a:srgbClr val="FF0000"/>
                </a:solidFill>
                <a:latin typeface="Comic Sans MS" panose="030F0702030302020204" pitchFamily="66" charset="0"/>
              </a:rPr>
              <a:t>Year 4 P.E days are Wednesday and Thursday</a:t>
            </a:r>
            <a:endParaRPr lang="en-GB" sz="2000" b="1" dirty="0">
              <a:solidFill>
                <a:srgbClr val="FF000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(no converse). Children must come in wearing their school jumper/cardigan. </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pic>
        <p:nvPicPr>
          <p:cNvPr id="4" name="Picture 3"/>
          <p:cNvPicPr>
            <a:picLocks noChangeAspect="1"/>
          </p:cNvPicPr>
          <p:nvPr/>
        </p:nvPicPr>
        <p:blipFill rotWithShape="1">
          <a:blip r:embed="rId3"/>
          <a:srcRect l="1816"/>
          <a:stretch/>
        </p:blipFill>
        <p:spPr>
          <a:xfrm>
            <a:off x="11035646" y="984101"/>
            <a:ext cx="932146" cy="946692"/>
          </a:xfrm>
          <a:prstGeom prst="rect">
            <a:avLst/>
          </a:prstGeom>
        </p:spPr>
      </p:pic>
    </p:spTree>
    <p:extLst>
      <p:ext uri="{BB962C8B-B14F-4D97-AF65-F5344CB8AC3E}">
        <p14:creationId xmlns:p14="http://schemas.microsoft.com/office/powerpoint/2010/main" val="2058753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11454938" cy="4708981"/>
          </a:xfrm>
          <a:prstGeom prst="rect">
            <a:avLst/>
          </a:prstGeom>
          <a:noFill/>
        </p:spPr>
        <p:txBody>
          <a:bodyPr wrap="square" rtlCol="0">
            <a:spAutoFit/>
          </a:bodyPr>
          <a:lstStyle/>
          <a:p>
            <a:pPr algn="ctr"/>
            <a:r>
              <a:rPr lang="en-GB" sz="4800" u="sng" dirty="0">
                <a:solidFill>
                  <a:srgbClr val="FF0000"/>
                </a:solidFill>
                <a:latin typeface="Comic Sans MS" panose="030F0702030302020204" pitchFamily="66" charset="0"/>
              </a:rPr>
              <a:t>Swimming</a:t>
            </a:r>
          </a:p>
          <a:p>
            <a:pPr lvl="0"/>
            <a:endParaRPr lang="en-GB" dirty="0">
              <a:solidFill>
                <a:srgbClr val="FF0000"/>
              </a:solidFill>
              <a:latin typeface="CCW Cursive Writing 1" panose="03050602040000000000" pitchFamily="66" charset="0"/>
            </a:endParaRPr>
          </a:p>
          <a:p>
            <a:pPr lvl="0"/>
            <a:endParaRPr lang="en-GB" dirty="0">
              <a:solidFill>
                <a:srgbClr val="FF0000"/>
              </a:solidFill>
              <a:latin typeface="CCW Cursive Writing 1" panose="03050602040000000000" pitchFamily="66" charset="0"/>
            </a:endParaRPr>
          </a:p>
          <a:p>
            <a:pPr lvl="0"/>
            <a:r>
              <a:rPr lang="en-GB" sz="3600" dirty="0">
                <a:latin typeface="Comic Sans MS" panose="030F0702030302020204" pitchFamily="66" charset="0"/>
              </a:rPr>
              <a:t>Children will be going swimming on a Thursday.</a:t>
            </a:r>
          </a:p>
          <a:p>
            <a:pPr lvl="0"/>
            <a:endParaRPr lang="en-GB" sz="3600" dirty="0">
              <a:latin typeface="Comic Sans MS" panose="030F0702030302020204" pitchFamily="66" charset="0"/>
            </a:endParaRPr>
          </a:p>
          <a:p>
            <a:pPr lvl="0"/>
            <a:r>
              <a:rPr lang="en-GB" sz="3600" dirty="0">
                <a:latin typeface="Comic Sans MS" panose="030F0702030302020204" pitchFamily="66" charset="0"/>
              </a:rPr>
              <a:t>They need their costume/shorts, towel, goggles and a swimming cap is optional.</a:t>
            </a:r>
          </a:p>
          <a:p>
            <a:pPr lvl="0"/>
            <a:endParaRPr lang="en-GB" sz="3600" dirty="0">
              <a:latin typeface="Comic Sans MS" panose="030F0702030302020204" pitchFamily="66" charset="0"/>
            </a:endParaRPr>
          </a:p>
          <a:p>
            <a:pPr lvl="0"/>
            <a:r>
              <a:rPr lang="en-GB" sz="3600" dirty="0">
                <a:latin typeface="Comic Sans MS" panose="030F0702030302020204" pitchFamily="66" charset="0"/>
              </a:rPr>
              <a:t>Please </a:t>
            </a:r>
            <a:r>
              <a:rPr lang="en-GB" sz="3600" b="1" u="sng" dirty="0">
                <a:latin typeface="Comic Sans MS" panose="030F0702030302020204" pitchFamily="66" charset="0"/>
              </a:rPr>
              <a:t>avoid</a:t>
            </a:r>
            <a:r>
              <a:rPr lang="en-GB" sz="3600" dirty="0">
                <a:latin typeface="Comic Sans MS" panose="030F0702030302020204" pitchFamily="66" charset="0"/>
              </a:rPr>
              <a:t> jewellery on P.E days. </a:t>
            </a:r>
            <a:endParaRPr lang="en-US" sz="3600" dirty="0">
              <a:latin typeface="Comic Sans MS" panose="030F0702030302020204" pitchFamily="66" charset="0"/>
            </a:endParaRPr>
          </a:p>
        </p:txBody>
      </p:sp>
      <p:pic>
        <p:nvPicPr>
          <p:cNvPr id="5" name="Picture 4"/>
          <p:cNvPicPr>
            <a:picLocks noChangeAspect="1"/>
          </p:cNvPicPr>
          <p:nvPr/>
        </p:nvPicPr>
        <p:blipFill rotWithShape="1">
          <a:blip r:embed="rId2"/>
          <a:srcRect l="1816"/>
          <a:stretch/>
        </p:blipFill>
        <p:spPr>
          <a:xfrm>
            <a:off x="598027" y="167129"/>
            <a:ext cx="932146" cy="946692"/>
          </a:xfrm>
          <a:prstGeom prst="rect">
            <a:avLst/>
          </a:prstGeom>
        </p:spPr>
      </p:pic>
    </p:spTree>
    <p:extLst>
      <p:ext uri="{BB962C8B-B14F-4D97-AF65-F5344CB8AC3E}">
        <p14:creationId xmlns:p14="http://schemas.microsoft.com/office/powerpoint/2010/main" val="3964909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88095" y="219439"/>
            <a:ext cx="6267797" cy="769441"/>
          </a:xfrm>
          <a:prstGeom prst="rect">
            <a:avLst/>
          </a:prstGeom>
          <a:noFill/>
        </p:spPr>
        <p:txBody>
          <a:bodyPr wrap="square" rtlCol="0">
            <a:spAutoFit/>
          </a:bodyPr>
          <a:lstStyle/>
          <a:p>
            <a:pPr algn="ctr"/>
            <a:r>
              <a:rPr lang="en-GB" sz="4400" dirty="0">
                <a:latin typeface="Comic Sans MS" panose="030F0702030302020204" pitchFamily="66" charset="0"/>
              </a:rPr>
              <a:t>Reading </a:t>
            </a:r>
          </a:p>
        </p:txBody>
      </p:sp>
      <p:sp>
        <p:nvSpPr>
          <p:cNvPr id="6" name="Rectangle 5"/>
          <p:cNvSpPr/>
          <p:nvPr/>
        </p:nvSpPr>
        <p:spPr>
          <a:xfrm>
            <a:off x="453228" y="1227115"/>
            <a:ext cx="11255433" cy="5047536"/>
          </a:xfrm>
          <a:prstGeom prst="rect">
            <a:avLst/>
          </a:prstGeom>
        </p:spPr>
        <p:txBody>
          <a:bodyPr wrap="square">
            <a:spAutoFit/>
          </a:bodyPr>
          <a:lstStyle/>
          <a:p>
            <a:pPr lvl="0"/>
            <a:r>
              <a:rPr lang="en-GB" sz="2000" dirty="0">
                <a:latin typeface="Comic Sans MS" panose="030F0702030302020204" pitchFamily="66" charset="0"/>
              </a:rPr>
              <a:t>Children’s reading records </a:t>
            </a:r>
            <a:r>
              <a:rPr lang="en-GB" sz="2000" u="sng" dirty="0">
                <a:latin typeface="Comic Sans MS" panose="030F0702030302020204" pitchFamily="66" charset="0"/>
              </a:rPr>
              <a:t>and books </a:t>
            </a:r>
            <a:r>
              <a:rPr lang="en-GB" sz="2000" dirty="0">
                <a:latin typeface="Comic Sans MS" panose="030F0702030302020204" pitchFamily="66" charset="0"/>
              </a:rPr>
              <a:t>(which need to be changed) are to be brought into school EVERY DAY, to be checked by their teacher. They will be returned to the child daily. On a Friday they will also bring home a ‘bedtime storybook’ to share with an adult over the weekend.</a:t>
            </a:r>
          </a:p>
          <a:p>
            <a:pPr lvl="0" algn="ctr"/>
            <a:endParaRPr lang="en-GB" sz="2000" dirty="0">
              <a:latin typeface="CCW Cursive Writing 1" panose="03050602040000000000" pitchFamily="66" charset="0"/>
            </a:endParaRPr>
          </a:p>
          <a:p>
            <a:pPr lvl="0" algn="ctr"/>
            <a:endParaRPr lang="en-GB" sz="2000" dirty="0">
              <a:latin typeface="CCW Cursive Writing 1" panose="03050602040000000000" pitchFamily="66" charset="0"/>
            </a:endParaRPr>
          </a:p>
          <a:p>
            <a:r>
              <a:rPr lang="en-GB" sz="2000" dirty="0">
                <a:latin typeface="Comic Sans MS" panose="030F0702030302020204" pitchFamily="66" charset="0"/>
              </a:rPr>
              <a:t>The expectation is  for children to </a:t>
            </a:r>
            <a:br>
              <a:rPr lang="en-GB" sz="2000" dirty="0">
                <a:latin typeface="Comic Sans MS" panose="030F0702030302020204" pitchFamily="66" charset="0"/>
              </a:rPr>
            </a:br>
            <a:r>
              <a:rPr lang="en-GB" sz="2000" dirty="0">
                <a:latin typeface="Comic Sans MS" panose="030F0702030302020204" pitchFamily="66" charset="0"/>
              </a:rPr>
              <a:t>read for at least 10 minutes each day.</a:t>
            </a:r>
          </a:p>
          <a:p>
            <a:r>
              <a:rPr lang="en-GB" sz="2000" dirty="0">
                <a:latin typeface="Comic Sans MS" panose="030F0702030302020204" pitchFamily="66" charset="0"/>
              </a:rPr>
              <a:t>Please </a:t>
            </a:r>
            <a:r>
              <a:rPr lang="en-GB" sz="2000" b="1" u="sng" dirty="0">
                <a:latin typeface="Comic Sans MS" panose="030F0702030302020204" pitchFamily="66" charset="0"/>
              </a:rPr>
              <a:t>sign</a:t>
            </a:r>
            <a:r>
              <a:rPr lang="en-GB" sz="2000" dirty="0">
                <a:latin typeface="Comic Sans MS" panose="030F0702030302020204" pitchFamily="66" charset="0"/>
              </a:rPr>
              <a:t> their reading record</a:t>
            </a:r>
          </a:p>
          <a:p>
            <a:r>
              <a:rPr lang="en-GB" sz="2000" dirty="0">
                <a:latin typeface="Comic Sans MS" panose="030F0702030302020204" pitchFamily="66" charset="0"/>
              </a:rPr>
              <a:t> when you have listened to </a:t>
            </a:r>
          </a:p>
          <a:p>
            <a:r>
              <a:rPr lang="en-GB" sz="2000" dirty="0">
                <a:latin typeface="Comic Sans MS" panose="030F0702030302020204" pitchFamily="66" charset="0"/>
              </a:rPr>
              <a:t>your child read </a:t>
            </a:r>
            <a:r>
              <a:rPr lang="en-GB" sz="2000" b="1" u="sng" dirty="0">
                <a:latin typeface="Comic Sans MS" panose="030F0702030302020204" pitchFamily="66" charset="0"/>
              </a:rPr>
              <a:t>every day</a:t>
            </a:r>
            <a:r>
              <a:rPr lang="en-GB" sz="2000" dirty="0">
                <a:latin typeface="Comic Sans MS" panose="030F0702030302020204" pitchFamily="66" charset="0"/>
              </a:rPr>
              <a:t>. </a:t>
            </a:r>
          </a:p>
          <a:p>
            <a:pPr lvl="0" algn="ctr"/>
            <a:endParaRPr lang="en-GB" sz="2000" dirty="0">
              <a:latin typeface="CCW Cursive Writing 1" panose="03050602040000000000" pitchFamily="66" charset="0"/>
            </a:endParaRPr>
          </a:p>
          <a:p>
            <a:pPr lvl="0" algn="ctr"/>
            <a:endParaRPr lang="en-GB" sz="2000" dirty="0">
              <a:latin typeface="CCW Cursive Writing 1" panose="03050602040000000000" pitchFamily="66" charset="0"/>
            </a:endParaRPr>
          </a:p>
          <a:p>
            <a:pPr lvl="0" algn="ctr"/>
            <a:endParaRPr lang="en-GB" sz="2000" dirty="0">
              <a:latin typeface="CCW Cursive Writing 1" panose="03050602040000000000" pitchFamily="66" charset="0"/>
            </a:endParaRPr>
          </a:p>
          <a:p>
            <a:pPr lvl="0"/>
            <a:r>
              <a:rPr lang="en-GB" sz="2000" dirty="0">
                <a:latin typeface="Comic Sans MS" panose="030F0702030302020204" pitchFamily="66" charset="0"/>
              </a:rPr>
              <a:t>It is important that you listen to your child read </a:t>
            </a:r>
            <a:r>
              <a:rPr lang="en-GB" sz="2400" b="1" dirty="0">
                <a:latin typeface="Comic Sans MS" panose="030F0702030302020204" pitchFamily="66" charset="0"/>
              </a:rPr>
              <a:t>every day </a:t>
            </a:r>
            <a:r>
              <a:rPr lang="en-GB" sz="2000" dirty="0">
                <a:latin typeface="Comic Sans MS" panose="030F0702030302020204" pitchFamily="66" charset="0"/>
              </a:rPr>
              <a:t>to help us develop your child’s reading for pleasure.</a:t>
            </a:r>
          </a:p>
        </p:txBody>
      </p:sp>
      <p:pic>
        <p:nvPicPr>
          <p:cNvPr id="13" name="Picture 12"/>
          <p:cNvPicPr>
            <a:picLocks noChangeAspect="1"/>
          </p:cNvPicPr>
          <p:nvPr/>
        </p:nvPicPr>
        <p:blipFill>
          <a:blip r:embed="rId2"/>
          <a:stretch>
            <a:fillRect/>
          </a:stretch>
        </p:blipFill>
        <p:spPr>
          <a:xfrm>
            <a:off x="8840440" y="2432265"/>
            <a:ext cx="2128282" cy="3071191"/>
          </a:xfrm>
          <a:prstGeom prst="rect">
            <a:avLst/>
          </a:prstGeom>
        </p:spPr>
      </p:pic>
      <p:pic>
        <p:nvPicPr>
          <p:cNvPr id="8" name="Picture 7"/>
          <p:cNvPicPr>
            <a:picLocks noChangeAspect="1"/>
          </p:cNvPicPr>
          <p:nvPr/>
        </p:nvPicPr>
        <p:blipFill rotWithShape="1">
          <a:blip r:embed="rId3"/>
          <a:srcRect l="1816"/>
          <a:stretch/>
        </p:blipFill>
        <p:spPr>
          <a:xfrm>
            <a:off x="508049" y="405418"/>
            <a:ext cx="757618" cy="769441"/>
          </a:xfrm>
          <a:prstGeom prst="rect">
            <a:avLst/>
          </a:prstGeom>
        </p:spPr>
      </p:pic>
    </p:spTree>
    <p:extLst>
      <p:ext uri="{BB962C8B-B14F-4D97-AF65-F5344CB8AC3E}">
        <p14:creationId xmlns:p14="http://schemas.microsoft.com/office/powerpoint/2010/main" val="3436219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5388" y="1458136"/>
            <a:ext cx="11454938" cy="4757698"/>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lvl="0" algn="ctr"/>
            <a:endParaRPr lang="en-GB" dirty="0">
              <a:latin typeface="Comic Sans MS" panose="030F0702030302020204" pitchFamily="66" charset="0"/>
            </a:endParaRPr>
          </a:p>
          <a:p>
            <a:pPr lvl="0" algn="ctr"/>
            <a:endParaRPr lang="en-GB" dirty="0">
              <a:latin typeface="Comic Sans MS" panose="030F0702030302020204" pitchFamily="66" charset="0"/>
            </a:endParaRPr>
          </a:p>
          <a:p>
            <a:pPr lvl="0" algn="ctr"/>
            <a:endParaRPr lang="en-GB" dirty="0">
              <a:latin typeface="Comic Sans MS" panose="030F0702030302020204" pitchFamily="66" charset="0"/>
            </a:endParaRPr>
          </a:p>
          <a:p>
            <a:pPr lvl="0" algn="ctr"/>
            <a:endParaRPr lang="en-GB" dirty="0">
              <a:latin typeface="Comic Sans MS" panose="030F0702030302020204" pitchFamily="66" charset="0"/>
            </a:endParaRPr>
          </a:p>
          <a:p>
            <a:r>
              <a:rPr lang="en-GB" sz="2400" dirty="0">
                <a:latin typeface="Comic Sans MS" panose="030F0702030302020204" pitchFamily="66" charset="0"/>
              </a:rPr>
              <a:t>Homework will be set on a </a:t>
            </a:r>
            <a:r>
              <a:rPr lang="en-GB" sz="2400" dirty="0">
                <a:solidFill>
                  <a:srgbClr val="FF0000"/>
                </a:solidFill>
                <a:latin typeface="Comic Sans MS" panose="030F0702030302020204" pitchFamily="66" charset="0"/>
              </a:rPr>
              <a:t>Friday</a:t>
            </a:r>
            <a:r>
              <a:rPr lang="en-GB" sz="2400" dirty="0">
                <a:latin typeface="Comic Sans MS" panose="030F0702030302020204" pitchFamily="66" charset="0"/>
              </a:rPr>
              <a:t> and should be completed by the following </a:t>
            </a:r>
            <a:r>
              <a:rPr lang="en-GB" sz="2400" dirty="0">
                <a:solidFill>
                  <a:srgbClr val="00B050"/>
                </a:solidFill>
                <a:latin typeface="Comic Sans MS" panose="030F0702030302020204" pitchFamily="66" charset="0"/>
              </a:rPr>
              <a:t>Wednesday</a:t>
            </a:r>
            <a:r>
              <a:rPr lang="en-GB" sz="2400" dirty="0">
                <a:latin typeface="Comic Sans MS" panose="030F0702030302020204" pitchFamily="66" charset="0"/>
              </a:rPr>
              <a:t>.</a:t>
            </a:r>
            <a:br>
              <a:rPr lang="en-GB" sz="2400" dirty="0">
                <a:latin typeface="Comic Sans MS" panose="030F0702030302020204" pitchFamily="66" charset="0"/>
              </a:rPr>
            </a:br>
            <a:r>
              <a:rPr lang="en-GB" sz="1600" dirty="0">
                <a:solidFill>
                  <a:schemeClr val="tx1"/>
                </a:solidFill>
                <a:latin typeface="Comic Sans MS" panose="030F0702030302020204" pitchFamily="66" charset="0"/>
              </a:rPr>
              <a:t> </a:t>
            </a:r>
          </a:p>
          <a:p>
            <a:pPr lvl="0"/>
            <a:r>
              <a:rPr lang="en-GB" sz="1600" b="1" dirty="0">
                <a:latin typeface="Comic Sans MS" panose="030F0702030302020204" pitchFamily="66" charset="0"/>
              </a:rPr>
              <a:t>Maths Worksheets</a:t>
            </a:r>
          </a:p>
          <a:p>
            <a:pPr lvl="0"/>
            <a:r>
              <a:rPr lang="en-GB" sz="1600" dirty="0">
                <a:latin typeface="Comic Sans MS" panose="030F0702030302020204" pitchFamily="66" charset="0"/>
              </a:rPr>
              <a:t>Each week your child will receive maths homework . These will be mainly maths fluency worksheets to improve accuracy.</a:t>
            </a:r>
          </a:p>
          <a:p>
            <a:pPr lvl="0"/>
            <a:endParaRPr lang="en-GB" sz="1600" dirty="0">
              <a:latin typeface="Comic Sans MS" panose="030F0702030302020204" pitchFamily="66" charset="0"/>
            </a:endParaRPr>
          </a:p>
          <a:p>
            <a:pPr lvl="0"/>
            <a:endParaRPr lang="en-GB" sz="1600" u="sng" dirty="0">
              <a:latin typeface="Comic Sans MS" panose="030F0702030302020204" pitchFamily="66" charset="0"/>
            </a:endParaRPr>
          </a:p>
          <a:p>
            <a:pPr lvl="0" algn="ctr"/>
            <a:r>
              <a:rPr lang="en-GB" sz="1600" dirty="0">
                <a:solidFill>
                  <a:schemeClr val="accent6"/>
                </a:solidFill>
                <a:latin typeface="Comic Sans MS" panose="030F0702030302020204" pitchFamily="66" charset="0"/>
              </a:rPr>
              <a:t>If you have any questions about home work please don’t hesitate to ask! </a:t>
            </a:r>
          </a:p>
          <a:p>
            <a:pPr lvl="0"/>
            <a:endParaRPr lang="en-US" sz="1600" dirty="0">
              <a:solidFill>
                <a:schemeClr val="tx1"/>
              </a:solidFill>
              <a:latin typeface="Comic Sans MS" panose="030F0702030302020204" pitchFamily="66" charset="0"/>
            </a:endParaRPr>
          </a:p>
          <a:p>
            <a:pPr lvl="0"/>
            <a:endParaRPr lang="en-GB" sz="1600" dirty="0">
              <a:solidFill>
                <a:schemeClr val="tx1"/>
              </a:solidFill>
              <a:latin typeface="Comic Sans MS" panose="030F0702030302020204" pitchFamily="66" charset="0"/>
            </a:endParaRPr>
          </a:p>
          <a:p>
            <a:pPr lvl="0"/>
            <a:endParaRPr lang="en-GB" dirty="0">
              <a:solidFill>
                <a:schemeClr val="accent6"/>
              </a:solidFill>
              <a:latin typeface="Comic Sans MS" panose="030F0702030302020204" pitchFamily="66" charset="0"/>
            </a:endParaRPr>
          </a:p>
        </p:txBody>
      </p:sp>
      <p:sp>
        <p:nvSpPr>
          <p:cNvPr id="7" name="TextBox 6"/>
          <p:cNvSpPr txBox="1"/>
          <p:nvPr/>
        </p:nvSpPr>
        <p:spPr>
          <a:xfrm>
            <a:off x="2915208" y="395631"/>
            <a:ext cx="6267797" cy="1569660"/>
          </a:xfrm>
          <a:prstGeom prst="rect">
            <a:avLst/>
          </a:prstGeom>
          <a:noFill/>
        </p:spPr>
        <p:txBody>
          <a:bodyPr wrap="square" rtlCol="0">
            <a:spAutoFit/>
          </a:bodyPr>
          <a:lstStyle/>
          <a:p>
            <a:pPr algn="ctr"/>
            <a:r>
              <a:rPr lang="en-GB" sz="4800" dirty="0">
                <a:latin typeface="Comic Sans MS" panose="030F0702030302020204" pitchFamily="66" charset="0"/>
              </a:rPr>
              <a:t>Homework </a:t>
            </a:r>
          </a:p>
          <a:p>
            <a:pPr algn="ctr"/>
            <a:r>
              <a:rPr lang="en-GB" sz="4800" dirty="0">
                <a:latin typeface="Comic Sans MS" panose="030F0702030302020204" pitchFamily="66" charset="0"/>
              </a:rPr>
              <a:t> </a:t>
            </a:r>
          </a:p>
        </p:txBody>
      </p:sp>
    </p:spTree>
    <p:extLst>
      <p:ext uri="{BB962C8B-B14F-4D97-AF65-F5344CB8AC3E}">
        <p14:creationId xmlns:p14="http://schemas.microsoft.com/office/powerpoint/2010/main" val="550082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0863" y="1515705"/>
            <a:ext cx="10515600" cy="4351338"/>
          </a:xfrm>
        </p:spPr>
        <p:txBody>
          <a:bodyPr>
            <a:normAutofit fontScale="92500" lnSpcReduction="20000"/>
          </a:bodyPr>
          <a:lstStyle/>
          <a:p>
            <a:pPr marL="0" indent="0">
              <a:buNone/>
            </a:pPr>
            <a:r>
              <a:rPr lang="en-US" dirty="0">
                <a:latin typeface="Comic Sans MS" panose="030F0702030302020204" pitchFamily="66" charset="0"/>
              </a:rPr>
              <a:t/>
            </a:r>
            <a:br>
              <a:rPr lang="en-US" dirty="0">
                <a:latin typeface="Comic Sans MS" panose="030F0702030302020204" pitchFamily="66" charset="0"/>
              </a:rPr>
            </a:br>
            <a:endParaRPr lang="en-US" dirty="0">
              <a:latin typeface="Comic Sans MS" panose="030F0702030302020204" pitchFamily="66" charset="0"/>
            </a:endParaRPr>
          </a:p>
          <a:p>
            <a:r>
              <a:rPr lang="en-US" dirty="0">
                <a:latin typeface="Comic Sans MS" panose="030F0702030302020204" pitchFamily="66" charset="0"/>
              </a:rPr>
              <a:t>Please can your child bring to school a painting overall for Art and Design &amp; Technology lessons as soon as possible. </a:t>
            </a:r>
          </a:p>
          <a:p>
            <a:endParaRPr lang="en-US" dirty="0">
              <a:latin typeface="Comic Sans MS" panose="030F0702030302020204" pitchFamily="66" charset="0"/>
            </a:endParaRPr>
          </a:p>
          <a:p>
            <a:r>
              <a:rPr lang="en-US" dirty="0">
                <a:latin typeface="Comic Sans MS" panose="030F0702030302020204" pitchFamily="66" charset="0"/>
              </a:rPr>
              <a:t>This will protect their clothing during painting, gluing or other art and design activities. </a:t>
            </a:r>
          </a:p>
          <a:p>
            <a:pPr marL="0" indent="0">
              <a:buNone/>
            </a:pPr>
            <a:r>
              <a:rPr lang="en-US" dirty="0">
                <a:latin typeface="Comic Sans MS" panose="030F0702030302020204" pitchFamily="66" charset="0"/>
              </a:rPr>
              <a:t> </a:t>
            </a:r>
          </a:p>
          <a:p>
            <a:r>
              <a:rPr lang="en-US" dirty="0">
                <a:latin typeface="Comic Sans MS" panose="030F0702030302020204" pitchFamily="66" charset="0"/>
              </a:rPr>
              <a:t>From our experience, we know that an ideal painting overall is an old adult shirt with sleeves,  which the child should wear back to front or an old adult t-shirt.  Each child should have his/her own overall or apron, which will be kept at school. </a:t>
            </a:r>
          </a:p>
          <a:p>
            <a:endParaRPr lang="en-GB" dirty="0">
              <a:latin typeface="Comic Sans MS" panose="030F0702030302020204" pitchFamily="66" charset="0"/>
            </a:endParaRPr>
          </a:p>
        </p:txBody>
      </p:sp>
      <p:sp>
        <p:nvSpPr>
          <p:cNvPr id="4" name="Title 3"/>
          <p:cNvSpPr>
            <a:spLocks noGrp="1"/>
          </p:cNvSpPr>
          <p:nvPr>
            <p:ph type="title"/>
          </p:nvPr>
        </p:nvSpPr>
        <p:spPr>
          <a:xfrm>
            <a:off x="3713747" y="572700"/>
            <a:ext cx="10515600" cy="1325563"/>
          </a:xfrm>
        </p:spPr>
        <p:txBody>
          <a:bodyPr/>
          <a:lstStyle/>
          <a:p>
            <a:r>
              <a:rPr lang="en-US" u="sng" dirty="0">
                <a:latin typeface="Comic Sans MS" panose="030F0702030302020204" pitchFamily="66" charset="0"/>
              </a:rPr>
              <a:t>Craft Aprons</a:t>
            </a:r>
            <a:r>
              <a:rPr lang="en-US" dirty="0">
                <a:latin typeface="Comic Sans MS" panose="030F0702030302020204" pitchFamily="66" charset="0"/>
              </a:rPr>
              <a:t/>
            </a:r>
            <a:br>
              <a:rPr lang="en-US" dirty="0">
                <a:latin typeface="Comic Sans MS" panose="030F0702030302020204" pitchFamily="66" charset="0"/>
              </a:rPr>
            </a:br>
            <a:endParaRPr lang="en-GB" dirty="0"/>
          </a:p>
        </p:txBody>
      </p:sp>
    </p:spTree>
    <p:extLst>
      <p:ext uri="{BB962C8B-B14F-4D97-AF65-F5344CB8AC3E}">
        <p14:creationId xmlns:p14="http://schemas.microsoft.com/office/powerpoint/2010/main" val="3941113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2929" y="331065"/>
            <a:ext cx="6267797" cy="1446550"/>
          </a:xfrm>
          <a:prstGeom prst="rect">
            <a:avLst/>
          </a:prstGeom>
          <a:noFill/>
        </p:spPr>
        <p:txBody>
          <a:bodyPr wrap="square" rtlCol="0">
            <a:spAutoFit/>
          </a:bodyPr>
          <a:lstStyle/>
          <a:p>
            <a:pPr algn="ctr"/>
            <a:r>
              <a:rPr lang="en-GB" sz="4400" b="1" dirty="0">
                <a:latin typeface="Comic Sans MS" panose="030F0702030302020204" pitchFamily="66" charset="0"/>
              </a:rPr>
              <a:t>Home Learning Projects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527" y="3272788"/>
            <a:ext cx="3974432" cy="298082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5486" y="3272789"/>
            <a:ext cx="3990856" cy="2980824"/>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21052"/>
          <a:stretch/>
        </p:blipFill>
        <p:spPr>
          <a:xfrm rot="5400000">
            <a:off x="8674769" y="3116376"/>
            <a:ext cx="2980826" cy="3293649"/>
          </a:xfrm>
          <a:prstGeom prst="rect">
            <a:avLst/>
          </a:prstGeom>
        </p:spPr>
      </p:pic>
    </p:spTree>
    <p:extLst>
      <p:ext uri="{BB962C8B-B14F-4D97-AF65-F5344CB8AC3E}">
        <p14:creationId xmlns:p14="http://schemas.microsoft.com/office/powerpoint/2010/main" val="1634493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6995" y="154602"/>
            <a:ext cx="6267797" cy="769441"/>
          </a:xfrm>
          <a:prstGeom prst="rect">
            <a:avLst/>
          </a:prstGeom>
          <a:noFill/>
        </p:spPr>
        <p:txBody>
          <a:bodyPr wrap="square" rtlCol="0">
            <a:spAutoFit/>
          </a:bodyPr>
          <a:lstStyle/>
          <a:p>
            <a:pPr algn="ctr"/>
            <a:r>
              <a:rPr lang="en-GB" sz="4400" dirty="0">
                <a:latin typeface="Comic Sans MS" panose="030F0702030302020204" pitchFamily="66" charset="0"/>
              </a:rPr>
              <a:t>Curriculum Overview</a:t>
            </a:r>
          </a:p>
        </p:txBody>
      </p:sp>
      <p:pic>
        <p:nvPicPr>
          <p:cNvPr id="3" name="Picture 2"/>
          <p:cNvPicPr>
            <a:picLocks noChangeAspect="1"/>
          </p:cNvPicPr>
          <p:nvPr/>
        </p:nvPicPr>
        <p:blipFill rotWithShape="1">
          <a:blip r:embed="rId2"/>
          <a:srcRect t="9861"/>
          <a:stretch/>
        </p:blipFill>
        <p:spPr>
          <a:xfrm>
            <a:off x="850205" y="775112"/>
            <a:ext cx="10220325" cy="5700963"/>
          </a:xfrm>
          <a:prstGeom prst="rect">
            <a:avLst/>
          </a:prstGeom>
        </p:spPr>
      </p:pic>
    </p:spTree>
    <p:extLst>
      <p:ext uri="{BB962C8B-B14F-4D97-AF65-F5344CB8AC3E}">
        <p14:creationId xmlns:p14="http://schemas.microsoft.com/office/powerpoint/2010/main" val="14571583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6326" y="422818"/>
            <a:ext cx="6267797" cy="646331"/>
          </a:xfrm>
          <a:prstGeom prst="rect">
            <a:avLst/>
          </a:prstGeom>
          <a:noFill/>
        </p:spPr>
        <p:txBody>
          <a:bodyPr wrap="square" rtlCol="0">
            <a:spAutoFit/>
          </a:bodyPr>
          <a:lstStyle/>
          <a:p>
            <a:pPr algn="ctr"/>
            <a:r>
              <a:rPr lang="en-GB" sz="3600" dirty="0">
                <a:latin typeface="Comic Sans MS" panose="030F0702030302020204" pitchFamily="66" charset="0"/>
              </a:rPr>
              <a:t>Knowledge Organisers </a:t>
            </a:r>
          </a:p>
        </p:txBody>
      </p:sp>
      <p:sp>
        <p:nvSpPr>
          <p:cNvPr id="8" name="TextBox 7"/>
          <p:cNvSpPr txBox="1"/>
          <p:nvPr/>
        </p:nvSpPr>
        <p:spPr>
          <a:xfrm>
            <a:off x="473213" y="1144326"/>
            <a:ext cx="10042107" cy="1200329"/>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 Knowledge Organiser to show you what we will be learning about in history or geography over the half-term. </a:t>
            </a:r>
          </a:p>
          <a:p>
            <a:pPr algn="ctr"/>
            <a:r>
              <a:rPr lang="en-GB" dirty="0">
                <a:latin typeface="Comic Sans MS" panose="030F0702030302020204" pitchFamily="66" charset="0"/>
              </a:rPr>
              <a:t>Please have a look at these with your children and talk about some of the language and outcomes we will be looking at in preparation for the upcoming lessons.  </a:t>
            </a:r>
          </a:p>
        </p:txBody>
      </p:sp>
      <p:pic>
        <p:nvPicPr>
          <p:cNvPr id="11" name="Picture 10"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421" y="2462314"/>
            <a:ext cx="5361234" cy="3988057"/>
          </a:xfrm>
          <a:prstGeom prst="rect">
            <a:avLst/>
          </a:prstGeom>
        </p:spPr>
      </p:pic>
      <p:pic>
        <p:nvPicPr>
          <p:cNvPr id="3" name="Picture 2"/>
          <p:cNvPicPr>
            <a:picLocks noChangeAspect="1"/>
          </p:cNvPicPr>
          <p:nvPr/>
        </p:nvPicPr>
        <p:blipFill>
          <a:blip r:embed="rId3"/>
          <a:stretch>
            <a:fillRect/>
          </a:stretch>
        </p:blipFill>
        <p:spPr>
          <a:xfrm>
            <a:off x="7901694" y="2386626"/>
            <a:ext cx="2881668" cy="4184683"/>
          </a:xfrm>
          <a:prstGeom prst="rect">
            <a:avLst/>
          </a:prstGeom>
        </p:spPr>
      </p:pic>
    </p:spTree>
    <p:extLst>
      <p:ext uri="{BB962C8B-B14F-4D97-AF65-F5344CB8AC3E}">
        <p14:creationId xmlns:p14="http://schemas.microsoft.com/office/powerpoint/2010/main" val="7842377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Relationships Education</a:t>
            </a:r>
          </a:p>
        </p:txBody>
      </p:sp>
      <p:sp>
        <p:nvSpPr>
          <p:cNvPr id="3" name="Content Placeholder 2"/>
          <p:cNvSpPr>
            <a:spLocks noGrp="1"/>
          </p:cNvSpPr>
          <p:nvPr>
            <p:ph idx="1"/>
          </p:nvPr>
        </p:nvSpPr>
        <p:spPr>
          <a:xfrm>
            <a:off x="838200" y="1690688"/>
            <a:ext cx="10515600" cy="4486275"/>
          </a:xfrm>
        </p:spPr>
        <p:txBody>
          <a:bodyPr/>
          <a:lstStyle/>
          <a:p>
            <a:pPr marL="0" indent="0">
              <a:buNone/>
            </a:pPr>
            <a:r>
              <a:rPr lang="en-GB" dirty="0">
                <a:latin typeface="Comic Sans MS" panose="030F0702030302020204" pitchFamily="66" charset="0"/>
              </a:rPr>
              <a:t>Children follow a diocesan programme TEN </a:t>
            </a:r>
            <a:r>
              <a:rPr lang="en-GB" dirty="0" err="1">
                <a:latin typeface="Comic Sans MS" panose="030F0702030302020204" pitchFamily="66" charset="0"/>
              </a:rPr>
              <a:t>TEN</a:t>
            </a:r>
            <a:r>
              <a:rPr lang="en-GB" dirty="0">
                <a:latin typeface="Comic Sans MS" panose="030F0702030302020204" pitchFamily="66" charset="0"/>
              </a:rPr>
              <a:t>.</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2"/>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4"/>
          <a:srcRect l="1816"/>
          <a:stretch/>
        </p:blipFill>
        <p:spPr>
          <a:xfrm>
            <a:off x="573963" y="338119"/>
            <a:ext cx="932146" cy="946692"/>
          </a:xfrm>
          <a:prstGeom prst="rect">
            <a:avLst/>
          </a:prstGeom>
        </p:spPr>
      </p:pic>
    </p:spTree>
    <p:extLst>
      <p:ext uri="{BB962C8B-B14F-4D97-AF65-F5344CB8AC3E}">
        <p14:creationId xmlns:p14="http://schemas.microsoft.com/office/powerpoint/2010/main" val="3703045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02117" y="312348"/>
            <a:ext cx="6267797" cy="923330"/>
          </a:xfrm>
          <a:prstGeom prst="rect">
            <a:avLst/>
          </a:prstGeom>
          <a:noFill/>
        </p:spPr>
        <p:txBody>
          <a:bodyPr wrap="square" rtlCol="0">
            <a:spAutoFit/>
          </a:bodyPr>
          <a:lstStyle/>
          <a:p>
            <a:pPr algn="ctr"/>
            <a:r>
              <a:rPr lang="en-GB" sz="5400" b="1" dirty="0">
                <a:latin typeface="Comic Sans MS" panose="030F0702030302020204" pitchFamily="66" charset="0"/>
              </a:rPr>
              <a:t>Enrichment </a:t>
            </a:r>
          </a:p>
        </p:txBody>
      </p:sp>
      <p:sp>
        <p:nvSpPr>
          <p:cNvPr id="2" name="Rectangle 1"/>
          <p:cNvSpPr/>
          <p:nvPr/>
        </p:nvSpPr>
        <p:spPr>
          <a:xfrm>
            <a:off x="876678" y="1652230"/>
            <a:ext cx="10053020" cy="2062103"/>
          </a:xfrm>
          <a:prstGeom prst="rect">
            <a:avLst/>
          </a:prstGeom>
        </p:spPr>
        <p:txBody>
          <a:bodyPr wrap="square">
            <a:spAutoFit/>
          </a:bodyPr>
          <a:lstStyle/>
          <a:p>
            <a:pPr lvl="0"/>
            <a:r>
              <a:rPr lang="en-GB" sz="3200" dirty="0">
                <a:latin typeface="Comic Sans MS" panose="030F0702030302020204" pitchFamily="66" charset="0"/>
              </a:rPr>
              <a:t>At St. Anne’s, we aim for all children to experience an after school enrichment activity.</a:t>
            </a:r>
          </a:p>
          <a:p>
            <a:pPr lvl="0"/>
            <a:endParaRPr lang="en-GB" sz="3200" dirty="0">
              <a:latin typeface="Comic Sans MS" panose="030F0702030302020204" pitchFamily="66" charset="0"/>
            </a:endParaRPr>
          </a:p>
          <a:p>
            <a:pPr lvl="0" algn="ctr"/>
            <a:endParaRPr lang="en-GB" sz="3200" dirty="0">
              <a:latin typeface="Comic Sans MS" panose="030F0702030302020204" pitchFamily="66" charset="0"/>
            </a:endParaRPr>
          </a:p>
        </p:txBody>
      </p:sp>
      <p:pic>
        <p:nvPicPr>
          <p:cNvPr id="8" name="Picture 7"/>
          <p:cNvPicPr>
            <a:picLocks noChangeAspect="1"/>
          </p:cNvPicPr>
          <p:nvPr/>
        </p:nvPicPr>
        <p:blipFill>
          <a:blip r:embed="rId2"/>
          <a:stretch>
            <a:fillRect/>
          </a:stretch>
        </p:blipFill>
        <p:spPr>
          <a:xfrm>
            <a:off x="10297363" y="182671"/>
            <a:ext cx="1264671" cy="1259290"/>
          </a:xfrm>
          <a:prstGeom prst="rect">
            <a:avLst/>
          </a:prstGeom>
        </p:spPr>
      </p:pic>
      <p:pic>
        <p:nvPicPr>
          <p:cNvPr id="1026" name="Picture 2" descr="Free Enrichment Room Cliparts, Download Free Enrichment Room Cliparts png  images, Free ClipArts on Clip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2858" y="3062674"/>
            <a:ext cx="3304828" cy="3091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869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dirty="0">
              <a:effectLst/>
              <a:latin typeface="Comic Sans MS" panose="030F0702030302020204" pitchFamily="66" charset="0"/>
              <a:ea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dirty="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dirty="0">
                <a:effectLst/>
                <a:latin typeface="Comic Sans MS" panose="030F0702030302020204" pitchFamily="66" charset="0"/>
                <a:cs typeface="Arial" panose="020B0604020202020204" pitchFamily="34" charset="0"/>
              </a:rPr>
              <a:t>School Day and Punctuality</a:t>
            </a:r>
            <a:endParaRPr lang="en-GB" sz="1400" b="1" dirty="0">
              <a:effectLst/>
              <a:latin typeface="Comic Sans MS" panose="030F0702030302020204" pitchFamily="66"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r>
              <a:rPr lang="en-GB" sz="1400" dirty="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dirty="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spid="_x0000_s1026" name="Document" r:id="rId3" imgW="5271188" imgH="1532084" progId="Word.Document.12">
                  <p:embed/>
                </p:oleObj>
              </mc:Choice>
              <mc:Fallback>
                <p:oleObj name="Document" r:id="rId3"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4"/>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23033260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2261" y="158626"/>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457200" indent="-457200">
              <a:buFont typeface="Arial" panose="020B0604020202020204" pitchFamily="34" charset="0"/>
              <a:buChar char="•"/>
            </a:pPr>
            <a:r>
              <a:rPr lang="en-GB" sz="3200" dirty="0">
                <a:latin typeface="Comic Sans MS" panose="030F0702030302020204" pitchFamily="66" charset="0"/>
              </a:rPr>
              <a:t>Please remember that holidays are not authorised in school term time.</a:t>
            </a:r>
          </a:p>
          <a:p>
            <a:pPr marL="457200" indent="-457200">
              <a:buFont typeface="Arial" panose="020B0604020202020204" pitchFamily="34" charset="0"/>
              <a:buChar char="•"/>
            </a:pPr>
            <a:r>
              <a:rPr lang="en-GB" sz="3200" dirty="0">
                <a:latin typeface="Comic Sans MS" panose="030F0702030302020204" pitchFamily="66" charset="0"/>
              </a:rPr>
              <a:t>Families who take holidays during school term time can be fined.</a:t>
            </a:r>
          </a:p>
          <a:p>
            <a:pPr marL="457200" indent="-457200">
              <a:buFont typeface="Arial" panose="020B0604020202020204" pitchFamily="34" charset="0"/>
              <a:buChar char="•"/>
            </a:pPr>
            <a:r>
              <a:rPr lang="en-GB" sz="3200" dirty="0">
                <a:latin typeface="Comic Sans MS" panose="030F0702030302020204" pitchFamily="66" charset="0"/>
              </a:rPr>
              <a:t>The fines are for each child and both parents are fined.</a:t>
            </a:r>
          </a:p>
          <a:p>
            <a:pPr marL="457200" indent="-457200">
              <a:buFont typeface="Arial" panose="020B0604020202020204" pitchFamily="34" charset="0"/>
              <a:buChar char="•"/>
            </a:pPr>
            <a:r>
              <a:rPr lang="en-GB" sz="3200" dirty="0">
                <a:latin typeface="Comic Sans MS" panose="030F0702030302020204" pitchFamily="66" charset="0"/>
              </a:rPr>
              <a:t>We want every child in school every day.  Every day missed is a missed day of learning.</a:t>
            </a:r>
          </a:p>
          <a:p>
            <a:pPr marL="457200" indent="-457200">
              <a:buFont typeface="Arial" panose="020B0604020202020204" pitchFamily="34" charset="0"/>
              <a:buChar char="•"/>
            </a:pPr>
            <a:endParaRPr lang="en-GB" sz="3200" dirty="0">
              <a:latin typeface="Comic Sans MS" panose="030F0702030302020204" pitchFamily="66" charset="0"/>
            </a:endParaRPr>
          </a:p>
          <a:p>
            <a:pPr lvl="0" algn="ctr"/>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endParaRPr lang="en-GB" dirty="0">
              <a:latin typeface="Comic Sans MS" panose="030F0702030302020204" pitchFamily="66" charset="0"/>
            </a:endParaRPr>
          </a:p>
        </p:txBody>
      </p:sp>
      <p:sp>
        <p:nvSpPr>
          <p:cNvPr id="7" name="TextBox 6"/>
          <p:cNvSpPr txBox="1"/>
          <p:nvPr/>
        </p:nvSpPr>
        <p:spPr>
          <a:xfrm>
            <a:off x="3025832" y="535132"/>
            <a:ext cx="6267797" cy="1077218"/>
          </a:xfrm>
          <a:prstGeom prst="rect">
            <a:avLst/>
          </a:prstGeom>
          <a:noFill/>
        </p:spPr>
        <p:txBody>
          <a:bodyPr wrap="square" rtlCol="0">
            <a:spAutoFit/>
          </a:bodyPr>
          <a:lstStyle/>
          <a:p>
            <a:pPr algn="ctr"/>
            <a:r>
              <a:rPr lang="en-GB" sz="3600" b="1" dirty="0">
                <a:latin typeface="Comic Sans MS" panose="030F0702030302020204" pitchFamily="66" charset="0"/>
              </a:rPr>
              <a:t>Parent Reminders</a:t>
            </a:r>
          </a:p>
          <a:p>
            <a:pPr algn="ctr"/>
            <a:endParaRPr lang="en-GB" sz="2800" b="1" dirty="0">
              <a:latin typeface="CCW Cursive Writing 1" panose="03050602040000000000" pitchFamily="66" charset="0"/>
            </a:endParaRPr>
          </a:p>
        </p:txBody>
      </p:sp>
    </p:spTree>
    <p:extLst>
      <p:ext uri="{BB962C8B-B14F-4D97-AF65-F5344CB8AC3E}">
        <p14:creationId xmlns:p14="http://schemas.microsoft.com/office/powerpoint/2010/main" val="36979843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highlight>
                  <a:srgbClr val="000000"/>
                </a:highlight>
                <a:uLnTx/>
                <a:uFillTx/>
                <a:latin typeface="Calibri" panose="020F0502020204030204"/>
                <a:ea typeface="+mn-ea"/>
                <a:cs typeface="+mn-cs"/>
              </a:rPr>
              <a:t>Please note: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 leave of absence form will need to be completed at least 2 weeks before the absence.</a:t>
            </a:r>
          </a:p>
        </p:txBody>
      </p:sp>
    </p:spTree>
    <p:extLst>
      <p:ext uri="{BB962C8B-B14F-4D97-AF65-F5344CB8AC3E}">
        <p14:creationId xmlns:p14="http://schemas.microsoft.com/office/powerpoint/2010/main" val="1982351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New Family Hubs have opened in Solihull. Our local one is the Riverside Hub, which is in the building outside the school gates on Bosworth Drive.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Health visitors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Midwives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SOLAR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SENDIAS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Urban Heard (Youth Group)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Solihull College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Solihull Housing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Women’s Community Drop in</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Coffee mornings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And many more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p:cNvPicPr>
            <a:picLocks noChangeAspect="1"/>
          </p:cNvPicPr>
          <p:nvPr/>
        </p:nvPicPr>
        <p:blipFill rotWithShape="1">
          <a:blip r:embed="rId3"/>
          <a:srcRect l="1816"/>
          <a:stretch/>
        </p:blipFill>
        <p:spPr>
          <a:xfrm>
            <a:off x="11048003" y="279766"/>
            <a:ext cx="932146" cy="946692"/>
          </a:xfrm>
          <a:prstGeom prst="rect">
            <a:avLst/>
          </a:prstGeom>
        </p:spPr>
      </p:pic>
    </p:spTree>
    <p:extLst>
      <p:ext uri="{BB962C8B-B14F-4D97-AF65-F5344CB8AC3E}">
        <p14:creationId xmlns:p14="http://schemas.microsoft.com/office/powerpoint/2010/main" val="2348830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3F081D-C3A8-9A83-3BE2-6DE9E1B95C56}"/>
              </a:ext>
            </a:extLst>
          </p:cNvPr>
          <p:cNvSpPr txBox="1"/>
          <p:nvPr/>
        </p:nvSpPr>
        <p:spPr>
          <a:xfrm>
            <a:off x="581893" y="1103807"/>
            <a:ext cx="5892800"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have a new catering provider in school.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order your child’s dinner, please order this via Blue Runner,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need you to order their dinners for a week ahead before your child comes into school on a Monday .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There is more guidance on our website for ordering your child’s dinners.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There is also a family information pack, produced by Aspens for you all to look 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remember, there are no options for sandwiches, baguettes or wraps, however a varied, hot and nutritious dinner is available every day, including a jacket potato or pasta pot.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apply for Free School Meals if you think you may be entitled to these via Solihull Council.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6" name="Picture 5">
            <a:extLst>
              <a:ext uri="{FF2B5EF4-FFF2-40B4-BE49-F238E27FC236}">
                <a16:creationId xmlns:a16="http://schemas.microsoft.com/office/drawing/2014/main" id="{2C7778FC-3115-2BFC-5878-356AF37328FE}"/>
              </a:ext>
            </a:extLst>
          </p:cNvPr>
          <p:cNvPicPr>
            <a:picLocks noChangeAspect="1"/>
          </p:cNvPicPr>
          <p:nvPr/>
        </p:nvPicPr>
        <p:blipFill>
          <a:blip r:embed="rId2"/>
          <a:stretch>
            <a:fillRect/>
          </a:stretch>
        </p:blipFill>
        <p:spPr>
          <a:xfrm>
            <a:off x="7050240" y="1502743"/>
            <a:ext cx="4559867" cy="3706566"/>
          </a:xfrm>
          <a:prstGeom prst="rect">
            <a:avLst/>
          </a:prstGeom>
        </p:spPr>
      </p:pic>
      <p:sp>
        <p:nvSpPr>
          <p:cNvPr id="8" name="TextBox 7">
            <a:extLst>
              <a:ext uri="{FF2B5EF4-FFF2-40B4-BE49-F238E27FC236}">
                <a16:creationId xmlns:a16="http://schemas.microsoft.com/office/drawing/2014/main" id="{3E2824D5-D2C3-E44C-7FEA-756E0BAFBDA7}"/>
              </a:ext>
            </a:extLst>
          </p:cNvPr>
          <p:cNvSpPr txBox="1"/>
          <p:nvPr/>
        </p:nvSpPr>
        <p:spPr>
          <a:xfrm>
            <a:off x="3084946" y="415514"/>
            <a:ext cx="580967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School Dinners</a:t>
            </a:r>
          </a:p>
        </p:txBody>
      </p:sp>
      <p:pic>
        <p:nvPicPr>
          <p:cNvPr id="5" name="Picture 4"/>
          <p:cNvPicPr>
            <a:picLocks noChangeAspect="1"/>
          </p:cNvPicPr>
          <p:nvPr/>
        </p:nvPicPr>
        <p:blipFill rotWithShape="1">
          <a:blip r:embed="rId3"/>
          <a:srcRect l="1816"/>
          <a:stretch/>
        </p:blipFill>
        <p:spPr>
          <a:xfrm>
            <a:off x="11048003" y="279766"/>
            <a:ext cx="932146" cy="946692"/>
          </a:xfrm>
          <a:prstGeom prst="rect">
            <a:avLst/>
          </a:prstGeom>
        </p:spPr>
      </p:pic>
    </p:spTree>
    <p:extLst>
      <p:ext uri="{BB962C8B-B14F-4D97-AF65-F5344CB8AC3E}">
        <p14:creationId xmlns:p14="http://schemas.microsoft.com/office/powerpoint/2010/main" val="2802806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9558" y="447552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482789" y="375242"/>
            <a:ext cx="10156768" cy="5170646"/>
          </a:xfrm>
          <a:prstGeom prst="rect">
            <a:avLst/>
          </a:prstGeom>
          <a:noFill/>
        </p:spPr>
        <p:txBody>
          <a:bodyPr wrap="square" rtlCol="0">
            <a:spAutoFit/>
          </a:bodyPr>
          <a:lstStyle/>
          <a:p>
            <a:pPr algn="ctr"/>
            <a:r>
              <a:rPr lang="en-GB" sz="2000" dirty="0">
                <a:latin typeface="Comic Sans MS" panose="030F0702030302020204" pitchFamily="66" charset="0"/>
              </a:rPr>
              <a:t>Please ensure all of your child’s uniform is </a:t>
            </a:r>
            <a:r>
              <a:rPr lang="en-GB" sz="2000" u="sng" dirty="0">
                <a:latin typeface="Comic Sans MS" panose="030F0702030302020204" pitchFamily="66" charset="0"/>
              </a:rPr>
              <a:t>named- especially jumpers.</a:t>
            </a:r>
            <a:r>
              <a:rPr lang="en-GB" sz="2000" dirty="0">
                <a:latin typeface="Comic Sans MS" panose="030F0702030302020204" pitchFamily="66" charset="0"/>
              </a:rPr>
              <a:t> </a:t>
            </a:r>
          </a:p>
          <a:p>
            <a:pPr algn="ctr"/>
            <a:endParaRPr lang="en-GB" sz="2000" dirty="0">
              <a:latin typeface="Comic Sans MS" panose="030F0702030302020204" pitchFamily="66" charset="0"/>
            </a:endParaRPr>
          </a:p>
          <a:p>
            <a:pPr algn="ctr"/>
            <a:r>
              <a:rPr lang="en-GB" sz="2000" dirty="0">
                <a:latin typeface="Comic Sans MS" panose="030F0702030302020204" pitchFamily="66" charset="0"/>
              </a:rPr>
              <a:t>Please send them to school with a </a:t>
            </a:r>
            <a:r>
              <a:rPr lang="en-GB" sz="2000" u="sng" dirty="0">
                <a:latin typeface="Comic Sans MS" panose="030F0702030302020204" pitchFamily="66" charset="0"/>
              </a:rPr>
              <a:t>named water bottle </a:t>
            </a:r>
            <a:r>
              <a:rPr lang="en-GB" sz="2000" dirty="0">
                <a:latin typeface="Comic Sans MS" panose="030F0702030302020204" pitchFamily="66" charset="0"/>
              </a:rPr>
              <a:t>every day and also their reading bag.</a:t>
            </a:r>
          </a:p>
          <a:p>
            <a:pPr algn="ctr"/>
            <a:endParaRPr lang="en-GB" sz="2000" dirty="0">
              <a:latin typeface="Comic Sans MS" panose="030F0702030302020204" pitchFamily="66" charset="0"/>
            </a:endParaRPr>
          </a:p>
          <a:p>
            <a:pPr algn="ctr"/>
            <a:r>
              <a:rPr lang="en-GB" sz="2000" dirty="0">
                <a:latin typeface="Comic Sans MS" panose="030F0702030302020204" pitchFamily="66" charset="0"/>
              </a:rPr>
              <a:t>If you have any questions, please speak to the teacher at the start of the day. If you need a more lengthier meeting then this can be arranged. </a:t>
            </a:r>
          </a:p>
          <a:p>
            <a:pPr algn="ctr"/>
            <a:endParaRPr lang="en-GB" sz="2000" dirty="0">
              <a:latin typeface="Comic Sans MS" panose="030F0702030302020204" pitchFamily="66" charset="0"/>
            </a:endParaRPr>
          </a:p>
          <a:p>
            <a:pPr algn="ctr"/>
            <a:r>
              <a:rPr lang="en-GB" sz="2000" dirty="0">
                <a:latin typeface="Comic Sans MS" panose="030F0702030302020204" pitchFamily="66" charset="0"/>
              </a:rPr>
              <a:t>If your child has any </a:t>
            </a:r>
            <a:r>
              <a:rPr lang="en-GB" sz="2000" u="sng" dirty="0">
                <a:latin typeface="Comic Sans MS" panose="030F0702030302020204" pitchFamily="66" charset="0"/>
              </a:rPr>
              <a:t>new </a:t>
            </a:r>
            <a:r>
              <a:rPr lang="en-GB" sz="2000" dirty="0">
                <a:latin typeface="Comic Sans MS" panose="030F0702030302020204" pitchFamily="66" charset="0"/>
              </a:rPr>
              <a:t>medical issues, or any </a:t>
            </a:r>
            <a:r>
              <a:rPr lang="en-GB" sz="2000" u="sng" dirty="0">
                <a:latin typeface="Comic Sans MS" panose="030F0702030302020204" pitchFamily="66" charset="0"/>
              </a:rPr>
              <a:t>changes</a:t>
            </a:r>
            <a:r>
              <a:rPr lang="en-GB" sz="2000" dirty="0">
                <a:latin typeface="Comic Sans MS" panose="030F0702030302020204" pitchFamily="66" charset="0"/>
              </a:rPr>
              <a:t> to those already existing, please let your class teacher know via the office.</a:t>
            </a:r>
          </a:p>
          <a:p>
            <a:pPr algn="ctr"/>
            <a:r>
              <a:rPr lang="en-GB" sz="2000" dirty="0">
                <a:latin typeface="Comic Sans MS" panose="030F0702030302020204" pitchFamily="66" charset="0"/>
              </a:rPr>
              <a:t>In the event of an urgent response, </a:t>
            </a:r>
          </a:p>
          <a:p>
            <a:pPr algn="ctr"/>
            <a:r>
              <a:rPr lang="en-GB" sz="2000" dirty="0">
                <a:latin typeface="Comic Sans MS" panose="030F0702030302020204" pitchFamily="66" charset="0"/>
              </a:rPr>
              <a:t>please contact the school office 0121 7798060</a:t>
            </a:r>
          </a:p>
          <a:p>
            <a:pPr algn="ctr"/>
            <a:endParaRPr lang="en-GB" dirty="0">
              <a:solidFill>
                <a:schemeClr val="accent2"/>
              </a:solidFill>
              <a:latin typeface="Comic Sans MS" panose="030F0702030302020204" pitchFamily="66" charset="0"/>
            </a:endParaRPr>
          </a:p>
          <a:p>
            <a:pPr algn="ctr"/>
            <a:endParaRPr lang="en-GB" dirty="0">
              <a:latin typeface="Comic Sans MS" panose="030F0702030302020204"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p:txBody>
      </p:sp>
      <p:pic>
        <p:nvPicPr>
          <p:cNvPr id="6" name="Picture 5"/>
          <p:cNvPicPr>
            <a:picLocks noChangeAspect="1"/>
          </p:cNvPicPr>
          <p:nvPr/>
        </p:nvPicPr>
        <p:blipFill rotWithShape="1">
          <a:blip r:embed="rId2"/>
          <a:srcRect l="1816"/>
          <a:stretch/>
        </p:blipFill>
        <p:spPr>
          <a:xfrm>
            <a:off x="550643" y="375242"/>
            <a:ext cx="932146" cy="946692"/>
          </a:xfrm>
          <a:prstGeom prst="rect">
            <a:avLst/>
          </a:prstGeom>
        </p:spPr>
      </p:pic>
      <p:sp>
        <p:nvSpPr>
          <p:cNvPr id="2" name="Rectangle 1"/>
          <p:cNvSpPr/>
          <p:nvPr/>
        </p:nvSpPr>
        <p:spPr>
          <a:xfrm>
            <a:off x="1016716" y="5330050"/>
            <a:ext cx="9677580" cy="1200329"/>
          </a:xfrm>
          <a:prstGeom prst="rect">
            <a:avLst/>
          </a:prstGeom>
        </p:spPr>
        <p:txBody>
          <a:bodyPr wrap="square">
            <a:spAutoFit/>
          </a:bodyPr>
          <a:lstStyle/>
          <a:p>
            <a:pPr algn="ctr"/>
            <a:r>
              <a:rPr lang="en-GB" sz="2400" dirty="0">
                <a:solidFill>
                  <a:schemeClr val="accent2">
                    <a:lumMod val="75000"/>
                  </a:schemeClr>
                </a:solidFill>
                <a:latin typeface="Comic Sans MS" panose="030F0702030302020204" pitchFamily="66" charset="0"/>
              </a:rPr>
              <a:t>We are so excited about the year ahead and looking forward to getting to know the children and having </a:t>
            </a:r>
          </a:p>
          <a:p>
            <a:pPr algn="ctr"/>
            <a:r>
              <a:rPr lang="en-GB" sz="2400" dirty="0">
                <a:solidFill>
                  <a:schemeClr val="accent2">
                    <a:lumMod val="75000"/>
                  </a:schemeClr>
                </a:solidFill>
                <a:latin typeface="Comic Sans MS" panose="030F0702030302020204" pitchFamily="66" charset="0"/>
              </a:rPr>
              <a:t> a fantastic year in Year 4!</a:t>
            </a:r>
          </a:p>
        </p:txBody>
      </p:sp>
    </p:spTree>
    <p:extLst>
      <p:ext uri="{BB962C8B-B14F-4D97-AF65-F5344CB8AC3E}">
        <p14:creationId xmlns:p14="http://schemas.microsoft.com/office/powerpoint/2010/main" val="35275834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1828</TotalTime>
  <Words>2017</Words>
  <Application>Microsoft Office PowerPoint</Application>
  <PresentationFormat>Widescreen</PresentationFormat>
  <Paragraphs>311</Paragraphs>
  <Slides>25</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25</vt:i4>
      </vt:variant>
    </vt:vector>
  </HeadingPairs>
  <TitlesOfParts>
    <vt:vector size="38" baseType="lpstr">
      <vt:lpstr>Aptos</vt:lpstr>
      <vt:lpstr>Arial</vt:lpstr>
      <vt:lpstr>Calibri</vt:lpstr>
      <vt:lpstr>Calibri Light</vt:lpstr>
      <vt:lpstr>CCW Cursive Writing 1</vt:lpstr>
      <vt:lpstr>Comic Sans MS</vt:lpstr>
      <vt:lpstr>Constantia</vt:lpstr>
      <vt:lpstr>Helvetica</vt:lpstr>
      <vt:lpstr>Letter-join 8</vt:lpstr>
      <vt:lpstr>Times New Roman</vt:lpstr>
      <vt:lpstr>Office Theme</vt:lpstr>
      <vt:lpstr>1_Office Theme</vt:lpstr>
      <vt:lpstr>Document</vt:lpstr>
      <vt:lpstr>PowerPoint Presentation</vt:lpstr>
      <vt:lpstr>PowerPoint Presentation</vt:lpstr>
      <vt:lpstr>PowerPoint Presentation</vt:lpstr>
      <vt:lpstr>CATHOLIC LIFE, PRAYER AND LITURGY</vt:lpstr>
      <vt:lpstr>PowerPoint Presentation</vt:lpstr>
      <vt:lpstr>Year 4 Class Saint  St. Catherine of Siena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Craft Aprons </vt:lpstr>
      <vt:lpstr>PowerPoint Presentation</vt:lpstr>
      <vt:lpstr>PowerPoint Presentation</vt:lpstr>
      <vt:lpstr>PowerPoint Presentation</vt:lpstr>
      <vt:lpstr>Relationships Education</vt:lpstr>
      <vt:lpstr>PowerPoint Presentation</vt:lpstr>
      <vt:lpstr>PowerPoint Presentation</vt:lpstr>
      <vt:lpstr>PowerPoint Presentation</vt:lpstr>
      <vt:lpstr>Leave of absence</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104</cp:revision>
  <dcterms:created xsi:type="dcterms:W3CDTF">2020-09-22T10:22:53Z</dcterms:created>
  <dcterms:modified xsi:type="dcterms:W3CDTF">2025-09-08T15:49:56Z</dcterms:modified>
</cp:coreProperties>
</file>