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9" d="100"/>
          <a:sy n="59" d="100"/>
        </p:scale>
        <p:origin x="84" y="1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6589DF-A8F0-4EDC-A8C8-3B5AC39B7B78}" type="datetimeFigureOut">
              <a:rPr lang="en-GB" smtClean="0"/>
              <a:t>23/01/2024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3034394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6589DF-A8F0-4EDC-A8C8-3B5AC39B7B78}" type="datetimeFigureOut">
              <a:rPr lang="en-GB" smtClean="0"/>
              <a:t>23/01/2024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2683149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6589DF-A8F0-4EDC-A8C8-3B5AC39B7B78}" type="datetimeFigureOut">
              <a:rPr lang="en-GB" smtClean="0"/>
              <a:t>23/01/2024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2826211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6589DF-A8F0-4EDC-A8C8-3B5AC39B7B78}" type="datetimeFigureOut">
              <a:rPr lang="en-GB" smtClean="0"/>
              <a:t>23/01/2024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991666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6589DF-A8F0-4EDC-A8C8-3B5AC39B7B78}" type="datetimeFigureOut">
              <a:rPr lang="en-GB" smtClean="0"/>
              <a:t>23/01/2024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3602485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6589DF-A8F0-4EDC-A8C8-3B5AC39B7B78}" type="datetimeFigureOut">
              <a:rPr lang="en-GB" smtClean="0"/>
              <a:t>23/01/2024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2927655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6589DF-A8F0-4EDC-A8C8-3B5AC39B7B78}" type="datetimeFigureOut">
              <a:rPr lang="en-GB" smtClean="0"/>
              <a:t>23/01/2024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104598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6589DF-A8F0-4EDC-A8C8-3B5AC39B7B78}" type="datetimeFigureOut">
              <a:rPr lang="en-GB" smtClean="0"/>
              <a:t>23/01/2024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2958929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6589DF-A8F0-4EDC-A8C8-3B5AC39B7B78}" type="datetimeFigureOut">
              <a:rPr lang="en-GB" smtClean="0"/>
              <a:t>23/01/2024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2394113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6589DF-A8F0-4EDC-A8C8-3B5AC39B7B78}" type="datetimeFigureOut">
              <a:rPr lang="en-GB" smtClean="0"/>
              <a:t>23/01/2024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138325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6589DF-A8F0-4EDC-A8C8-3B5AC39B7B78}" type="datetimeFigureOut">
              <a:rPr lang="en-GB" smtClean="0"/>
              <a:t>23/01/2024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262ECA2-F212-425F-8DB2-544499BEBAC8}" type="slidenum">
              <a:rPr lang="en-GB" smtClean="0"/>
              <a:t>‹#›</a:t>
            </a:fld>
            <a:endParaRPr lang="en-GB"/>
          </a:p>
        </p:txBody>
      </p:sp>
    </p:spTree>
    <p:extLst>
      <p:ext uri="{BB962C8B-B14F-4D97-AF65-F5344CB8AC3E}">
        <p14:creationId xmlns:p14="http://schemas.microsoft.com/office/powerpoint/2010/main" val="543201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8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6589DF-A8F0-4EDC-A8C8-3B5AC39B7B78}" type="datetimeFigureOut">
              <a:rPr lang="en-GB" smtClean="0"/>
              <a:t>23/01/2024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62ECA2-F212-425F-8DB2-544499BEBAC8}" type="slidenum">
              <a:rPr lang="en-GB" smtClean="0"/>
              <a:t>‹#›</a:t>
            </a:fld>
            <a:endParaRPr lang="en-GB"/>
          </a:p>
        </p:txBody>
      </p:sp>
    </p:spTree>
    <p:extLst>
      <p:ext uri="{BB962C8B-B14F-4D97-AF65-F5344CB8AC3E}">
        <p14:creationId xmlns:p14="http://schemas.microsoft.com/office/powerpoint/2010/main" val="40006706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Sleep</a:t>
            </a:r>
            <a:endParaRPr lang="en-GB" dirty="0"/>
          </a:p>
        </p:txBody>
      </p:sp>
      <p:sp>
        <p:nvSpPr>
          <p:cNvPr id="3" name="Subtitle 2"/>
          <p:cNvSpPr>
            <a:spLocks noGrp="1"/>
          </p:cNvSpPr>
          <p:nvPr>
            <p:ph type="subTitle" idx="1"/>
          </p:nvPr>
        </p:nvSpPr>
        <p:spPr/>
        <p:txBody>
          <a:bodyPr/>
          <a:lstStyle/>
          <a:p>
            <a:r>
              <a:rPr lang="en-GB" dirty="0" smtClean="0"/>
              <a:t>Wellbeing Champions </a:t>
            </a:r>
          </a:p>
          <a:p>
            <a:r>
              <a:rPr lang="en-GB" dirty="0" smtClean="0"/>
              <a:t>January 2024</a:t>
            </a:r>
            <a:endParaRPr lang="en-GB" dirty="0"/>
          </a:p>
        </p:txBody>
      </p:sp>
    </p:spTree>
    <p:extLst>
      <p:ext uri="{BB962C8B-B14F-4D97-AF65-F5344CB8AC3E}">
        <p14:creationId xmlns:p14="http://schemas.microsoft.com/office/powerpoint/2010/main" val="1987316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is sleep important?</a:t>
            </a:r>
            <a:endParaRPr lang="en-GB" dirty="0"/>
          </a:p>
        </p:txBody>
      </p:sp>
      <p:sp>
        <p:nvSpPr>
          <p:cNvPr id="3" name="Content Placeholder 2"/>
          <p:cNvSpPr>
            <a:spLocks noGrp="1"/>
          </p:cNvSpPr>
          <p:nvPr>
            <p:ph idx="1"/>
          </p:nvPr>
        </p:nvSpPr>
        <p:spPr/>
        <p:txBody>
          <a:bodyPr/>
          <a:lstStyle/>
          <a:p>
            <a:r>
              <a:rPr lang="en-US" dirty="0" smtClean="0"/>
              <a:t>Sleep plays a crucial role in the development of young bodies and minds. </a:t>
            </a:r>
          </a:p>
          <a:p>
            <a:r>
              <a:rPr lang="en-US" dirty="0" smtClean="0"/>
              <a:t>In addition to having a direct effect on happiness, research shows that sleep impacts on our learning and memory. It helps us to process everything we have learnt during the day.  </a:t>
            </a:r>
          </a:p>
          <a:p>
            <a:r>
              <a:rPr lang="en-US" dirty="0" smtClean="0"/>
              <a:t>Sleep also has important effects on growth, especially in when we are young.</a:t>
            </a:r>
          </a:p>
          <a:p>
            <a:r>
              <a:rPr lang="en-US" dirty="0" smtClean="0"/>
              <a:t> It also helps us to recover if we are ill and is important for our muscles. </a:t>
            </a:r>
          </a:p>
        </p:txBody>
      </p:sp>
    </p:spTree>
    <p:extLst>
      <p:ext uri="{BB962C8B-B14F-4D97-AF65-F5344CB8AC3E}">
        <p14:creationId xmlns:p14="http://schemas.microsoft.com/office/powerpoint/2010/main" val="3895743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Circadian Rhythm? What’s that?</a:t>
            </a:r>
            <a:endParaRPr lang="en-GB" dirty="0"/>
          </a:p>
        </p:txBody>
      </p:sp>
      <p:sp>
        <p:nvSpPr>
          <p:cNvPr id="3" name="Content Placeholder 2"/>
          <p:cNvSpPr>
            <a:spLocks noGrp="1"/>
          </p:cNvSpPr>
          <p:nvPr>
            <p:ph idx="1"/>
          </p:nvPr>
        </p:nvSpPr>
        <p:spPr/>
        <p:txBody>
          <a:bodyPr>
            <a:normAutofit fontScale="92500" lnSpcReduction="10000"/>
          </a:bodyPr>
          <a:lstStyle/>
          <a:p>
            <a:r>
              <a:rPr lang="en-US" dirty="0" smtClean="0"/>
              <a:t>Circadian rhythms are 24-hour cycles that are part of the body’s internal clock, running in the background to carry out essential functions and processes. One of the most important and well-known circadian rhythms is the sleep-wake cycle.</a:t>
            </a:r>
          </a:p>
          <a:p>
            <a:r>
              <a:rPr lang="en-US" dirty="0" smtClean="0"/>
              <a:t>Circadian rhythms dictate multiple processes in the body, including alertness or sleepiness, appetite, and body temperature.</a:t>
            </a:r>
          </a:p>
          <a:p>
            <a:r>
              <a:rPr lang="en-US" dirty="0" smtClean="0"/>
              <a:t>The body’s internal clock is naturally aligned with the cycle of day and night.</a:t>
            </a:r>
          </a:p>
          <a:p>
            <a:r>
              <a:rPr lang="en-US" dirty="0" smtClean="0"/>
              <a:t>Circadian rhythms can be disrupted by travel, work, or an underlying issue.</a:t>
            </a:r>
          </a:p>
          <a:p>
            <a:r>
              <a:rPr lang="en-US" dirty="0" smtClean="0"/>
              <a:t>Maintain a healthy circadian rhythm by keeping a consistent sleep schedule, getting light exposure, and exercising daily.</a:t>
            </a:r>
          </a:p>
        </p:txBody>
      </p:sp>
    </p:spTree>
    <p:extLst>
      <p:ext uri="{BB962C8B-B14F-4D97-AF65-F5344CB8AC3E}">
        <p14:creationId xmlns:p14="http://schemas.microsoft.com/office/powerpoint/2010/main" val="2303906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 happens if we don’t get enough sleep?</a:t>
            </a:r>
            <a:endParaRPr lang="en-GB" dirty="0"/>
          </a:p>
        </p:txBody>
      </p:sp>
      <p:sp>
        <p:nvSpPr>
          <p:cNvPr id="3" name="Content Placeholder 2"/>
          <p:cNvSpPr>
            <a:spLocks noGrp="1"/>
          </p:cNvSpPr>
          <p:nvPr>
            <p:ph idx="1"/>
          </p:nvPr>
        </p:nvSpPr>
        <p:spPr/>
        <p:txBody>
          <a:bodyPr>
            <a:normAutofit lnSpcReduction="10000"/>
          </a:bodyPr>
          <a:lstStyle/>
          <a:p>
            <a:r>
              <a:rPr lang="en-US" dirty="0" smtClean="0"/>
              <a:t>A child that’s short on sleep can swing between being grumpy and hyperactive.</a:t>
            </a:r>
          </a:p>
          <a:p>
            <a:r>
              <a:rPr lang="en-US" dirty="0" smtClean="0"/>
              <a:t>Sleepiness can also affect your ability to pay attention, which impacts on performance in school. Even minimal sleep restriction can have effects on a child’s day-to-day life.</a:t>
            </a:r>
          </a:p>
          <a:p>
            <a:r>
              <a:rPr lang="en-US" dirty="0" smtClean="0"/>
              <a:t>According to data, a quarter of children under the age of 5 don’t get adequate sleep which can cause problems with the immune system, as well as anxiety as they get older.. There is also emerging evidence that poor sleep in childhood may carry future health </a:t>
            </a:r>
          </a:p>
          <a:p>
            <a:r>
              <a:rPr lang="en-US" dirty="0" smtClean="0"/>
              <a:t>In adolescents, inadequate sleep can have long-term effects on academic performance and mental health.</a:t>
            </a:r>
          </a:p>
        </p:txBody>
      </p:sp>
    </p:spTree>
    <p:extLst>
      <p:ext uri="{BB962C8B-B14F-4D97-AF65-F5344CB8AC3E}">
        <p14:creationId xmlns:p14="http://schemas.microsoft.com/office/powerpoint/2010/main" val="3511799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Tips to help with Sleep:</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Research shows that a consistent bedtime routine  is helpful for making sure your child gets enough sleep. Whatever activities you choose, try to do the same ones every day in the same order so your child knows what to expect.</a:t>
            </a:r>
          </a:p>
          <a:p>
            <a:pPr marL="0" indent="0">
              <a:buNone/>
            </a:pPr>
            <a:r>
              <a:rPr lang="en-US" dirty="0" smtClean="0"/>
              <a:t>A typical bedtime routine might include:</a:t>
            </a:r>
          </a:p>
          <a:p>
            <a:pPr marL="0" indent="0">
              <a:buNone/>
            </a:pPr>
            <a:r>
              <a:rPr lang="en-US" dirty="0" smtClean="0"/>
              <a:t>•	Turning off computers, TV screens, video games, and other bright lights</a:t>
            </a:r>
          </a:p>
          <a:p>
            <a:pPr marL="0" indent="0">
              <a:buNone/>
            </a:pPr>
            <a:r>
              <a:rPr lang="en-US" dirty="0" smtClean="0"/>
              <a:t>•	Putting on pajamas and brushing teeth</a:t>
            </a:r>
          </a:p>
          <a:p>
            <a:pPr marL="0" indent="0">
              <a:buNone/>
            </a:pPr>
            <a:r>
              <a:rPr lang="en-US" dirty="0" smtClean="0"/>
              <a:t>•	Reading a light book, singing a lullaby, or taking a bath</a:t>
            </a:r>
          </a:p>
          <a:p>
            <a:pPr marL="0" indent="0">
              <a:buNone/>
            </a:pPr>
            <a:r>
              <a:rPr lang="en-US" dirty="0" smtClean="0"/>
              <a:t>•	Picking a stuffed animal or security blanket for the night for toddlers</a:t>
            </a:r>
          </a:p>
          <a:p>
            <a:pPr marL="0" indent="0">
              <a:buNone/>
            </a:pPr>
            <a:r>
              <a:rPr lang="en-US" dirty="0" smtClean="0"/>
              <a:t>The best time to put your child to bed is when they’re sleepy, not when they’re already asleep. This helps them learn how to fall asleep on their own. </a:t>
            </a:r>
          </a:p>
          <a:p>
            <a:endParaRPr lang="en-GB" dirty="0"/>
          </a:p>
        </p:txBody>
      </p:sp>
    </p:spTree>
    <p:extLst>
      <p:ext uri="{BB962C8B-B14F-4D97-AF65-F5344CB8AC3E}">
        <p14:creationId xmlns:p14="http://schemas.microsoft.com/office/powerpoint/2010/main" val="2197158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Tips to help with Sleep </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smtClean="0"/>
              <a:t>Daytime habits also affect sleep. You can promote restful sleep by following basic sleep hygiene rules:</a:t>
            </a:r>
          </a:p>
          <a:p>
            <a:pPr marL="0" indent="0">
              <a:buNone/>
            </a:pPr>
            <a:r>
              <a:rPr lang="en-US" dirty="0" smtClean="0"/>
              <a:t>•	Arranging a balanced timetable with time to rest and play</a:t>
            </a:r>
          </a:p>
          <a:p>
            <a:pPr marL="0" indent="0">
              <a:buNone/>
            </a:pPr>
            <a:r>
              <a:rPr lang="en-US" dirty="0" smtClean="0"/>
              <a:t>•	Keeping a regular bedtime</a:t>
            </a:r>
          </a:p>
          <a:p>
            <a:pPr marL="0" indent="0">
              <a:buNone/>
            </a:pPr>
            <a:r>
              <a:rPr lang="en-US" dirty="0" smtClean="0"/>
              <a:t>•	Making the bedroom, and especially the mattress, a no-screen zone, even during the day</a:t>
            </a:r>
          </a:p>
          <a:p>
            <a:pPr marL="0" indent="0">
              <a:buNone/>
            </a:pPr>
            <a:r>
              <a:rPr lang="en-US" dirty="0" smtClean="0"/>
              <a:t>•	Eating a healthy diet</a:t>
            </a:r>
          </a:p>
          <a:p>
            <a:pPr marL="0" indent="0">
              <a:buNone/>
            </a:pPr>
            <a:r>
              <a:rPr lang="en-US" dirty="0" smtClean="0"/>
              <a:t>•	Setting the thermostat to a slightly cooler temperature</a:t>
            </a:r>
          </a:p>
          <a:p>
            <a:pPr marL="0" indent="0">
              <a:buNone/>
            </a:pPr>
            <a:r>
              <a:rPr lang="en-US" dirty="0" smtClean="0"/>
              <a:t>•	Using dark curtains to block out light, and a nightlight if the dark is disliked.</a:t>
            </a:r>
          </a:p>
          <a:p>
            <a:pPr marL="0" indent="0">
              <a:buNone/>
            </a:pPr>
            <a:r>
              <a:rPr lang="en-US" dirty="0" smtClean="0"/>
              <a:t>•	Keeping the bedroom quiet, or using a white noise machine to mask outside sounds</a:t>
            </a:r>
          </a:p>
          <a:p>
            <a:pPr marL="0" indent="0">
              <a:buNone/>
            </a:pPr>
            <a:r>
              <a:rPr lang="en-US" dirty="0" smtClean="0"/>
              <a:t>•	Avoiding caffeine, large meals, and sugary treats before bedtime, opting for a healthy bedtime snack if necessary</a:t>
            </a:r>
          </a:p>
          <a:p>
            <a:pPr marL="0" indent="0">
              <a:buNone/>
            </a:pPr>
            <a:r>
              <a:rPr lang="en-US" dirty="0" smtClean="0"/>
              <a:t>It’s important to have regular exercise, but don’t fall into the trap of being exhausted, as more often than not, this makes them overtired and actually make it harder to fall asleep. </a:t>
            </a:r>
          </a:p>
          <a:p>
            <a:endParaRPr lang="en-GB" dirty="0"/>
          </a:p>
        </p:txBody>
      </p:sp>
    </p:spTree>
    <p:extLst>
      <p:ext uri="{BB962C8B-B14F-4D97-AF65-F5344CB8AC3E}">
        <p14:creationId xmlns:p14="http://schemas.microsoft.com/office/powerpoint/2010/main" val="11804383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636</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Sleep</vt:lpstr>
      <vt:lpstr>Why is sleep important?</vt:lpstr>
      <vt:lpstr>Circadian Rhythm? What’s that?</vt:lpstr>
      <vt:lpstr>What happens if we don’t get enough sleep?</vt:lpstr>
      <vt:lpstr>Tips to help with Sleep:</vt:lpstr>
      <vt:lpstr>Tips to help with Sleep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Sleep</dc:title>
  <dc:creator>Sarah Mansell</dc:creator>
  <cp:lastModifiedBy>Sarah Mansell</cp:lastModifiedBy>
  <cp:revision>2</cp:revision>
  <dcterms:created xsi:type="dcterms:W3CDTF">2024-01-23T13:11:15Z</dcterms:created>
  <dcterms:modified xsi:type="dcterms:W3CDTF">2024-01-23T13:13:06Z</dcterms:modified>
</cp:coreProperties>
</file>