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wdp" ContentType="image/vnd.ms-photo"/>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9" r:id="rId3"/>
    <p:sldId id="288" r:id="rId4"/>
    <p:sldId id="267" r:id="rId5"/>
    <p:sldId id="270" r:id="rId6"/>
    <p:sldId id="268" r:id="rId7"/>
    <p:sldId id="290" r:id="rId8"/>
    <p:sldId id="257" r:id="rId9"/>
    <p:sldId id="262" r:id="rId10"/>
    <p:sldId id="282" r:id="rId11"/>
    <p:sldId id="284" r:id="rId12"/>
    <p:sldId id="261" r:id="rId13"/>
    <p:sldId id="259" r:id="rId14"/>
    <p:sldId id="276" r:id="rId15"/>
    <p:sldId id="258" r:id="rId16"/>
    <p:sldId id="273" r:id="rId17"/>
    <p:sldId id="274" r:id="rId18"/>
    <p:sldId id="280" r:id="rId19"/>
    <p:sldId id="264" r:id="rId20"/>
    <p:sldId id="266" r:id="rId21"/>
    <p:sldId id="286" r:id="rId22"/>
    <p:sldId id="265"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399" autoAdjust="0"/>
    <p:restoredTop sz="94660"/>
  </p:normalViewPr>
  <p:slideViewPr>
    <p:cSldViewPr snapToGrid="0">
      <p:cViewPr varScale="1">
        <p:scale>
          <a:sx n="88" d="100"/>
          <a:sy n="88" d="100"/>
        </p:scale>
        <p:origin x="797"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C2541D-D4A7-4F82-9BE5-A1B4C84A7824}" type="doc">
      <dgm:prSet loTypeId="urn:microsoft.com/office/officeart/2005/8/layout/process2" loCatId="process" qsTypeId="urn:microsoft.com/office/officeart/2005/8/quickstyle/simple1" qsCatId="simple" csTypeId="urn:microsoft.com/office/officeart/2005/8/colors/accent1_2" csCatId="accent1" phldr="1"/>
      <dgm:spPr/>
    </dgm:pt>
    <dgm:pt modelId="{58DBFB06-4C78-4BD1-AD42-D145E25CA743}">
      <dgm:prSet phldrT="[Text]" custT="1"/>
      <dgm:spPr/>
      <dgm:t>
        <a:bodyPr/>
        <a:lstStyle/>
        <a:p>
          <a:r>
            <a:rPr lang="en-GB" sz="1400" dirty="0"/>
            <a:t>Unauthorised leave of absence of 10 or more sessions</a:t>
          </a:r>
        </a:p>
      </dgm:t>
    </dgm:pt>
    <dgm:pt modelId="{AB2965B2-6099-4DBD-81C0-A98FBFC1EEDD}" type="parTrans" cxnId="{92E12F18-ADB6-4F0A-98B7-4BB8F3ECB764}">
      <dgm:prSet/>
      <dgm:spPr/>
      <dgm:t>
        <a:bodyPr/>
        <a:lstStyle/>
        <a:p>
          <a:endParaRPr lang="en-GB"/>
        </a:p>
      </dgm:t>
    </dgm:pt>
    <dgm:pt modelId="{C82D71C0-192A-4C33-98BA-E3836C418BB4}" type="sibTrans" cxnId="{92E12F18-ADB6-4F0A-98B7-4BB8F3ECB764}">
      <dgm:prSet/>
      <dgm:spPr/>
      <dgm:t>
        <a:bodyPr/>
        <a:lstStyle/>
        <a:p>
          <a:endParaRPr lang="en-GB"/>
        </a:p>
      </dgm:t>
    </dgm:pt>
    <dgm:pt modelId="{38861689-82A6-4B6A-882E-A2C17DE31F49}">
      <dgm:prSet phldrT="[Text]" custT="1"/>
      <dgm:spPr/>
      <dgm:t>
        <a:bodyPr/>
        <a:lstStyle/>
        <a:p>
          <a:r>
            <a:rPr lang="en-GB" sz="1400" dirty="0"/>
            <a:t>Local authority will issue a fine per parent per child. If paid within 28 days this is £160. If paid within 21 days it is reduced to £80.</a:t>
          </a:r>
        </a:p>
      </dgm:t>
    </dgm:pt>
    <dgm:pt modelId="{60BFA9C3-C974-4014-9CFF-ECE8238C4F6D}" type="parTrans" cxnId="{41AAC55E-4AC5-4F1A-8744-7AACB0A9E02A}">
      <dgm:prSet/>
      <dgm:spPr/>
      <dgm:t>
        <a:bodyPr/>
        <a:lstStyle/>
        <a:p>
          <a:endParaRPr lang="en-GB"/>
        </a:p>
      </dgm:t>
    </dgm:pt>
    <dgm:pt modelId="{29947418-19F9-47F7-B7E3-78AAE7E9D180}" type="sibTrans" cxnId="{41AAC55E-4AC5-4F1A-8744-7AACB0A9E02A}">
      <dgm:prSet/>
      <dgm:spPr/>
      <dgm:t>
        <a:bodyPr/>
        <a:lstStyle/>
        <a:p>
          <a:endParaRPr lang="en-GB"/>
        </a:p>
      </dgm:t>
    </dgm:pt>
    <dgm:pt modelId="{A9DF2469-7C3A-4930-A5F6-5A81ADA8793E}">
      <dgm:prSet phldrT="[Text]" custT="1"/>
      <dgm:spPr/>
      <dgm:t>
        <a:bodyPr/>
        <a:lstStyle/>
        <a:p>
          <a:r>
            <a:rPr lang="en-US" sz="1400" dirty="0">
              <a:effectLst/>
              <a:latin typeface="Calibri" panose="020F0502020204030204" pitchFamily="34" charset="0"/>
              <a:ea typeface="Times New Roman" panose="02020603050405020304" pitchFamily="18" charset="0"/>
            </a:rPr>
            <a:t>If the threshold is met a 2nd time in three years and a 2</a:t>
          </a:r>
          <a:r>
            <a:rPr lang="en-US" sz="1400" baseline="30000" dirty="0">
              <a:effectLst/>
              <a:latin typeface="Calibri" panose="020F0502020204030204" pitchFamily="34" charset="0"/>
              <a:ea typeface="Times New Roman" panose="02020603050405020304" pitchFamily="18" charset="0"/>
            </a:rPr>
            <a:t>nd</a:t>
          </a:r>
          <a:r>
            <a:rPr lang="en-US" sz="1400" dirty="0">
              <a:effectLst/>
              <a:latin typeface="Calibri" panose="020F0502020204030204" pitchFamily="34" charset="0"/>
              <a:ea typeface="Times New Roman" panose="02020603050405020304" pitchFamily="18" charset="0"/>
            </a:rPr>
            <a:t> Penalty notice is issued to the same parent in relation to the same child – this will a flat rate of £160 if paid within 28 days.</a:t>
          </a:r>
          <a:endParaRPr lang="en-GB" sz="1400" dirty="0"/>
        </a:p>
      </dgm:t>
    </dgm:pt>
    <dgm:pt modelId="{77A71541-177D-4BEB-AE04-2A4622CC398F}" type="parTrans" cxnId="{6BCA53D0-749F-474C-A82B-A19A0E29D4C6}">
      <dgm:prSet/>
      <dgm:spPr/>
      <dgm:t>
        <a:bodyPr/>
        <a:lstStyle/>
        <a:p>
          <a:endParaRPr lang="en-GB"/>
        </a:p>
      </dgm:t>
    </dgm:pt>
    <dgm:pt modelId="{539CF700-6C8C-4FA6-9922-FF7B551A5DAE}" type="sibTrans" cxnId="{6BCA53D0-749F-474C-A82B-A19A0E29D4C6}">
      <dgm:prSet/>
      <dgm:spPr/>
      <dgm:t>
        <a:bodyPr/>
        <a:lstStyle/>
        <a:p>
          <a:endParaRPr lang="en-GB"/>
        </a:p>
      </dgm:t>
    </dgm:pt>
    <dgm:pt modelId="{EE895A6C-FDB2-430F-80B0-4B17E8922C70}">
      <dgm:prSet custT="1"/>
      <dgm:spPr/>
      <dgm:t>
        <a:bodyPr/>
        <a:lstStyle/>
        <a:p>
          <a:r>
            <a:rPr lang="en-GB" sz="1400" dirty="0">
              <a:effectLst/>
              <a:latin typeface="Calibri" panose="020F0502020204030204" pitchFamily="34" charset="0"/>
              <a:ea typeface="Times New Roman" panose="02020603050405020304" pitchFamily="18" charset="0"/>
            </a:rPr>
            <a:t>A third penalty notice cannot be issued to the same parent in respect of the same child within 3 years of the date of issue of the first. In a case where the national threshold is met for a third time (or subsequent times) within those 3 years, alternative action should be taken instead. This will often include considering prosecution.</a:t>
          </a:r>
          <a:endParaRPr lang="en-GB" sz="1400" dirty="0"/>
        </a:p>
      </dgm:t>
    </dgm:pt>
    <dgm:pt modelId="{CFAE8DA4-AD46-48A2-A649-337BEE18D278}" type="parTrans" cxnId="{928EE196-5B40-42D3-8CD9-C37C6CED5CB5}">
      <dgm:prSet/>
      <dgm:spPr/>
      <dgm:t>
        <a:bodyPr/>
        <a:lstStyle/>
        <a:p>
          <a:endParaRPr lang="en-GB"/>
        </a:p>
      </dgm:t>
    </dgm:pt>
    <dgm:pt modelId="{4F9F490F-9268-4F91-B9E9-BA6A05962173}" type="sibTrans" cxnId="{928EE196-5B40-42D3-8CD9-C37C6CED5CB5}">
      <dgm:prSet/>
      <dgm:spPr/>
      <dgm:t>
        <a:bodyPr/>
        <a:lstStyle/>
        <a:p>
          <a:endParaRPr lang="en-GB"/>
        </a:p>
      </dgm:t>
    </dgm:pt>
    <dgm:pt modelId="{F1B43D73-4807-4E88-B87E-6DE9FB5EB3B9}" type="pres">
      <dgm:prSet presAssocID="{FDC2541D-D4A7-4F82-9BE5-A1B4C84A7824}" presName="linearFlow" presStyleCnt="0">
        <dgm:presLayoutVars>
          <dgm:resizeHandles val="exact"/>
        </dgm:presLayoutVars>
      </dgm:prSet>
      <dgm:spPr/>
    </dgm:pt>
    <dgm:pt modelId="{40DC1387-EF8E-4386-A322-08395C19C190}" type="pres">
      <dgm:prSet presAssocID="{58DBFB06-4C78-4BD1-AD42-D145E25CA743}" presName="node" presStyleLbl="node1" presStyleIdx="0" presStyleCnt="4" custScaleY="68831" custLinFactNeighborX="399" custLinFactNeighborY="-67781">
        <dgm:presLayoutVars>
          <dgm:bulletEnabled val="1"/>
        </dgm:presLayoutVars>
      </dgm:prSet>
      <dgm:spPr/>
      <dgm:t>
        <a:bodyPr/>
        <a:lstStyle/>
        <a:p>
          <a:endParaRPr lang="en-US"/>
        </a:p>
      </dgm:t>
    </dgm:pt>
    <dgm:pt modelId="{EEF9ACEB-4715-4FAF-951C-4B72B5D97E92}" type="pres">
      <dgm:prSet presAssocID="{C82D71C0-192A-4C33-98BA-E3836C418BB4}" presName="sibTrans" presStyleLbl="sibTrans2D1" presStyleIdx="0" presStyleCnt="3"/>
      <dgm:spPr/>
      <dgm:t>
        <a:bodyPr/>
        <a:lstStyle/>
        <a:p>
          <a:endParaRPr lang="en-US"/>
        </a:p>
      </dgm:t>
    </dgm:pt>
    <dgm:pt modelId="{3840B911-16E0-4206-BA5F-4F1B8331A3B8}" type="pres">
      <dgm:prSet presAssocID="{C82D71C0-192A-4C33-98BA-E3836C418BB4}" presName="connectorText" presStyleLbl="sibTrans2D1" presStyleIdx="0" presStyleCnt="3"/>
      <dgm:spPr/>
      <dgm:t>
        <a:bodyPr/>
        <a:lstStyle/>
        <a:p>
          <a:endParaRPr lang="en-US"/>
        </a:p>
      </dgm:t>
    </dgm:pt>
    <dgm:pt modelId="{90123FFF-1303-43B1-B793-16E5CEF8BF59}" type="pres">
      <dgm:prSet presAssocID="{38861689-82A6-4B6A-882E-A2C17DE31F49}" presName="node" presStyleLbl="node1" presStyleIdx="1" presStyleCnt="4">
        <dgm:presLayoutVars>
          <dgm:bulletEnabled val="1"/>
        </dgm:presLayoutVars>
      </dgm:prSet>
      <dgm:spPr/>
      <dgm:t>
        <a:bodyPr/>
        <a:lstStyle/>
        <a:p>
          <a:endParaRPr lang="en-US"/>
        </a:p>
      </dgm:t>
    </dgm:pt>
    <dgm:pt modelId="{7C8F61B7-26E8-41D7-B643-A9EAE03F499F}" type="pres">
      <dgm:prSet presAssocID="{29947418-19F9-47F7-B7E3-78AAE7E9D180}" presName="sibTrans" presStyleLbl="sibTrans2D1" presStyleIdx="1" presStyleCnt="3"/>
      <dgm:spPr/>
      <dgm:t>
        <a:bodyPr/>
        <a:lstStyle/>
        <a:p>
          <a:endParaRPr lang="en-US"/>
        </a:p>
      </dgm:t>
    </dgm:pt>
    <dgm:pt modelId="{F897E242-BC68-40D5-942A-7F4D631F1326}" type="pres">
      <dgm:prSet presAssocID="{29947418-19F9-47F7-B7E3-78AAE7E9D180}" presName="connectorText" presStyleLbl="sibTrans2D1" presStyleIdx="1" presStyleCnt="3"/>
      <dgm:spPr/>
      <dgm:t>
        <a:bodyPr/>
        <a:lstStyle/>
        <a:p>
          <a:endParaRPr lang="en-US"/>
        </a:p>
      </dgm:t>
    </dgm:pt>
    <dgm:pt modelId="{AC02C409-9B98-4E09-A3B8-6680F2A36F2B}" type="pres">
      <dgm:prSet presAssocID="{A9DF2469-7C3A-4930-A5F6-5A81ADA8793E}" presName="node" presStyleLbl="node1" presStyleIdx="2" presStyleCnt="4">
        <dgm:presLayoutVars>
          <dgm:bulletEnabled val="1"/>
        </dgm:presLayoutVars>
      </dgm:prSet>
      <dgm:spPr/>
      <dgm:t>
        <a:bodyPr/>
        <a:lstStyle/>
        <a:p>
          <a:endParaRPr lang="en-US"/>
        </a:p>
      </dgm:t>
    </dgm:pt>
    <dgm:pt modelId="{D1F42A31-087B-4B9B-9394-00163F0CC610}" type="pres">
      <dgm:prSet presAssocID="{539CF700-6C8C-4FA6-9922-FF7B551A5DAE}" presName="sibTrans" presStyleLbl="sibTrans2D1" presStyleIdx="2" presStyleCnt="3"/>
      <dgm:spPr/>
      <dgm:t>
        <a:bodyPr/>
        <a:lstStyle/>
        <a:p>
          <a:endParaRPr lang="en-US"/>
        </a:p>
      </dgm:t>
    </dgm:pt>
    <dgm:pt modelId="{60862393-F2FC-4AAB-B0BA-30BEB35349D9}" type="pres">
      <dgm:prSet presAssocID="{539CF700-6C8C-4FA6-9922-FF7B551A5DAE}" presName="connectorText" presStyleLbl="sibTrans2D1" presStyleIdx="2" presStyleCnt="3"/>
      <dgm:spPr/>
      <dgm:t>
        <a:bodyPr/>
        <a:lstStyle/>
        <a:p>
          <a:endParaRPr lang="en-US"/>
        </a:p>
      </dgm:t>
    </dgm:pt>
    <dgm:pt modelId="{CCC09355-0505-414D-B142-74B2EC7353AB}" type="pres">
      <dgm:prSet presAssocID="{EE895A6C-FDB2-430F-80B0-4B17E8922C70}" presName="node" presStyleLbl="node1" presStyleIdx="3" presStyleCnt="4" custScaleY="138203">
        <dgm:presLayoutVars>
          <dgm:bulletEnabled val="1"/>
        </dgm:presLayoutVars>
      </dgm:prSet>
      <dgm:spPr/>
      <dgm:t>
        <a:bodyPr/>
        <a:lstStyle/>
        <a:p>
          <a:endParaRPr lang="en-US"/>
        </a:p>
      </dgm:t>
    </dgm:pt>
  </dgm:ptLst>
  <dgm:cxnLst>
    <dgm:cxn modelId="{74C88FF3-1184-4750-BE0E-A83A31C68810}" type="presOf" srcId="{EE895A6C-FDB2-430F-80B0-4B17E8922C70}" destId="{CCC09355-0505-414D-B142-74B2EC7353AB}" srcOrd="0" destOrd="0" presId="urn:microsoft.com/office/officeart/2005/8/layout/process2"/>
    <dgm:cxn modelId="{5FCC97CC-B4E8-43B9-8B78-542C94815AB3}" type="presOf" srcId="{A9DF2469-7C3A-4930-A5F6-5A81ADA8793E}" destId="{AC02C409-9B98-4E09-A3B8-6680F2A36F2B}" srcOrd="0" destOrd="0" presId="urn:microsoft.com/office/officeart/2005/8/layout/process2"/>
    <dgm:cxn modelId="{928EE196-5B40-42D3-8CD9-C37C6CED5CB5}" srcId="{FDC2541D-D4A7-4F82-9BE5-A1B4C84A7824}" destId="{EE895A6C-FDB2-430F-80B0-4B17E8922C70}" srcOrd="3" destOrd="0" parTransId="{CFAE8DA4-AD46-48A2-A649-337BEE18D278}" sibTransId="{4F9F490F-9268-4F91-B9E9-BA6A05962173}"/>
    <dgm:cxn modelId="{6684F3DA-9C7B-49E2-A99F-6E879DAD5B77}" type="presOf" srcId="{29947418-19F9-47F7-B7E3-78AAE7E9D180}" destId="{F897E242-BC68-40D5-942A-7F4D631F1326}" srcOrd="1" destOrd="0" presId="urn:microsoft.com/office/officeart/2005/8/layout/process2"/>
    <dgm:cxn modelId="{92E12F18-ADB6-4F0A-98B7-4BB8F3ECB764}" srcId="{FDC2541D-D4A7-4F82-9BE5-A1B4C84A7824}" destId="{58DBFB06-4C78-4BD1-AD42-D145E25CA743}" srcOrd="0" destOrd="0" parTransId="{AB2965B2-6099-4DBD-81C0-A98FBFC1EEDD}" sibTransId="{C82D71C0-192A-4C33-98BA-E3836C418BB4}"/>
    <dgm:cxn modelId="{D332C34E-B03A-4ADF-B23C-1D25DA2A5FCE}" type="presOf" srcId="{539CF700-6C8C-4FA6-9922-FF7B551A5DAE}" destId="{60862393-F2FC-4AAB-B0BA-30BEB35349D9}" srcOrd="1" destOrd="0" presId="urn:microsoft.com/office/officeart/2005/8/layout/process2"/>
    <dgm:cxn modelId="{BF505007-8595-4B89-B347-4BADF9970A16}" type="presOf" srcId="{FDC2541D-D4A7-4F82-9BE5-A1B4C84A7824}" destId="{F1B43D73-4807-4E88-B87E-6DE9FB5EB3B9}" srcOrd="0" destOrd="0" presId="urn:microsoft.com/office/officeart/2005/8/layout/process2"/>
    <dgm:cxn modelId="{6FC2BF50-9933-4F5A-AF1B-1F6BA03B230D}" type="presOf" srcId="{58DBFB06-4C78-4BD1-AD42-D145E25CA743}" destId="{40DC1387-EF8E-4386-A322-08395C19C190}" srcOrd="0" destOrd="0" presId="urn:microsoft.com/office/officeart/2005/8/layout/process2"/>
    <dgm:cxn modelId="{9B4A859B-6F49-4265-B08E-8D2F691AFE9B}" type="presOf" srcId="{539CF700-6C8C-4FA6-9922-FF7B551A5DAE}" destId="{D1F42A31-087B-4B9B-9394-00163F0CC610}" srcOrd="0" destOrd="0" presId="urn:microsoft.com/office/officeart/2005/8/layout/process2"/>
    <dgm:cxn modelId="{C87CAD34-17BF-42ED-8218-02D02BAEF474}" type="presOf" srcId="{29947418-19F9-47F7-B7E3-78AAE7E9D180}" destId="{7C8F61B7-26E8-41D7-B643-A9EAE03F499F}" srcOrd="0" destOrd="0" presId="urn:microsoft.com/office/officeart/2005/8/layout/process2"/>
    <dgm:cxn modelId="{41AAC55E-4AC5-4F1A-8744-7AACB0A9E02A}" srcId="{FDC2541D-D4A7-4F82-9BE5-A1B4C84A7824}" destId="{38861689-82A6-4B6A-882E-A2C17DE31F49}" srcOrd="1" destOrd="0" parTransId="{60BFA9C3-C974-4014-9CFF-ECE8238C4F6D}" sibTransId="{29947418-19F9-47F7-B7E3-78AAE7E9D180}"/>
    <dgm:cxn modelId="{EB6E2705-357E-4974-9C62-327C2E39E8D3}" type="presOf" srcId="{C82D71C0-192A-4C33-98BA-E3836C418BB4}" destId="{EEF9ACEB-4715-4FAF-951C-4B72B5D97E92}" srcOrd="0" destOrd="0" presId="urn:microsoft.com/office/officeart/2005/8/layout/process2"/>
    <dgm:cxn modelId="{FABED820-50D8-44A8-B88E-960956CF6A7E}" type="presOf" srcId="{38861689-82A6-4B6A-882E-A2C17DE31F49}" destId="{90123FFF-1303-43B1-B793-16E5CEF8BF59}" srcOrd="0" destOrd="0" presId="urn:microsoft.com/office/officeart/2005/8/layout/process2"/>
    <dgm:cxn modelId="{6BCA53D0-749F-474C-A82B-A19A0E29D4C6}" srcId="{FDC2541D-D4A7-4F82-9BE5-A1B4C84A7824}" destId="{A9DF2469-7C3A-4930-A5F6-5A81ADA8793E}" srcOrd="2" destOrd="0" parTransId="{77A71541-177D-4BEB-AE04-2A4622CC398F}" sibTransId="{539CF700-6C8C-4FA6-9922-FF7B551A5DAE}"/>
    <dgm:cxn modelId="{231442F5-CC9A-48A0-8028-055645F70A72}" type="presOf" srcId="{C82D71C0-192A-4C33-98BA-E3836C418BB4}" destId="{3840B911-16E0-4206-BA5F-4F1B8331A3B8}" srcOrd="1" destOrd="0" presId="urn:microsoft.com/office/officeart/2005/8/layout/process2"/>
    <dgm:cxn modelId="{3DBF8A5C-DEC3-49A5-B26A-32883BCF72D6}" type="presParOf" srcId="{F1B43D73-4807-4E88-B87E-6DE9FB5EB3B9}" destId="{40DC1387-EF8E-4386-A322-08395C19C190}" srcOrd="0" destOrd="0" presId="urn:microsoft.com/office/officeart/2005/8/layout/process2"/>
    <dgm:cxn modelId="{BE658051-D1B5-4330-AC76-989522572C05}" type="presParOf" srcId="{F1B43D73-4807-4E88-B87E-6DE9FB5EB3B9}" destId="{EEF9ACEB-4715-4FAF-951C-4B72B5D97E92}" srcOrd="1" destOrd="0" presId="urn:microsoft.com/office/officeart/2005/8/layout/process2"/>
    <dgm:cxn modelId="{D8464B27-F338-4883-81F9-9993E7EB1194}" type="presParOf" srcId="{EEF9ACEB-4715-4FAF-951C-4B72B5D97E92}" destId="{3840B911-16E0-4206-BA5F-4F1B8331A3B8}" srcOrd="0" destOrd="0" presId="urn:microsoft.com/office/officeart/2005/8/layout/process2"/>
    <dgm:cxn modelId="{0AE7D5A5-D094-45AA-B502-6102356A7CDC}" type="presParOf" srcId="{F1B43D73-4807-4E88-B87E-6DE9FB5EB3B9}" destId="{90123FFF-1303-43B1-B793-16E5CEF8BF59}" srcOrd="2" destOrd="0" presId="urn:microsoft.com/office/officeart/2005/8/layout/process2"/>
    <dgm:cxn modelId="{5D7AA1AD-3116-4AD9-BD47-045F05FE46F3}" type="presParOf" srcId="{F1B43D73-4807-4E88-B87E-6DE9FB5EB3B9}" destId="{7C8F61B7-26E8-41D7-B643-A9EAE03F499F}" srcOrd="3" destOrd="0" presId="urn:microsoft.com/office/officeart/2005/8/layout/process2"/>
    <dgm:cxn modelId="{8FAE7677-2DB5-4837-B3B2-16610B3C3E6E}" type="presParOf" srcId="{7C8F61B7-26E8-41D7-B643-A9EAE03F499F}" destId="{F897E242-BC68-40D5-942A-7F4D631F1326}" srcOrd="0" destOrd="0" presId="urn:microsoft.com/office/officeart/2005/8/layout/process2"/>
    <dgm:cxn modelId="{CC1B78BB-B9A8-4FF2-93F6-812AD61FC777}" type="presParOf" srcId="{F1B43D73-4807-4E88-B87E-6DE9FB5EB3B9}" destId="{AC02C409-9B98-4E09-A3B8-6680F2A36F2B}" srcOrd="4" destOrd="0" presId="urn:microsoft.com/office/officeart/2005/8/layout/process2"/>
    <dgm:cxn modelId="{16C9426F-57CC-4C8D-83BC-7B1F9284C79F}" type="presParOf" srcId="{F1B43D73-4807-4E88-B87E-6DE9FB5EB3B9}" destId="{D1F42A31-087B-4B9B-9394-00163F0CC610}" srcOrd="5" destOrd="0" presId="urn:microsoft.com/office/officeart/2005/8/layout/process2"/>
    <dgm:cxn modelId="{D9B9BAEA-655B-4366-ADBF-E0CED1888E35}" type="presParOf" srcId="{D1F42A31-087B-4B9B-9394-00163F0CC610}" destId="{60862393-F2FC-4AAB-B0BA-30BEB35349D9}" srcOrd="0" destOrd="0" presId="urn:microsoft.com/office/officeart/2005/8/layout/process2"/>
    <dgm:cxn modelId="{3CEE2D10-50E2-443C-956B-172B89694CC1}" type="presParOf" srcId="{F1B43D73-4807-4E88-B87E-6DE9FB5EB3B9}" destId="{CCC09355-0505-414D-B142-74B2EC7353AB}" srcOrd="6"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DC1387-EF8E-4386-A322-08395C19C190}">
      <dsp:nvSpPr>
        <dsp:cNvPr id="0" name=""/>
        <dsp:cNvSpPr/>
      </dsp:nvSpPr>
      <dsp:spPr>
        <a:xfrm>
          <a:off x="3971287" y="0"/>
          <a:ext cx="3885577" cy="6686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t>Unauthorised leave of absence of 10 or more sessions</a:t>
          </a:r>
        </a:p>
      </dsp:txBody>
      <dsp:txXfrm>
        <a:off x="3990870" y="19583"/>
        <a:ext cx="3846411" cy="629454"/>
      </dsp:txXfrm>
    </dsp:sp>
    <dsp:sp modelId="{EEF9ACEB-4715-4FAF-951C-4B72B5D97E92}">
      <dsp:nvSpPr>
        <dsp:cNvPr id="0" name=""/>
        <dsp:cNvSpPr/>
      </dsp:nvSpPr>
      <dsp:spPr>
        <a:xfrm rot="5440697">
          <a:off x="5723632" y="694822"/>
          <a:ext cx="367175" cy="4371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rot="-5400000">
        <a:off x="5776733" y="729802"/>
        <a:ext cx="262277" cy="257023"/>
      </dsp:txXfrm>
    </dsp:sp>
    <dsp:sp modelId="{90123FFF-1303-43B1-B793-16E5CEF8BF59}">
      <dsp:nvSpPr>
        <dsp:cNvPr id="0" name=""/>
        <dsp:cNvSpPr/>
      </dsp:nvSpPr>
      <dsp:spPr>
        <a:xfrm>
          <a:off x="3955783" y="1158152"/>
          <a:ext cx="3885577" cy="9713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t>Local authority will issue a fine per parent per child. If paid within 28 days this is £160. If paid within 21 days it is reduced to £80.</a:t>
          </a:r>
        </a:p>
      </dsp:txBody>
      <dsp:txXfrm>
        <a:off x="3984234" y="1186603"/>
        <a:ext cx="3828675" cy="914492"/>
      </dsp:txXfrm>
    </dsp:sp>
    <dsp:sp modelId="{7C8F61B7-26E8-41D7-B643-A9EAE03F499F}">
      <dsp:nvSpPr>
        <dsp:cNvPr id="0" name=""/>
        <dsp:cNvSpPr/>
      </dsp:nvSpPr>
      <dsp:spPr>
        <a:xfrm rot="5400000">
          <a:off x="5716436" y="2153831"/>
          <a:ext cx="364272" cy="4371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rot="-5400000">
        <a:off x="5767434" y="2190258"/>
        <a:ext cx="262277" cy="254990"/>
      </dsp:txXfrm>
    </dsp:sp>
    <dsp:sp modelId="{AC02C409-9B98-4E09-A3B8-6680F2A36F2B}">
      <dsp:nvSpPr>
        <dsp:cNvPr id="0" name=""/>
        <dsp:cNvSpPr/>
      </dsp:nvSpPr>
      <dsp:spPr>
        <a:xfrm>
          <a:off x="3955783" y="2615244"/>
          <a:ext cx="3885577" cy="9713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effectLst/>
              <a:latin typeface="Calibri" panose="020F0502020204030204" pitchFamily="34" charset="0"/>
              <a:ea typeface="Times New Roman" panose="02020603050405020304" pitchFamily="18" charset="0"/>
            </a:rPr>
            <a:t>If the threshold is met a 2nd time in three years and a 2</a:t>
          </a:r>
          <a:r>
            <a:rPr lang="en-US" sz="1400" kern="1200" baseline="30000" dirty="0">
              <a:effectLst/>
              <a:latin typeface="Calibri" panose="020F0502020204030204" pitchFamily="34" charset="0"/>
              <a:ea typeface="Times New Roman" panose="02020603050405020304" pitchFamily="18" charset="0"/>
            </a:rPr>
            <a:t>nd</a:t>
          </a:r>
          <a:r>
            <a:rPr lang="en-US" sz="1400" kern="1200" dirty="0">
              <a:effectLst/>
              <a:latin typeface="Calibri" panose="020F0502020204030204" pitchFamily="34" charset="0"/>
              <a:ea typeface="Times New Roman" panose="02020603050405020304" pitchFamily="18" charset="0"/>
            </a:rPr>
            <a:t> Penalty notice is issued to the same parent in relation to the same child – this will a flat rate of £160 if paid within 28 days.</a:t>
          </a:r>
          <a:endParaRPr lang="en-GB" sz="1400" kern="1200" dirty="0"/>
        </a:p>
      </dsp:txBody>
      <dsp:txXfrm>
        <a:off x="3984234" y="2643695"/>
        <a:ext cx="3828675" cy="914492"/>
      </dsp:txXfrm>
    </dsp:sp>
    <dsp:sp modelId="{D1F42A31-087B-4B9B-9394-00163F0CC610}">
      <dsp:nvSpPr>
        <dsp:cNvPr id="0" name=""/>
        <dsp:cNvSpPr/>
      </dsp:nvSpPr>
      <dsp:spPr>
        <a:xfrm rot="5400000">
          <a:off x="5716436" y="3610923"/>
          <a:ext cx="364272" cy="4371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rot="-5400000">
        <a:off x="5767434" y="3647350"/>
        <a:ext cx="262277" cy="254990"/>
      </dsp:txXfrm>
    </dsp:sp>
    <dsp:sp modelId="{CCC09355-0505-414D-B142-74B2EC7353AB}">
      <dsp:nvSpPr>
        <dsp:cNvPr id="0" name=""/>
        <dsp:cNvSpPr/>
      </dsp:nvSpPr>
      <dsp:spPr>
        <a:xfrm>
          <a:off x="3955783" y="4072335"/>
          <a:ext cx="3885577" cy="13424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effectLst/>
              <a:latin typeface="Calibri" panose="020F0502020204030204" pitchFamily="34" charset="0"/>
              <a:ea typeface="Times New Roman" panose="02020603050405020304" pitchFamily="18" charset="0"/>
            </a:rPr>
            <a:t>A third penalty notice cannot be issued to the same parent in respect of the same child within 3 years of the date of issue of the first. In a case where the national threshold is met for a third time (or subsequent times) within those 3 years, alternative action should be taken instead. This will often include considering prosecution.</a:t>
          </a:r>
          <a:endParaRPr lang="en-GB" sz="1400" kern="1200" dirty="0"/>
        </a:p>
      </dsp:txBody>
      <dsp:txXfrm>
        <a:off x="3995103" y="4111655"/>
        <a:ext cx="3806937" cy="1263856"/>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2.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472559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458494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411FA17-1835-421E-BBAC-F492772479B2}"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361962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411FA17-1835-421E-BBAC-F492772479B2}"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139205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411FA17-1835-421E-BBAC-F492772479B2}" type="datetimeFigureOut">
              <a:rPr lang="en-GB" smtClean="0"/>
              <a:t>10/09/2025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895953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411FA17-1835-421E-BBAC-F492772479B2}" type="datetimeFigureOut">
              <a:rPr lang="en-GB" smtClean="0"/>
              <a:t>10/09/2025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991248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11FA17-1835-421E-BBAC-F492772479B2}" type="datetimeFigureOut">
              <a:rPr lang="en-GB" smtClean="0"/>
              <a:t>10/09/2025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4274302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075746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973293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5900951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2026323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11FA17-1835-421E-BBAC-F492772479B2}" type="datetimeFigureOut">
              <a:rPr lang="en-GB" smtClean="0"/>
              <a:t>10/09/2025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93941A-6CD9-4409-848E-FDCEC2EE778E}" type="slidenum">
              <a:rPr lang="en-GB" smtClean="0"/>
              <a:t>‹#›</a:t>
            </a:fld>
            <a:endParaRPr lang="en-GB"/>
          </a:p>
        </p:txBody>
      </p:sp>
    </p:spTree>
    <p:extLst>
      <p:ext uri="{BB962C8B-B14F-4D97-AF65-F5344CB8AC3E}">
        <p14:creationId xmlns:p14="http://schemas.microsoft.com/office/powerpoint/2010/main" val="27853115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google.co.uk/url?sa=i&amp;rct=j&amp;q=&amp;esrc=s&amp;source=images&amp;cd=&amp;ved=2ahUKEwi56OShuLfkAhXjQxUIHUiqAF4QjRx6BAgBEAQ&amp;url=https://www.amazon.com/Gods-Grandmother-Saint-Brian-Kiczek-ebook/dp/B07N1R4XD9&amp;psig=AOvVaw0BlNd-95hIvIwubdXNWg3f&amp;ust=1567695151202999"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hyperlink" Target="mailto:parentmail@st-annes.solihull.sch.uk" TargetMode="Externa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12.emf"/></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www.tentenresources.co.uk/life-to-the-full-primary/"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nspcc.org.uk/preventing-abuse/keeping-children-safe/online-safety/" TargetMode="External"/><Relationship Id="rId2" Type="http://schemas.openxmlformats.org/officeDocument/2006/relationships/hyperlink" Target="https://www.internetmatters.org/wp-content/uploads/2015/05/ncro3p-Internet-Matters_E-safety_Primary_1.pdf" TargetMode="Externa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2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hyperlink" Target="mailto:parentmail@st-annes.solihull.sch.u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BEBA8EAE-BF5A-486C-A8C5-ECC9F3942E4B}">
                <a14:imgProps xmlns:a14="http://schemas.microsoft.com/office/drawing/2010/main">
                  <a14:imgLayer r:embed="rId3">
                    <a14:imgEffect>
                      <a14:backgroundRemoval t="0" b="100000" l="0" r="100000"/>
                    </a14:imgEffect>
                  </a14:imgLayer>
                </a14:imgProps>
              </a:ext>
            </a:extLst>
          </a:blip>
          <a:srcRect l="1096"/>
          <a:stretch/>
        </p:blipFill>
        <p:spPr>
          <a:xfrm>
            <a:off x="4868947" y="1725991"/>
            <a:ext cx="2518549" cy="2539226"/>
          </a:xfrm>
          <a:prstGeom prst="rect">
            <a:avLst/>
          </a:prstGeom>
        </p:spPr>
      </p:pic>
      <p:sp>
        <p:nvSpPr>
          <p:cNvPr id="4" name="Subtitle 3"/>
          <p:cNvSpPr>
            <a:spLocks noGrp="1"/>
          </p:cNvSpPr>
          <p:nvPr>
            <p:ph type="subTitle" idx="1"/>
          </p:nvPr>
        </p:nvSpPr>
        <p:spPr>
          <a:xfrm>
            <a:off x="1556221" y="4331605"/>
            <a:ext cx="9144000" cy="1655762"/>
          </a:xfrm>
        </p:spPr>
        <p:txBody>
          <a:bodyPr>
            <a:normAutofit/>
          </a:bodyPr>
          <a:lstStyle/>
          <a:p>
            <a:r>
              <a:rPr lang="en-GB" sz="7200" dirty="0" smtClean="0">
                <a:effectLst>
                  <a:outerShdw blurRad="38100" dist="38100" dir="2700000" algn="tl">
                    <a:srgbClr val="000000">
                      <a:alpha val="43137"/>
                    </a:srgbClr>
                  </a:outerShdw>
                </a:effectLst>
              </a:rPr>
              <a:t>Welcome to Nursery</a:t>
            </a:r>
            <a:endParaRPr lang="en-GB" sz="72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7923546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895219" y="283787"/>
            <a:ext cx="4361453" cy="6200730"/>
          </a:xfrm>
          <a:prstGeom prst="rect">
            <a:avLst/>
          </a:prstGeom>
        </p:spPr>
      </p:pic>
    </p:spTree>
    <p:extLst>
      <p:ext uri="{BB962C8B-B14F-4D97-AF65-F5344CB8AC3E}">
        <p14:creationId xmlns:p14="http://schemas.microsoft.com/office/powerpoint/2010/main" val="33674654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 belong to Our Lady and All Saints MAC</a:t>
            </a:r>
            <a:br>
              <a:rPr lang="en-GB" dirty="0" smtClean="0"/>
            </a:br>
            <a:r>
              <a:rPr lang="en-GB" dirty="0" smtClean="0"/>
              <a:t>        This is our MAC Children’s Charter</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14058" y="1825624"/>
            <a:ext cx="4101736" cy="4792889"/>
          </a:xfrm>
        </p:spPr>
      </p:pic>
    </p:spTree>
    <p:extLst>
      <p:ext uri="{BB962C8B-B14F-4D97-AF65-F5344CB8AC3E}">
        <p14:creationId xmlns:p14="http://schemas.microsoft.com/office/powerpoint/2010/main" val="57602824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1549" y="1118938"/>
            <a:ext cx="6032998" cy="4419226"/>
          </a:xfrm>
          <a:prstGeom prst="rect">
            <a:avLst/>
          </a:prstGeom>
        </p:spPr>
        <p:txBody>
          <a:bodyPr wrap="square">
            <a:spAutoFit/>
          </a:bodyPr>
          <a:lstStyle/>
          <a:p>
            <a:pPr algn="ctr" eaLnBrk="0" fontAlgn="base" hangingPunct="0">
              <a:spcAft>
                <a:spcPts val="0"/>
              </a:spcAft>
            </a:pPr>
            <a:r>
              <a:rPr lang="en-GB" sz="3200" b="1" u="sng"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Prayer to Saint Anne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sz="1400" b="1" dirty="0">
                <a:latin typeface="Comic Sans MS" panose="030F0702030302020204" pitchFamily="66" charset="0"/>
                <a:ea typeface="Times New Roman" panose="02020603050405020304" pitchFamily="18" charset="0"/>
                <a:cs typeface="Calibri" panose="020F0502020204030204" pitchFamily="34" charset="0"/>
              </a:rPr>
              <a:t>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Saint Anne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Since Mary was your daughter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Jesus your grandson,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look lovingly upon our families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in the same way that you looked upon the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Holy Family in Nazareth,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intercede for us in heaven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where we all hope to meet one day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as members of the one, splendid family of God,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our sins forgiven,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our problems solved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our hearts filled with love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Amen</a:t>
            </a:r>
            <a:endParaRPr lang="en-GB" sz="1400" dirty="0">
              <a:effectLst/>
              <a:latin typeface="Times New Roman" panose="02020603050405020304" pitchFamily="18" charset="0"/>
              <a:ea typeface="Times New Roman" panose="02020603050405020304" pitchFamily="18" charset="0"/>
            </a:endParaRPr>
          </a:p>
        </p:txBody>
      </p:sp>
      <p:pic>
        <p:nvPicPr>
          <p:cNvPr id="6" name="irc_mi" descr="Image result for saint anne">
            <a:hlinkClick r:id="rId2"/>
          </p:cNvPr>
          <p:cNvPicPr/>
          <p:nvPr/>
        </p:nvPicPr>
        <p:blipFill>
          <a:blip r:embed="rId3">
            <a:extLst>
              <a:ext uri="{28A0092B-C50C-407E-A947-70E740481C1C}">
                <a14:useLocalDpi xmlns:a14="http://schemas.microsoft.com/office/drawing/2010/main" val="0"/>
              </a:ext>
            </a:extLst>
          </a:blip>
          <a:srcRect t="9448" r="-121" b="18141"/>
          <a:stretch>
            <a:fillRect/>
          </a:stretch>
        </p:blipFill>
        <p:spPr bwMode="auto">
          <a:xfrm>
            <a:off x="7114396" y="912515"/>
            <a:ext cx="4048125" cy="4685030"/>
          </a:xfrm>
          <a:prstGeom prst="rect">
            <a:avLst/>
          </a:prstGeom>
          <a:noFill/>
          <a:extLst/>
        </p:spPr>
      </p:pic>
    </p:spTree>
    <p:extLst>
      <p:ext uri="{BB962C8B-B14F-4D97-AF65-F5344CB8AC3E}">
        <p14:creationId xmlns:p14="http://schemas.microsoft.com/office/powerpoint/2010/main" val="21956800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838200" y="365125"/>
            <a:ext cx="10515600" cy="1325563"/>
          </a:xfrm>
        </p:spPr>
        <p:txBody>
          <a:bodyPr>
            <a:normAutofit/>
          </a:bodyPr>
          <a:lstStyle/>
          <a:p>
            <a:r>
              <a:rPr lang="en-GB" sz="3600" u="sng" dirty="0" smtClean="0">
                <a:latin typeface="Comic Sans MS" panose="030F0702030302020204" pitchFamily="66" charset="0"/>
              </a:rPr>
              <a:t>Catholic Life-Prayer and Liturgy</a:t>
            </a:r>
            <a:endParaRPr lang="en-GB" sz="3600" u="sng" dirty="0">
              <a:latin typeface="Comic Sans MS" panose="030F0702030302020204" pitchFamily="66" charset="0"/>
            </a:endParaRPr>
          </a:p>
        </p:txBody>
      </p:sp>
      <p:sp>
        <p:nvSpPr>
          <p:cNvPr id="6" name="Content Placeholder 2"/>
          <p:cNvSpPr>
            <a:spLocks noGrp="1"/>
          </p:cNvSpPr>
          <p:nvPr>
            <p:ph idx="1"/>
          </p:nvPr>
        </p:nvSpPr>
        <p:spPr>
          <a:xfrm>
            <a:off x="838200" y="1433738"/>
            <a:ext cx="10515600" cy="4575175"/>
          </a:xfrm>
        </p:spPr>
        <p:txBody>
          <a:bodyPr>
            <a:normAutofit fontScale="92500" lnSpcReduction="20000"/>
          </a:bodyPr>
          <a:lstStyle/>
          <a:p>
            <a:pPr marL="0" lvl="0" indent="0">
              <a:lnSpc>
                <a:spcPct val="150000"/>
              </a:lnSpc>
              <a:buNone/>
            </a:pPr>
            <a:r>
              <a:rPr lang="en-GB" dirty="0">
                <a:solidFill>
                  <a:prstClr val="black"/>
                </a:solidFill>
                <a:latin typeface="Comic Sans MS" panose="030F0702030302020204" pitchFamily="66" charset="0"/>
              </a:rPr>
              <a:t>As a Catholic School we practise our faith every day.</a:t>
            </a:r>
          </a:p>
          <a:p>
            <a:pPr marL="0" lvl="0" indent="0">
              <a:lnSpc>
                <a:spcPct val="150000"/>
              </a:lnSpc>
              <a:buNone/>
            </a:pPr>
            <a:r>
              <a:rPr lang="en-GB" dirty="0">
                <a:solidFill>
                  <a:prstClr val="black"/>
                </a:solidFill>
                <a:latin typeface="Comic Sans MS" panose="030F0702030302020204" pitchFamily="66" charset="0"/>
              </a:rPr>
              <a:t>All children take part in </a:t>
            </a:r>
            <a:r>
              <a:rPr lang="en-GB" dirty="0" smtClean="0">
                <a:solidFill>
                  <a:prstClr val="black"/>
                </a:solidFill>
                <a:latin typeface="Comic Sans MS" panose="030F0702030302020204" pitchFamily="66" charset="0"/>
              </a:rPr>
              <a:t>celebration of the word each day. Nursery children </a:t>
            </a:r>
            <a:r>
              <a:rPr lang="en-GB" dirty="0">
                <a:solidFill>
                  <a:prstClr val="black"/>
                </a:solidFill>
                <a:latin typeface="Comic Sans MS" panose="030F0702030302020204" pitchFamily="66" charset="0"/>
              </a:rPr>
              <a:t>say </a:t>
            </a:r>
            <a:r>
              <a:rPr lang="en-GB" dirty="0" smtClean="0">
                <a:solidFill>
                  <a:prstClr val="black"/>
                </a:solidFill>
                <a:latin typeface="Comic Sans MS" panose="030F0702030302020204" pitchFamily="66" charset="0"/>
              </a:rPr>
              <a:t>the Morning </a:t>
            </a:r>
            <a:r>
              <a:rPr lang="en-GB" dirty="0">
                <a:solidFill>
                  <a:prstClr val="black"/>
                </a:solidFill>
                <a:latin typeface="Comic Sans MS" panose="030F0702030302020204" pitchFamily="66" charset="0"/>
              </a:rPr>
              <a:t>O</a:t>
            </a:r>
            <a:r>
              <a:rPr lang="en-GB" dirty="0" smtClean="0">
                <a:solidFill>
                  <a:prstClr val="black"/>
                </a:solidFill>
                <a:latin typeface="Comic Sans MS" panose="030F0702030302020204" pitchFamily="66" charset="0"/>
              </a:rPr>
              <a:t>ffering prayer together and learn to say their own thank you and sorry prayers. </a:t>
            </a:r>
          </a:p>
          <a:p>
            <a:pPr marL="0" lvl="0" indent="0">
              <a:lnSpc>
                <a:spcPct val="150000"/>
              </a:lnSpc>
              <a:buNone/>
            </a:pPr>
            <a:r>
              <a:rPr lang="en-GB" b="1" u="sng" dirty="0">
                <a:solidFill>
                  <a:prstClr val="black"/>
                </a:solidFill>
                <a:latin typeface="Comic Sans MS" panose="030F0702030302020204" pitchFamily="66" charset="0"/>
              </a:rPr>
              <a:t>T</a:t>
            </a:r>
            <a:r>
              <a:rPr lang="en-GB" b="1" u="sng" dirty="0" smtClean="0">
                <a:solidFill>
                  <a:prstClr val="black"/>
                </a:solidFill>
                <a:latin typeface="Comic Sans MS" panose="030F0702030302020204" pitchFamily="66" charset="0"/>
              </a:rPr>
              <a:t>he Sign of the Cross (Nursery)</a:t>
            </a:r>
          </a:p>
          <a:p>
            <a:pPr marL="0" lvl="0" indent="0">
              <a:lnSpc>
                <a:spcPct val="150000"/>
              </a:lnSpc>
              <a:buNone/>
            </a:pPr>
            <a:r>
              <a:rPr lang="en-GB" sz="2000" dirty="0" smtClean="0">
                <a:solidFill>
                  <a:prstClr val="black"/>
                </a:solidFill>
                <a:latin typeface="Comic Sans MS" panose="030F0702030302020204" pitchFamily="66" charset="0"/>
              </a:rPr>
              <a:t>From my head, to my heart. </a:t>
            </a:r>
          </a:p>
          <a:p>
            <a:pPr marL="0" lvl="0" indent="0">
              <a:lnSpc>
                <a:spcPct val="150000"/>
              </a:lnSpc>
              <a:buNone/>
            </a:pPr>
            <a:r>
              <a:rPr lang="en-GB" sz="2000" dirty="0" smtClean="0">
                <a:solidFill>
                  <a:prstClr val="black"/>
                </a:solidFill>
                <a:latin typeface="Comic Sans MS" panose="030F0702030302020204" pitchFamily="66" charset="0"/>
              </a:rPr>
              <a:t>From this shoulder, to this shoulder. </a:t>
            </a:r>
          </a:p>
          <a:p>
            <a:pPr marL="0" lvl="0" indent="0">
              <a:lnSpc>
                <a:spcPct val="150000"/>
              </a:lnSpc>
              <a:buNone/>
            </a:pPr>
            <a:r>
              <a:rPr lang="en-GB" sz="2000" dirty="0" smtClean="0">
                <a:solidFill>
                  <a:prstClr val="black"/>
                </a:solidFill>
                <a:latin typeface="Comic Sans MS" panose="030F0702030302020204" pitchFamily="66" charset="0"/>
              </a:rPr>
              <a:t>I belong to God. </a:t>
            </a:r>
            <a:endParaRPr lang="en-GB" sz="20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4154056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1752" y="1622883"/>
            <a:ext cx="7010552" cy="600164"/>
          </a:xfrm>
          <a:prstGeom prst="rect">
            <a:avLst/>
          </a:prstGeom>
        </p:spPr>
        <p:txBody>
          <a:bodyPr wrap="square">
            <a:spAutoFit/>
          </a:bodyPr>
          <a:lstStyle/>
          <a:p>
            <a:pPr algn="ctr" eaLnBrk="0" fontAlgn="base" hangingPunct="0">
              <a:spcAft>
                <a:spcPts val="0"/>
              </a:spcAft>
            </a:pPr>
            <a:endParaRPr lang="en-GB" sz="1900" b="1" u="sng"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gn="ctr" eaLnBrk="0" fontAlgn="base" hangingPunct="0">
              <a:spcAft>
                <a:spcPts val="0"/>
              </a:spcAft>
            </a:pPr>
            <a:endParaRPr lang="en-GB" sz="1400" dirty="0">
              <a:latin typeface="Times New Roman" panose="02020603050405020304" pitchFamily="18" charset="0"/>
              <a:ea typeface="Times New Roman" panose="02020603050405020304" pitchFamily="18" charset="0"/>
            </a:endParaRPr>
          </a:p>
        </p:txBody>
      </p:sp>
      <p:sp>
        <p:nvSpPr>
          <p:cNvPr id="4" name="Title 1"/>
          <p:cNvSpPr>
            <a:spLocks noGrp="1"/>
          </p:cNvSpPr>
          <p:nvPr>
            <p:ph type="title"/>
          </p:nvPr>
        </p:nvSpPr>
        <p:spPr>
          <a:xfrm>
            <a:off x="710738" y="140527"/>
            <a:ext cx="11304478" cy="1325563"/>
          </a:xfrm>
        </p:spPr>
        <p:txBody>
          <a:bodyPr>
            <a:normAutofit/>
          </a:bodyPr>
          <a:lstStyle/>
          <a:p>
            <a:r>
              <a:rPr lang="en-GB" sz="4000" u="sng" dirty="0" smtClean="0">
                <a:latin typeface="Comic Sans MS" panose="030F0702030302020204" pitchFamily="66" charset="0"/>
              </a:rPr>
              <a:t>Nursery </a:t>
            </a:r>
            <a:r>
              <a:rPr lang="en-GB" sz="4000" u="sng" dirty="0">
                <a:latin typeface="Comic Sans MS" panose="030F0702030302020204" pitchFamily="66" charset="0"/>
              </a:rPr>
              <a:t>Class </a:t>
            </a:r>
            <a:r>
              <a:rPr lang="en-GB" sz="4000" u="sng" dirty="0" smtClean="0">
                <a:latin typeface="Comic Sans MS" panose="030F0702030302020204" pitchFamily="66" charset="0"/>
              </a:rPr>
              <a:t>Saint: Mary</a:t>
            </a:r>
            <a:endParaRPr lang="en-GB" sz="4000" dirty="0">
              <a:latin typeface="Comic Sans MS" panose="030F0702030302020204" pitchFamily="66" charset="0"/>
            </a:endParaRPr>
          </a:p>
        </p:txBody>
      </p:sp>
      <p:pic>
        <p:nvPicPr>
          <p:cNvPr id="9" name="Picture 8"/>
          <p:cNvPicPr>
            <a:picLocks noChangeAspect="1"/>
          </p:cNvPicPr>
          <p:nvPr/>
        </p:nvPicPr>
        <p:blipFill>
          <a:blip r:embed="rId2"/>
          <a:stretch>
            <a:fillRect/>
          </a:stretch>
        </p:blipFill>
        <p:spPr>
          <a:xfrm>
            <a:off x="2422382" y="1250621"/>
            <a:ext cx="3950985" cy="5196678"/>
          </a:xfrm>
          <a:prstGeom prst="rect">
            <a:avLst/>
          </a:prstGeom>
        </p:spPr>
      </p:pic>
      <p:pic>
        <p:nvPicPr>
          <p:cNvPr id="11" name="Picture 10"/>
          <p:cNvPicPr>
            <a:picLocks noChangeAspect="1"/>
          </p:cNvPicPr>
          <p:nvPr/>
        </p:nvPicPr>
        <p:blipFill rotWithShape="1">
          <a:blip r:embed="rId3"/>
          <a:srcRect l="25724"/>
          <a:stretch/>
        </p:blipFill>
        <p:spPr>
          <a:xfrm>
            <a:off x="9354312" y="1922965"/>
            <a:ext cx="2478024" cy="4511685"/>
          </a:xfrm>
          <a:prstGeom prst="rect">
            <a:avLst/>
          </a:prstGeom>
        </p:spPr>
      </p:pic>
    </p:spTree>
    <p:extLst>
      <p:ext uri="{BB962C8B-B14F-4D97-AF65-F5344CB8AC3E}">
        <p14:creationId xmlns:p14="http://schemas.microsoft.com/office/powerpoint/2010/main" val="24333426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B175384-3E54-9CBB-024E-51197C5239B7}"/>
              </a:ext>
            </a:extLst>
          </p:cNvPr>
          <p:cNvSpPr txBox="1"/>
          <p:nvPr/>
        </p:nvSpPr>
        <p:spPr>
          <a:xfrm>
            <a:off x="2279651" y="381000"/>
            <a:ext cx="7783513" cy="585788"/>
          </a:xfrm>
          <a:prstGeom prst="rect">
            <a:avLst/>
          </a:prstGeom>
          <a:noFill/>
        </p:spPr>
        <p:txBody>
          <a:bodyPr>
            <a:spAutoFit/>
          </a:bodyPr>
          <a:lstStyle/>
          <a:p>
            <a:pPr algn="ctr" defTabSz="685800">
              <a:defRPr/>
            </a:pPr>
            <a:r>
              <a:rPr lang="en-GB" sz="3200" dirty="0">
                <a:solidFill>
                  <a:prstClr val="black"/>
                </a:solidFill>
                <a:latin typeface="Comic Sans MS" panose="030F0702030302020204" pitchFamily="66" charset="0"/>
              </a:rPr>
              <a:t>Building the Kingdom </a:t>
            </a:r>
          </a:p>
        </p:txBody>
      </p:sp>
      <p:sp>
        <p:nvSpPr>
          <p:cNvPr id="6" name="TextBox 5">
            <a:extLst>
              <a:ext uri="{FF2B5EF4-FFF2-40B4-BE49-F238E27FC236}">
                <a16:creationId xmlns:a16="http://schemas.microsoft.com/office/drawing/2014/main" id="{31A49BF8-6CE0-47C3-7364-82C804C7D68A}"/>
              </a:ext>
            </a:extLst>
          </p:cNvPr>
          <p:cNvSpPr txBox="1"/>
          <p:nvPr/>
        </p:nvSpPr>
        <p:spPr>
          <a:xfrm>
            <a:off x="6977381" y="1750505"/>
            <a:ext cx="4553203" cy="3954929"/>
          </a:xfrm>
          <a:prstGeom prst="rect">
            <a:avLst/>
          </a:prstGeom>
          <a:noFill/>
        </p:spPr>
        <p:txBody>
          <a:bodyPr wrap="square">
            <a:spAutoFit/>
          </a:bodyPr>
          <a:lstStyle/>
          <a:p>
            <a:pPr algn="ctr" defTabSz="685800">
              <a:defRPr/>
            </a:pPr>
            <a:r>
              <a:rPr lang="en-GB" sz="1400" b="1" dirty="0">
                <a:solidFill>
                  <a:prstClr val="black"/>
                </a:solidFill>
                <a:latin typeface="Comic Sans MS" panose="030F0702030302020204" pitchFamily="66" charset="0"/>
              </a:rPr>
              <a:t>Building the Kingdom</a:t>
            </a:r>
            <a:r>
              <a:rPr lang="en-GB" sz="1400" dirty="0">
                <a:solidFill>
                  <a:prstClr val="black"/>
                </a:solidFill>
                <a:latin typeface="Comic Sans MS" panose="030F0702030302020204" pitchFamily="66" charset="0"/>
              </a:rPr>
              <a:t> is a faith-based initiative that weaves Catholic values throughout our curriculum. By engaging with big questions, children are encouraged to explore themes of faith, justice, and their role in the world. This approach supports our mission to guide young people into becoming compassionate, responsible individuals who live the Gospel and understand their place in God’s plan.</a:t>
            </a:r>
          </a:p>
          <a:p>
            <a:pPr algn="ctr" defTabSz="685800">
              <a:defRPr/>
            </a:pPr>
            <a:endParaRPr lang="en-GB" sz="1400" dirty="0">
              <a:solidFill>
                <a:prstClr val="black"/>
              </a:solidFill>
              <a:latin typeface="Comic Sans MS" panose="030F0702030302020204" pitchFamily="66" charset="0"/>
            </a:endParaRPr>
          </a:p>
          <a:p>
            <a:pPr algn="ctr" defTabSz="685800">
              <a:defRPr/>
            </a:pPr>
            <a:r>
              <a:rPr lang="en-GB" sz="1400" dirty="0">
                <a:solidFill>
                  <a:prstClr val="black"/>
                </a:solidFill>
                <a:latin typeface="Comic Sans MS" panose="030F0702030302020204" pitchFamily="66" charset="0"/>
              </a:rPr>
              <a:t>Alongside its central place in our school curriculum, we will also be introducing monthly </a:t>
            </a:r>
            <a:r>
              <a:rPr lang="en-GB" sz="1400" b="1" dirty="0">
                <a:solidFill>
                  <a:prstClr val="black"/>
                </a:solidFill>
                <a:latin typeface="Comic Sans MS" panose="030F0702030302020204" pitchFamily="66" charset="0"/>
              </a:rPr>
              <a:t>BTK homework</a:t>
            </a:r>
            <a:r>
              <a:rPr lang="en-GB" sz="1400" dirty="0">
                <a:solidFill>
                  <a:prstClr val="black"/>
                </a:solidFill>
                <a:latin typeface="Comic Sans MS" panose="030F0702030302020204" pitchFamily="66" charset="0"/>
              </a:rPr>
              <a:t> for you to enjoy with your child at home. Each month, you’ll receive a BTK question to respond to in any way you choose, whether through writing, art, or another creative form. We warmly invite you to take part in this journey together.</a:t>
            </a:r>
          </a:p>
          <a:p>
            <a:pPr algn="ctr" defTabSz="685800">
              <a:defRPr/>
            </a:pPr>
            <a:r>
              <a:rPr lang="en-GB" sz="1350" dirty="0">
                <a:solidFill>
                  <a:prstClr val="black"/>
                </a:solidFill>
                <a:latin typeface="Letter-join 8" panose="02000805000000020003" pitchFamily="50" charset="0"/>
                <a:ea typeface="Calibri" panose="020F0502020204030204" pitchFamily="34" charset="0"/>
                <a:cs typeface="Times New Roman" panose="02020603050405020304" pitchFamily="18" charset="0"/>
              </a:rPr>
              <a:t/>
            </a:r>
            <a:br>
              <a:rPr lang="en-GB" sz="1350" dirty="0">
                <a:solidFill>
                  <a:prstClr val="black"/>
                </a:solidFill>
                <a:latin typeface="Letter-join 8" panose="02000805000000020003" pitchFamily="50" charset="0"/>
                <a:ea typeface="Calibri" panose="020F0502020204030204" pitchFamily="34" charset="0"/>
                <a:cs typeface="Times New Roman" panose="02020603050405020304" pitchFamily="18" charset="0"/>
              </a:rPr>
            </a:br>
            <a:endParaRPr lang="en-GB" sz="1350" dirty="0">
              <a:solidFill>
                <a:prstClr val="black"/>
              </a:solidFill>
              <a:latin typeface="Calibri" panose="020F0502020204030204"/>
            </a:endParaRPr>
          </a:p>
        </p:txBody>
      </p:sp>
      <p:pic>
        <p:nvPicPr>
          <p:cNvPr id="26629"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29457" y="526543"/>
            <a:ext cx="2668587"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0" name="Picture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6161" y="3382456"/>
            <a:ext cx="5326518" cy="3118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747545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34142" y="224416"/>
            <a:ext cx="6267797" cy="646331"/>
          </a:xfrm>
          <a:prstGeom prst="rect">
            <a:avLst/>
          </a:prstGeom>
          <a:noFill/>
        </p:spPr>
        <p:txBody>
          <a:bodyPr wrap="square" rtlCol="0">
            <a:spAutoFit/>
          </a:bodyPr>
          <a:lstStyle/>
          <a:p>
            <a:pPr algn="ctr"/>
            <a:r>
              <a:rPr lang="en-GB" sz="3600" dirty="0" smtClean="0">
                <a:latin typeface="Comic Sans MS" panose="030F0702030302020204" pitchFamily="66" charset="0"/>
              </a:rPr>
              <a:t>Meet the Nursery Team</a:t>
            </a:r>
          </a:p>
        </p:txBody>
      </p:sp>
      <p:pic>
        <p:nvPicPr>
          <p:cNvPr id="2" name="Picture 1"/>
          <p:cNvPicPr>
            <a:picLocks noChangeAspect="1"/>
          </p:cNvPicPr>
          <p:nvPr/>
        </p:nvPicPr>
        <p:blipFill>
          <a:blip r:embed="rId2"/>
          <a:stretch>
            <a:fillRect/>
          </a:stretch>
        </p:blipFill>
        <p:spPr>
          <a:xfrm>
            <a:off x="2677526" y="1101522"/>
            <a:ext cx="2780090" cy="3351606"/>
          </a:xfrm>
          <a:prstGeom prst="rect">
            <a:avLst/>
          </a:prstGeom>
        </p:spPr>
      </p:pic>
      <p:pic>
        <p:nvPicPr>
          <p:cNvPr id="4" name="Picture 3"/>
          <p:cNvPicPr>
            <a:picLocks noChangeAspect="1"/>
          </p:cNvPicPr>
          <p:nvPr/>
        </p:nvPicPr>
        <p:blipFill>
          <a:blip r:embed="rId3"/>
          <a:stretch>
            <a:fillRect/>
          </a:stretch>
        </p:blipFill>
        <p:spPr>
          <a:xfrm>
            <a:off x="6990763" y="1101522"/>
            <a:ext cx="2983511" cy="3351606"/>
          </a:xfrm>
          <a:prstGeom prst="rect">
            <a:avLst/>
          </a:prstGeom>
        </p:spPr>
      </p:pic>
      <p:sp>
        <p:nvSpPr>
          <p:cNvPr id="10" name="TextBox 9"/>
          <p:cNvSpPr txBox="1"/>
          <p:nvPr/>
        </p:nvSpPr>
        <p:spPr>
          <a:xfrm>
            <a:off x="1819655" y="4453128"/>
            <a:ext cx="9089137" cy="707886"/>
          </a:xfrm>
          <a:prstGeom prst="rect">
            <a:avLst/>
          </a:prstGeom>
          <a:noFill/>
        </p:spPr>
        <p:txBody>
          <a:bodyPr wrap="square" rtlCol="0">
            <a:spAutoFit/>
          </a:bodyPr>
          <a:lstStyle/>
          <a:p>
            <a:r>
              <a:rPr lang="en-GB" sz="4000" dirty="0" smtClean="0"/>
              <a:t>        Mrs Handley               Mrs Ballard</a:t>
            </a:r>
            <a:endParaRPr lang="en-GB" sz="4000" dirty="0"/>
          </a:p>
        </p:txBody>
      </p:sp>
    </p:spTree>
    <p:extLst>
      <p:ext uri="{BB962C8B-B14F-4D97-AF65-F5344CB8AC3E}">
        <p14:creationId xmlns:p14="http://schemas.microsoft.com/office/powerpoint/2010/main" val="24338258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5128" y="555102"/>
            <a:ext cx="11454938" cy="6202750"/>
          </a:xfrm>
          <a:prstGeom prst="rect">
            <a:avLst/>
          </a:prstGeom>
          <a:noFill/>
          <a:ln w="76200">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sz="3600" u="sng" dirty="0" smtClean="0">
                <a:solidFill>
                  <a:schemeClr val="tx1"/>
                </a:solidFill>
                <a:latin typeface="Comic Sans MS" panose="030F0702030302020204" pitchFamily="66" charset="0"/>
              </a:rPr>
              <a:t>Parent Reminders</a:t>
            </a:r>
          </a:p>
          <a:p>
            <a:pPr marL="285750" lvl="0" indent="-285750">
              <a:buFont typeface="Arial" panose="020B0604020202020204" pitchFamily="34" charset="0"/>
              <a:buChar char="•"/>
            </a:pPr>
            <a:r>
              <a:rPr lang="en-US" sz="2400" dirty="0">
                <a:latin typeface="Comic Sans MS" panose="030F0702030302020204" pitchFamily="66" charset="0"/>
              </a:rPr>
              <a:t>The school gates open for the start of the day </a:t>
            </a:r>
            <a:r>
              <a:rPr lang="en-US" sz="2400" dirty="0" smtClean="0">
                <a:latin typeface="Comic Sans MS" panose="030F0702030302020204" pitchFamily="66" charset="0"/>
              </a:rPr>
              <a:t>a </a:t>
            </a:r>
            <a:r>
              <a:rPr lang="en-US" sz="2400" dirty="0">
                <a:latin typeface="Comic Sans MS" panose="030F0702030302020204" pitchFamily="66" charset="0"/>
              </a:rPr>
              <a:t>few minutes before 8.30am </a:t>
            </a:r>
            <a:r>
              <a:rPr lang="en-US" sz="2400" dirty="0" smtClean="0">
                <a:latin typeface="Comic Sans MS" panose="030F0702030302020204" pitchFamily="66" charset="0"/>
              </a:rPr>
              <a:t>each morning</a:t>
            </a:r>
            <a:r>
              <a:rPr lang="en-US" sz="2400" dirty="0">
                <a:latin typeface="Comic Sans MS" panose="030F0702030302020204" pitchFamily="66" charset="0"/>
              </a:rPr>
              <a:t>.</a:t>
            </a:r>
          </a:p>
          <a:p>
            <a:pPr marL="285750" lvl="0" indent="-285750">
              <a:buFont typeface="Arial" panose="020B0604020202020204" pitchFamily="34" charset="0"/>
              <a:buChar char="•"/>
            </a:pPr>
            <a:r>
              <a:rPr lang="en-GB" sz="2400" dirty="0" smtClean="0">
                <a:latin typeface="Comic Sans MS" panose="030F0702030302020204" pitchFamily="66" charset="0"/>
              </a:rPr>
              <a:t>Nursery begins </a:t>
            </a:r>
            <a:r>
              <a:rPr lang="en-GB" sz="2400" dirty="0">
                <a:latin typeface="Comic Sans MS" panose="030F0702030302020204" pitchFamily="66" charset="0"/>
              </a:rPr>
              <a:t>at 8.30am</a:t>
            </a:r>
            <a:r>
              <a:rPr lang="en-GB" sz="2400" dirty="0" smtClean="0">
                <a:latin typeface="Comic Sans MS" panose="030F0702030302020204" pitchFamily="66" charset="0"/>
              </a:rPr>
              <a:t>. and finishes at 11.30 am. </a:t>
            </a:r>
            <a:endParaRPr lang="en-GB" sz="2400" dirty="0">
              <a:latin typeface="Comic Sans MS" panose="030F0702030302020204" pitchFamily="66" charset="0"/>
            </a:endParaRPr>
          </a:p>
          <a:p>
            <a:pPr marL="285750" lvl="0" indent="-285750">
              <a:buFont typeface="Arial" panose="020B0604020202020204" pitchFamily="34" charset="0"/>
              <a:buChar char="•"/>
            </a:pPr>
            <a:r>
              <a:rPr lang="en-GB" sz="2400" dirty="0" smtClean="0">
                <a:solidFill>
                  <a:schemeClr val="tx1"/>
                </a:solidFill>
                <a:latin typeface="Comic Sans MS" panose="030F0702030302020204" pitchFamily="66" charset="0"/>
              </a:rPr>
              <a:t>Children </a:t>
            </a:r>
            <a:r>
              <a:rPr lang="en-GB" sz="2400" dirty="0">
                <a:solidFill>
                  <a:schemeClr val="tx1"/>
                </a:solidFill>
                <a:latin typeface="Comic Sans MS" panose="030F0702030302020204" pitchFamily="66" charset="0"/>
              </a:rPr>
              <a:t>who arrive </a:t>
            </a:r>
            <a:r>
              <a:rPr lang="en-GB" sz="2400" dirty="0" smtClean="0">
                <a:solidFill>
                  <a:schemeClr val="tx1"/>
                </a:solidFill>
                <a:latin typeface="Comic Sans MS" panose="030F0702030302020204" pitchFamily="66" charset="0"/>
              </a:rPr>
              <a:t>late will need </a:t>
            </a:r>
            <a:r>
              <a:rPr lang="en-GB" sz="2400" dirty="0">
                <a:solidFill>
                  <a:schemeClr val="tx1"/>
                </a:solidFill>
                <a:latin typeface="Comic Sans MS" panose="030F0702030302020204" pitchFamily="66" charset="0"/>
              </a:rPr>
              <a:t>to go to the main office to be registered. They will receive a late mark</a:t>
            </a:r>
            <a:r>
              <a:rPr lang="en-GB" sz="2400" dirty="0" smtClean="0">
                <a:solidFill>
                  <a:schemeClr val="tx1"/>
                </a:solidFill>
                <a:latin typeface="Comic Sans MS" panose="030F0702030302020204" pitchFamily="66" charset="0"/>
              </a:rPr>
              <a:t>. </a:t>
            </a:r>
            <a:endParaRPr lang="en-GB" sz="2400" dirty="0">
              <a:solidFill>
                <a:schemeClr val="tx1"/>
              </a:solidFill>
              <a:latin typeface="Comic Sans MS" panose="030F0702030302020204" pitchFamily="66" charset="0"/>
            </a:endParaRPr>
          </a:p>
          <a:p>
            <a:pPr marL="285750" lvl="0" indent="-285750">
              <a:buFont typeface="Arial" panose="020B0604020202020204" pitchFamily="34" charset="0"/>
              <a:buChar char="•"/>
            </a:pPr>
            <a:r>
              <a:rPr lang="en-GB" sz="2400" dirty="0">
                <a:solidFill>
                  <a:schemeClr val="tx1"/>
                </a:solidFill>
                <a:latin typeface="Comic Sans MS" panose="030F0702030302020204" pitchFamily="66" charset="0"/>
              </a:rPr>
              <a:t>Children who arrive at school after </a:t>
            </a:r>
            <a:r>
              <a:rPr lang="en-GB" sz="2400" dirty="0" smtClean="0">
                <a:solidFill>
                  <a:schemeClr val="tx1"/>
                </a:solidFill>
                <a:latin typeface="Comic Sans MS" panose="030F0702030302020204" pitchFamily="66" charset="0"/>
              </a:rPr>
              <a:t>9.10 </a:t>
            </a:r>
            <a:r>
              <a:rPr lang="en-GB" sz="2400" dirty="0">
                <a:solidFill>
                  <a:schemeClr val="tx1"/>
                </a:solidFill>
                <a:latin typeface="Comic Sans MS" panose="030F0702030302020204" pitchFamily="66" charset="0"/>
              </a:rPr>
              <a:t>receive an Unauthorised mark that morning</a:t>
            </a:r>
            <a:r>
              <a:rPr lang="en-GB" sz="2400" dirty="0" smtClean="0">
                <a:solidFill>
                  <a:schemeClr val="tx1"/>
                </a:solidFill>
                <a:latin typeface="Comic Sans MS" panose="030F0702030302020204" pitchFamily="66" charset="0"/>
              </a:rPr>
              <a:t>. (</a:t>
            </a:r>
            <a:r>
              <a:rPr lang="en-GB" sz="2400" dirty="0">
                <a:solidFill>
                  <a:schemeClr val="tx1"/>
                </a:solidFill>
                <a:latin typeface="Comic Sans MS" panose="030F0702030302020204" pitchFamily="66" charset="0"/>
              </a:rPr>
              <a:t>10 or more unauthorised absences may require the involvement of external agencies)</a:t>
            </a:r>
          </a:p>
          <a:p>
            <a:pPr lvl="0"/>
            <a:endParaRPr lang="en-GB" sz="2400" dirty="0">
              <a:solidFill>
                <a:srgbClr val="FF0000"/>
              </a:solidFill>
              <a:latin typeface="Comic Sans MS" panose="030F0702030302020204" pitchFamily="66" charset="0"/>
            </a:endParaRPr>
          </a:p>
          <a:p>
            <a:pPr lvl="0"/>
            <a:r>
              <a:rPr lang="en-GB" sz="2400" dirty="0" smtClean="0">
                <a:latin typeface="Comic Sans MS" panose="030F0702030302020204" pitchFamily="66" charset="0"/>
              </a:rPr>
              <a:t>All </a:t>
            </a:r>
            <a:r>
              <a:rPr lang="en-GB" sz="2400" dirty="0">
                <a:latin typeface="Comic Sans MS" panose="030F0702030302020204" pitchFamily="66" charset="0"/>
              </a:rPr>
              <a:t>children must be collected by an authorised adult. If another adult is going to collect your child please inform your class teacher with advance notice.</a:t>
            </a:r>
          </a:p>
          <a:p>
            <a:pPr algn="ctr"/>
            <a:endParaRPr lang="en-US" sz="2400" dirty="0">
              <a:solidFill>
                <a:srgbClr val="FF0000"/>
              </a:solidFill>
              <a:latin typeface="Comic Sans MS" panose="030F0702030302020204" pitchFamily="66" charset="0"/>
            </a:endParaRPr>
          </a:p>
          <a:p>
            <a:pPr algn="ctr"/>
            <a:r>
              <a:rPr lang="en-US" sz="2400" dirty="0">
                <a:solidFill>
                  <a:srgbClr val="FF0000"/>
                </a:solidFill>
                <a:latin typeface="Comic Sans MS" panose="030F0702030302020204" pitchFamily="66" charset="0"/>
              </a:rPr>
              <a:t>If you have any queries wherever possible please send these into </a:t>
            </a:r>
            <a:r>
              <a:rPr lang="en-US" sz="2400" dirty="0" smtClean="0">
                <a:solidFill>
                  <a:srgbClr val="FF0000"/>
                </a:solidFill>
                <a:latin typeface="Comic Sans MS" panose="030F0702030302020204" pitchFamily="66" charset="0"/>
              </a:rPr>
              <a:t>our</a:t>
            </a:r>
          </a:p>
          <a:p>
            <a:pPr algn="ctr"/>
            <a:r>
              <a:rPr lang="en-US" sz="2400" dirty="0" smtClean="0">
                <a:solidFill>
                  <a:srgbClr val="FF0000"/>
                </a:solidFill>
                <a:latin typeface="Comic Sans MS" panose="030F0702030302020204" pitchFamily="66" charset="0"/>
              </a:rPr>
              <a:t>parent email: </a:t>
            </a:r>
            <a:r>
              <a:rPr lang="en-US" sz="2400" dirty="0" smtClean="0">
                <a:solidFill>
                  <a:srgbClr val="FF0000"/>
                </a:solidFill>
                <a:latin typeface="Comic Sans MS" panose="030F0702030302020204" pitchFamily="66" charset="0"/>
                <a:hlinkClick r:id="rId2"/>
              </a:rPr>
              <a:t>parentmail@st-annes.solihull.sch.uk</a:t>
            </a:r>
            <a:endParaRPr lang="en-GB" sz="2400" dirty="0" smtClean="0">
              <a:solidFill>
                <a:srgbClr val="FF0000"/>
              </a:solidFill>
              <a:latin typeface="Comic Sans MS" panose="030F0702030302020204" pitchFamily="66" charset="0"/>
            </a:endParaRPr>
          </a:p>
          <a:p>
            <a:endParaRPr lang="en-GB" sz="3200" dirty="0">
              <a:latin typeface="Comic Sans MS" panose="030F0702030302020204" pitchFamily="66" charset="0"/>
            </a:endParaRPr>
          </a:p>
        </p:txBody>
      </p:sp>
    </p:spTree>
    <p:extLst>
      <p:ext uri="{BB962C8B-B14F-4D97-AF65-F5344CB8AC3E}">
        <p14:creationId xmlns:p14="http://schemas.microsoft.com/office/powerpoint/2010/main" val="13189084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4411C6-A81E-A344-C1A6-18AE7D9283C1}"/>
              </a:ext>
            </a:extLst>
          </p:cNvPr>
          <p:cNvSpPr txBox="1"/>
          <p:nvPr/>
        </p:nvSpPr>
        <p:spPr>
          <a:xfrm>
            <a:off x="2710873" y="273905"/>
            <a:ext cx="6267797" cy="523220"/>
          </a:xfrm>
          <a:prstGeom prst="rect">
            <a:avLst/>
          </a:prstGeom>
          <a:noFill/>
        </p:spPr>
        <p:txBody>
          <a:bodyPr wrap="square" rtlCol="0">
            <a:spAutoFit/>
          </a:bodyPr>
          <a:lstStyle/>
          <a:p>
            <a:pPr algn="ctr"/>
            <a:r>
              <a:rPr lang="en-GB" sz="2800" u="sng" dirty="0">
                <a:latin typeface="Comic Sans MS" panose="030F0702030302020204" pitchFamily="66" charset="0"/>
              </a:rPr>
              <a:t>Attendance</a:t>
            </a:r>
          </a:p>
        </p:txBody>
      </p:sp>
      <p:sp>
        <p:nvSpPr>
          <p:cNvPr id="4" name="TextBox 3">
            <a:extLst>
              <a:ext uri="{FF2B5EF4-FFF2-40B4-BE49-F238E27FC236}">
                <a16:creationId xmlns:a16="http://schemas.microsoft.com/office/drawing/2014/main" id="{D6505983-ADCC-B0DD-7E7E-0E8D079C74C0}"/>
              </a:ext>
            </a:extLst>
          </p:cNvPr>
          <p:cNvSpPr txBox="1"/>
          <p:nvPr/>
        </p:nvSpPr>
        <p:spPr>
          <a:xfrm>
            <a:off x="434108" y="745479"/>
            <a:ext cx="11619345" cy="1569660"/>
          </a:xfrm>
          <a:prstGeom prst="rect">
            <a:avLst/>
          </a:prstGeom>
          <a:noFill/>
        </p:spPr>
        <p:txBody>
          <a:bodyPr wrap="square">
            <a:spAutoFit/>
          </a:bodyPr>
          <a:lstStyle/>
          <a:p>
            <a:r>
              <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Regular school attendance is essential if children are to enjoy their education and make good progress. </a:t>
            </a:r>
            <a:endParaRPr lang="en-GB" sz="2400" dirty="0">
              <a:effectLst/>
              <a:latin typeface="Comic Sans MS" panose="030F0702030302020204" pitchFamily="66" charset="0"/>
              <a:ea typeface="Times New Roman" panose="02020603050405020304" pitchFamily="18" charset="0"/>
            </a:endParaRPr>
          </a:p>
          <a:p>
            <a:r>
              <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At St. Anne’s Catholic Primary School, we believe that regular school attendance is the key to enabling children to maximise the educational opportunities available to them and become emotionally resilient, confident and competent adults who are able to realise their full potential and make a positive contribution to their community.</a:t>
            </a:r>
          </a:p>
          <a:p>
            <a:endPar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endParaRPr>
          </a:p>
          <a:p>
            <a:r>
              <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Expected levels of attendance: </a:t>
            </a:r>
            <a:endParaRPr lang="en-GB" sz="2400" dirty="0">
              <a:effectLst/>
              <a:latin typeface="Comic Sans MS" panose="030F0702030302020204" pitchFamily="66" charset="0"/>
              <a:ea typeface="Times New Roman" panose="02020603050405020304" pitchFamily="18" charset="0"/>
            </a:endParaRPr>
          </a:p>
        </p:txBody>
      </p:sp>
      <p:graphicFrame>
        <p:nvGraphicFramePr>
          <p:cNvPr id="16" name="Table 15">
            <a:extLst>
              <a:ext uri="{FF2B5EF4-FFF2-40B4-BE49-F238E27FC236}">
                <a16:creationId xmlns:a16="http://schemas.microsoft.com/office/drawing/2014/main" id="{5C8C13F1-8ADA-C433-B0FD-851A9FEF5177}"/>
              </a:ext>
            </a:extLst>
          </p:cNvPr>
          <p:cNvGraphicFramePr>
            <a:graphicFrameLocks noGrp="1"/>
          </p:cNvGraphicFramePr>
          <p:nvPr>
            <p:extLst/>
          </p:nvPr>
        </p:nvGraphicFramePr>
        <p:xfrm>
          <a:off x="286326" y="2315139"/>
          <a:ext cx="4590329" cy="4114800"/>
        </p:xfrm>
        <a:graphic>
          <a:graphicData uri="http://schemas.openxmlformats.org/drawingml/2006/table">
            <a:tbl>
              <a:tblPr firstRow="1" firstCol="1" bandRow="1"/>
              <a:tblGrid>
                <a:gridCol w="1079514">
                  <a:extLst>
                    <a:ext uri="{9D8B030D-6E8A-4147-A177-3AD203B41FA5}">
                      <a16:colId xmlns:a16="http://schemas.microsoft.com/office/drawing/2014/main" val="2391653807"/>
                    </a:ext>
                  </a:extLst>
                </a:gridCol>
                <a:gridCol w="3510815">
                  <a:extLst>
                    <a:ext uri="{9D8B030D-6E8A-4147-A177-3AD203B41FA5}">
                      <a16:colId xmlns:a16="http://schemas.microsoft.com/office/drawing/2014/main" val="1614320537"/>
                    </a:ext>
                  </a:extLst>
                </a:gridCol>
              </a:tblGrid>
              <a:tr h="0">
                <a:tc>
                  <a:txBody>
                    <a:bodyPr/>
                    <a:lstStyle/>
                    <a:p>
                      <a:pPr algn="ctr"/>
                      <a:r>
                        <a:rPr lang="en-US" sz="1000" b="1" dirty="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2D050"/>
                        </a:highlight>
                        <a:latin typeface="Times New Roman" panose="02020603050405020304" pitchFamily="18" charset="0"/>
                        <a:ea typeface="Times New Roman" panose="02020603050405020304" pitchFamily="18" charset="0"/>
                      </a:endParaRPr>
                    </a:p>
                    <a:p>
                      <a:pPr algn="ctr"/>
                      <a:r>
                        <a:rPr lang="en-US" sz="1000" b="1" dirty="0">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98-100%</a:t>
                      </a:r>
                      <a:endParaRPr lang="en-GB" sz="1200" dirty="0">
                        <a:effectLst/>
                        <a:highlight>
                          <a:srgbClr val="92D050"/>
                        </a:highlight>
                        <a:latin typeface="Times New Roman" panose="02020603050405020304" pitchFamily="18" charset="0"/>
                        <a:ea typeface="Times New Roman" panose="02020603050405020304" pitchFamily="18" charset="0"/>
                      </a:endParaRPr>
                    </a:p>
                    <a:p>
                      <a:pPr algn="ctr"/>
                      <a:r>
                        <a:rPr lang="en-GB" sz="1000" b="1" dirty="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Excellent.  Accessing all learning opportunities</a:t>
                      </a:r>
                      <a:endParaRPr lang="en-GB" sz="1200">
                        <a:effectLst/>
                        <a:highlight>
                          <a:srgbClr val="92D050"/>
                        </a:highlight>
                        <a:latin typeface="Times New Roman" panose="02020603050405020304" pitchFamily="18" charset="0"/>
                        <a:ea typeface="Times New Roman" panose="02020603050405020304" pitchFamily="18" charset="0"/>
                      </a:endParaRPr>
                    </a:p>
                    <a:p>
                      <a:r>
                        <a:rPr lang="en-GB" sz="100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3580957017"/>
                  </a:ext>
                </a:extLst>
              </a:tr>
              <a:tr h="0">
                <a:tc>
                  <a:txBody>
                    <a:bodyPr/>
                    <a:lstStyle/>
                    <a:p>
                      <a:pPr algn="ctr"/>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pPr algn="ctr"/>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96-97%</a:t>
                      </a:r>
                      <a:endParaRPr lang="en-GB" sz="1200">
                        <a:effectLst/>
                        <a:highlight>
                          <a:srgbClr val="92D050"/>
                        </a:highlight>
                        <a:latin typeface="Times New Roman" panose="02020603050405020304" pitchFamily="18" charset="0"/>
                        <a:ea typeface="Times New Roman" panose="02020603050405020304" pitchFamily="18" charset="0"/>
                      </a:endParaRPr>
                    </a:p>
                    <a:p>
                      <a:pPr algn="ctr"/>
                      <a:r>
                        <a:rPr lang="en-GB"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Good.  Very few learning opportunities missed</a:t>
                      </a:r>
                      <a:endParaRPr lang="en-GB" sz="1200">
                        <a:effectLst/>
                        <a:highlight>
                          <a:srgbClr val="92D050"/>
                        </a:highlight>
                        <a:latin typeface="Times New Roman" panose="02020603050405020304" pitchFamily="18" charset="0"/>
                        <a:ea typeface="Times New Roman" panose="02020603050405020304" pitchFamily="18" charset="0"/>
                      </a:endParaRPr>
                    </a:p>
                    <a:p>
                      <a:r>
                        <a:rPr lang="en-GB" sz="100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2232036529"/>
                  </a:ext>
                </a:extLst>
              </a:tr>
              <a:tr h="0">
                <a:tc>
                  <a:txBody>
                    <a:bodyPr/>
                    <a:lstStyle/>
                    <a:p>
                      <a:pPr algn="ctr"/>
                      <a:r>
                        <a:rPr lang="en-GB" sz="1000" b="1">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AD3D9"/>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94-95%</a:t>
                      </a:r>
                      <a:endParaRPr lang="en-GB" sz="120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tc>
                  <a:txBody>
                    <a:bodyPr/>
                    <a:lstStyle/>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Risk of under achievement</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50 missed lessons</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10 school days absent in an academic year</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GB" sz="1000" dirty="0">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extLst>
                  <a:ext uri="{0D108BD9-81ED-4DB2-BD59-A6C34878D82A}">
                    <a16:rowId xmlns:a16="http://schemas.microsoft.com/office/drawing/2014/main" val="3545920560"/>
                  </a:ext>
                </a:extLst>
              </a:tr>
              <a:tr h="0">
                <a:tc>
                  <a:txBody>
                    <a:bodyPr/>
                    <a:lstStyle/>
                    <a:p>
                      <a:pPr algn="ctr"/>
                      <a:r>
                        <a:rPr lang="en-GB" sz="1000" b="1">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AD3D9"/>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92-93%</a:t>
                      </a:r>
                      <a:endParaRPr lang="en-GB" sz="120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tc>
                  <a:txBody>
                    <a:bodyPr/>
                    <a:lstStyle/>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Risk of under achievement</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75 missed lessons</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15 school days absent in an academic year.  </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GB" sz="1000" dirty="0">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extLst>
                  <a:ext uri="{0D108BD9-81ED-4DB2-BD59-A6C34878D82A}">
                    <a16:rowId xmlns:a16="http://schemas.microsoft.com/office/drawing/2014/main" val="3660787267"/>
                  </a:ext>
                </a:extLst>
              </a:tr>
              <a:tr h="0">
                <a:tc>
                  <a:txBody>
                    <a:bodyPr/>
                    <a:lstStyle/>
                    <a:p>
                      <a:pPr algn="ctr"/>
                      <a:r>
                        <a:rPr lang="en-GB"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90-92</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Severe risk of under achievement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 to 100 missed lessons</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 to 19 school days absent in an academic year</a:t>
                      </a:r>
                      <a:endParaRPr lang="en-GB" sz="1200">
                        <a:effectLst/>
                        <a:highlight>
                          <a:srgbClr val="FF0000"/>
                        </a:highlight>
                        <a:latin typeface="Times New Roman" panose="02020603050405020304" pitchFamily="18" charset="0"/>
                        <a:ea typeface="Times New Roman" panose="02020603050405020304" pitchFamily="18" charset="0"/>
                      </a:endParaRPr>
                    </a:p>
                    <a:p>
                      <a:r>
                        <a:rPr lang="en-GB" sz="1000">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4114156117"/>
                  </a:ext>
                </a:extLst>
              </a:tr>
              <a:tr h="0">
                <a:tc>
                  <a:txBody>
                    <a:bodyPr/>
                    <a:lstStyle/>
                    <a:p>
                      <a:pPr algn="ctr"/>
                      <a:r>
                        <a:rPr lang="en-GB"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90% and below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Extreme risk of underachievement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over 100 missed lessons</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Pupil is persistently absent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upwards of 22 school days absent in an academic year</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060507403"/>
                  </a:ext>
                </a:extLst>
              </a:tr>
              <a:tr h="0">
                <a:tc>
                  <a:txBody>
                    <a:bodyPr/>
                    <a:lstStyle/>
                    <a:p>
                      <a:pPr algn="ctr"/>
                      <a:r>
                        <a:rPr lang="en-GB" sz="1000" b="1" dirty="0">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FF0000"/>
                        </a:highlight>
                        <a:latin typeface="Times New Roman" panose="02020603050405020304" pitchFamily="18" charset="0"/>
                        <a:ea typeface="Times New Roman" panose="02020603050405020304" pitchFamily="18" charset="0"/>
                      </a:endParaRPr>
                    </a:p>
                    <a:p>
                      <a:pPr algn="ctr"/>
                      <a:r>
                        <a:rPr lang="en-GB" sz="1000" b="1"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50% and below </a:t>
                      </a:r>
                      <a:endParaRPr lang="en-GB" sz="1200" dirty="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1000" b="1"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Extreme risk of underachievement</a:t>
                      </a:r>
                      <a:endParaRPr lang="en-GB" sz="1200" dirty="0">
                        <a:effectLst/>
                        <a:highlight>
                          <a:srgbClr val="FF0000"/>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Pupil is severely absent </a:t>
                      </a:r>
                      <a:endParaRPr lang="en-GB" sz="1200" dirty="0">
                        <a:effectLst/>
                        <a:highlight>
                          <a:srgbClr val="FF0000"/>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At least half of all lesson and days missed</a:t>
                      </a:r>
                      <a:endParaRPr lang="en-GB" sz="1200" dirty="0">
                        <a:effectLst/>
                        <a:highlight>
                          <a:srgbClr val="FF0000"/>
                        </a:highlight>
                        <a:latin typeface="Times New Roman" panose="02020603050405020304" pitchFamily="18" charset="0"/>
                        <a:ea typeface="Times New Roman" panose="02020603050405020304" pitchFamily="18" charset="0"/>
                      </a:endParaRPr>
                    </a:p>
                    <a:p>
                      <a:r>
                        <a:rPr lang="en-US" sz="1000" b="1" dirty="0">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848747654"/>
                  </a:ext>
                </a:extLst>
              </a:tr>
            </a:tbl>
          </a:graphicData>
        </a:graphic>
      </p:graphicFrame>
      <p:sp>
        <p:nvSpPr>
          <p:cNvPr id="25" name="TextBox 24">
            <a:extLst>
              <a:ext uri="{FF2B5EF4-FFF2-40B4-BE49-F238E27FC236}">
                <a16:creationId xmlns:a16="http://schemas.microsoft.com/office/drawing/2014/main" id="{94E5534E-CCD7-9D3E-3CAD-32853CD25484}"/>
              </a:ext>
            </a:extLst>
          </p:cNvPr>
          <p:cNvSpPr txBox="1"/>
          <p:nvPr/>
        </p:nvSpPr>
        <p:spPr>
          <a:xfrm>
            <a:off x="5218545" y="2254494"/>
            <a:ext cx="6096000" cy="2031325"/>
          </a:xfrm>
          <a:prstGeom prst="rect">
            <a:avLst/>
          </a:prstGeom>
          <a:noFill/>
        </p:spPr>
        <p:txBody>
          <a:bodyPr wrap="square">
            <a:spAutoFit/>
          </a:bodyPr>
          <a:lstStyle/>
          <a:p>
            <a:pPr algn="just">
              <a:spcAft>
                <a:spcPts val="0"/>
              </a:spcAft>
            </a:pPr>
            <a:r>
              <a:rPr lang="en-GB" sz="1400" b="1" u="sng" dirty="0">
                <a:effectLst/>
                <a:latin typeface="Comic Sans MS" panose="030F0702030302020204" pitchFamily="66" charset="0"/>
                <a:cs typeface="Arial" panose="020B0604020202020204" pitchFamily="34" charset="0"/>
              </a:rPr>
              <a:t>School Day and Punctuality</a:t>
            </a:r>
            <a:endParaRPr lang="en-GB" sz="1400" b="1" dirty="0">
              <a:effectLst/>
              <a:latin typeface="Comic Sans MS" panose="030F0702030302020204" pitchFamily="66" charset="0"/>
            </a:endParaRPr>
          </a:p>
          <a:p>
            <a:pPr algn="just">
              <a:spcAft>
                <a:spcPts val="0"/>
              </a:spcAft>
            </a:pPr>
            <a:r>
              <a:rPr lang="en-GB" sz="1400" dirty="0">
                <a:effectLst/>
                <a:latin typeface="Comic Sans MS" panose="030F0702030302020204" pitchFamily="66" charset="0"/>
                <a:ea typeface="Times New Roman" panose="02020603050405020304" pitchFamily="18" charset="0"/>
                <a:cs typeface="Calibri" panose="020F0502020204030204" pitchFamily="34" charset="0"/>
              </a:rPr>
              <a:t> </a:t>
            </a:r>
            <a:endParaRPr lang="en-GB" sz="1400" dirty="0">
              <a:effectLst/>
              <a:latin typeface="Comic Sans MS" panose="030F0702030302020204" pitchFamily="66" charset="0"/>
              <a:ea typeface="Times New Roman" panose="02020603050405020304" pitchFamily="18" charset="0"/>
            </a:endParaRPr>
          </a:p>
          <a:p>
            <a:pPr algn="just">
              <a:spcAft>
                <a:spcPts val="0"/>
              </a:spcAft>
            </a:pPr>
            <a:r>
              <a:rPr lang="en-GB" sz="1400" dirty="0">
                <a:effectLst/>
                <a:latin typeface="Comic Sans MS" panose="030F0702030302020204" pitchFamily="66" charset="0"/>
                <a:ea typeface="Times New Roman" panose="02020603050405020304" pitchFamily="18" charset="0"/>
                <a:cs typeface="Arial" panose="020B0604020202020204" pitchFamily="34" charset="0"/>
              </a:rPr>
              <a:t>It is important that pupils are punctual so that they do not miss out on the beginning of each school day.  Children must attend on time to be given a present mark for the session.  </a:t>
            </a:r>
            <a:endParaRPr lang="en-GB" sz="1400" dirty="0">
              <a:effectLst/>
              <a:latin typeface="Comic Sans MS" panose="030F0702030302020204" pitchFamily="66" charset="0"/>
              <a:ea typeface="Times New Roman" panose="02020603050405020304" pitchFamily="18" charset="0"/>
            </a:endParaRPr>
          </a:p>
          <a:p>
            <a:pPr algn="just">
              <a:spcAft>
                <a:spcPts val="0"/>
              </a:spcAft>
            </a:pPr>
            <a:r>
              <a:rPr lang="en-GB" sz="1400" dirty="0">
                <a:effectLst/>
                <a:latin typeface="Comic Sans MS" panose="030F0702030302020204" pitchFamily="66" charset="0"/>
                <a:ea typeface="Times New Roman" panose="02020603050405020304" pitchFamily="18" charset="0"/>
                <a:cs typeface="Calibri" panose="020F0502020204030204" pitchFamily="34" charset="0"/>
              </a:rPr>
              <a:t> </a:t>
            </a:r>
            <a:endParaRPr lang="en-GB" sz="1400" dirty="0">
              <a:effectLst/>
              <a:latin typeface="Comic Sans MS" panose="030F0702030302020204" pitchFamily="66" charset="0"/>
              <a:ea typeface="Times New Roman" panose="02020603050405020304" pitchFamily="18" charset="0"/>
            </a:endParaRPr>
          </a:p>
          <a:p>
            <a:r>
              <a:rPr lang="en-GB" sz="1400" dirty="0">
                <a:effectLst/>
                <a:latin typeface="Comic Sans MS" panose="030F0702030302020204" pitchFamily="66" charset="0"/>
                <a:ea typeface="Times New Roman" panose="02020603050405020304" pitchFamily="18" charset="0"/>
                <a:cs typeface="Arial" panose="020B0604020202020204" pitchFamily="34" charset="0"/>
              </a:rPr>
              <a:t>If a pupil arrives late to school every day, their learning begins to suffer.  Below is a graph showing how being late to school every-day over a school year adds up to lost learning time</a:t>
            </a:r>
            <a:endParaRPr lang="en-GB" sz="1400" dirty="0">
              <a:latin typeface="Comic Sans MS" panose="030F0702030302020204" pitchFamily="66" charset="0"/>
            </a:endParaRPr>
          </a:p>
        </p:txBody>
      </p:sp>
      <p:graphicFrame>
        <p:nvGraphicFramePr>
          <p:cNvPr id="26" name="Object 25">
            <a:extLst>
              <a:ext uri="{FF2B5EF4-FFF2-40B4-BE49-F238E27FC236}">
                <a16:creationId xmlns:a16="http://schemas.microsoft.com/office/drawing/2014/main" id="{A721D1FE-40E1-2485-FCEC-A02BFA410D28}"/>
              </a:ext>
            </a:extLst>
          </p:cNvPr>
          <p:cNvGraphicFramePr>
            <a:graphicFrameLocks noChangeAspect="1"/>
          </p:cNvGraphicFramePr>
          <p:nvPr>
            <p:extLst/>
          </p:nvPr>
        </p:nvGraphicFramePr>
        <p:xfrm>
          <a:off x="5381913" y="4580584"/>
          <a:ext cx="6135193" cy="1783271"/>
        </p:xfrm>
        <a:graphic>
          <a:graphicData uri="http://schemas.openxmlformats.org/presentationml/2006/ole">
            <mc:AlternateContent xmlns:mc="http://schemas.openxmlformats.org/markup-compatibility/2006">
              <mc:Choice xmlns:v="urn:schemas-microsoft-com:vml" Requires="v">
                <p:oleObj spid="_x0000_s1032" name="Document" r:id="rId3" imgW="5271188" imgH="1532084" progId="Word.Document.12">
                  <p:embed/>
                </p:oleObj>
              </mc:Choice>
              <mc:Fallback>
                <p:oleObj name="Document" r:id="rId3" imgW="5271188" imgH="1532084" progId="Word.Document.12">
                  <p:embed/>
                  <p:pic>
                    <p:nvPicPr>
                      <p:cNvPr id="26" name="Object 25">
                        <a:extLst>
                          <a:ext uri="{FF2B5EF4-FFF2-40B4-BE49-F238E27FC236}">
                            <a16:creationId xmlns:a16="http://schemas.microsoft.com/office/drawing/2014/main" id="{A721D1FE-40E1-2485-FCEC-A02BFA410D28}"/>
                          </a:ext>
                        </a:extLst>
                      </p:cNvPr>
                      <p:cNvPicPr/>
                      <p:nvPr/>
                    </p:nvPicPr>
                    <p:blipFill>
                      <a:blip r:embed="rId4"/>
                      <a:stretch>
                        <a:fillRect/>
                      </a:stretch>
                    </p:blipFill>
                    <p:spPr>
                      <a:xfrm>
                        <a:off x="5381913" y="4580584"/>
                        <a:ext cx="6135193" cy="1783271"/>
                      </a:xfrm>
                      <a:prstGeom prst="rect">
                        <a:avLst/>
                      </a:prstGeom>
                    </p:spPr>
                  </p:pic>
                </p:oleObj>
              </mc:Fallback>
            </mc:AlternateContent>
          </a:graphicData>
        </a:graphic>
      </p:graphicFrame>
    </p:spTree>
    <p:extLst>
      <p:ext uri="{BB962C8B-B14F-4D97-AF65-F5344CB8AC3E}">
        <p14:creationId xmlns:p14="http://schemas.microsoft.com/office/powerpoint/2010/main" val="29343827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6EBB3-7AC3-5842-6CD1-14C31A5DB60A}"/>
              </a:ext>
            </a:extLst>
          </p:cNvPr>
          <p:cNvSpPr>
            <a:spLocks noGrp="1"/>
          </p:cNvSpPr>
          <p:nvPr>
            <p:ph type="title"/>
          </p:nvPr>
        </p:nvSpPr>
        <p:spPr>
          <a:xfrm>
            <a:off x="838200" y="260565"/>
            <a:ext cx="10515600" cy="840943"/>
          </a:xfrm>
        </p:spPr>
        <p:txBody>
          <a:bodyPr>
            <a:normAutofit/>
          </a:bodyPr>
          <a:lstStyle/>
          <a:p>
            <a:pPr algn="ctr"/>
            <a:r>
              <a:rPr lang="en-GB" sz="2800" dirty="0">
                <a:latin typeface="Comic Sans MS" panose="030F0702030302020204" pitchFamily="66" charset="0"/>
              </a:rPr>
              <a:t>Leave of absence</a:t>
            </a:r>
          </a:p>
        </p:txBody>
      </p:sp>
      <p:graphicFrame>
        <p:nvGraphicFramePr>
          <p:cNvPr id="8" name="Diagram 7">
            <a:extLst>
              <a:ext uri="{FF2B5EF4-FFF2-40B4-BE49-F238E27FC236}">
                <a16:creationId xmlns:a16="http://schemas.microsoft.com/office/drawing/2014/main" id="{4CD53087-542B-9B31-D5D3-94B4B1FC48F6}"/>
              </a:ext>
            </a:extLst>
          </p:cNvPr>
          <p:cNvGraphicFramePr/>
          <p:nvPr>
            <p:extLst/>
          </p:nvPr>
        </p:nvGraphicFramePr>
        <p:xfrm>
          <a:off x="197427" y="978284"/>
          <a:ext cx="1179714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Rectangle: Rounded Corners 10">
            <a:extLst>
              <a:ext uri="{FF2B5EF4-FFF2-40B4-BE49-F238E27FC236}">
                <a16:creationId xmlns:a16="http://schemas.microsoft.com/office/drawing/2014/main" id="{C64F2D95-A7D2-5CB4-1DBB-0BDD8B14FC03}"/>
              </a:ext>
            </a:extLst>
          </p:cNvPr>
          <p:cNvSpPr/>
          <p:nvPr/>
        </p:nvSpPr>
        <p:spPr>
          <a:xfrm>
            <a:off x="498765" y="3428999"/>
            <a:ext cx="2096653" cy="234372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highlight>
                  <a:srgbClr val="000000"/>
                </a:highlight>
              </a:rPr>
              <a:t>Please note:</a:t>
            </a:r>
          </a:p>
          <a:p>
            <a:pPr algn="ctr"/>
            <a:r>
              <a:rPr lang="en-GB" dirty="0"/>
              <a:t>A leave of absence form will need to be completed at least 2 weeks before the absence.</a:t>
            </a:r>
          </a:p>
        </p:txBody>
      </p:sp>
    </p:spTree>
    <p:extLst>
      <p:ext uri="{BB962C8B-B14F-4D97-AF65-F5344CB8AC3E}">
        <p14:creationId xmlns:p14="http://schemas.microsoft.com/office/powerpoint/2010/main" val="41301827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152144" y="376722"/>
            <a:ext cx="7626096" cy="769441"/>
          </a:xfrm>
          <a:prstGeom prst="rect">
            <a:avLst/>
          </a:prstGeom>
          <a:noFill/>
        </p:spPr>
        <p:txBody>
          <a:bodyPr wrap="square" rtlCol="0">
            <a:spAutoFit/>
          </a:bodyPr>
          <a:lstStyle/>
          <a:p>
            <a:pPr algn="ctr"/>
            <a:r>
              <a:rPr lang="en-GB" sz="4400" dirty="0" smtClean="0">
                <a:latin typeface="Comic Sans MS" panose="030F0702030302020204" pitchFamily="66" charset="0"/>
              </a:rPr>
              <a:t>Nursery Home Learning</a:t>
            </a:r>
            <a:endParaRPr lang="en-GB" sz="4400" dirty="0">
              <a:latin typeface="Comic Sans MS" panose="030F0702030302020204" pitchFamily="66" charset="0"/>
            </a:endParaRPr>
          </a:p>
        </p:txBody>
      </p:sp>
      <p:sp>
        <p:nvSpPr>
          <p:cNvPr id="13" name="TextBox 12"/>
          <p:cNvSpPr txBox="1"/>
          <p:nvPr/>
        </p:nvSpPr>
        <p:spPr>
          <a:xfrm>
            <a:off x="389824" y="976115"/>
            <a:ext cx="11710736" cy="5078313"/>
          </a:xfrm>
          <a:prstGeom prst="rect">
            <a:avLst/>
          </a:prstGeom>
          <a:noFill/>
        </p:spPr>
        <p:txBody>
          <a:bodyPr wrap="square" rtlCol="0">
            <a:spAutoFit/>
          </a:bodyPr>
          <a:lstStyle/>
          <a:p>
            <a:endParaRPr lang="en-GB" sz="2000" b="1" u="sng" dirty="0" smtClean="0">
              <a:latin typeface="Comic Sans MS" panose="030F0702030302020204" pitchFamily="66" charset="0"/>
            </a:endParaRPr>
          </a:p>
          <a:p>
            <a:endParaRPr lang="en-GB" sz="2000" b="1" u="sng" dirty="0">
              <a:latin typeface="Comic Sans MS" panose="030F0702030302020204" pitchFamily="66" charset="0"/>
            </a:endParaRPr>
          </a:p>
          <a:p>
            <a:endParaRPr lang="en-GB" sz="2000" b="1" u="sng" dirty="0" smtClean="0">
              <a:latin typeface="Comic Sans MS" panose="030F0702030302020204" pitchFamily="66" charset="0"/>
            </a:endParaRPr>
          </a:p>
          <a:p>
            <a:r>
              <a:rPr lang="en-GB" sz="2000" b="1" u="sng" dirty="0" smtClean="0">
                <a:latin typeface="Comic Sans MS" panose="030F0702030302020204" pitchFamily="66" charset="0"/>
              </a:rPr>
              <a:t>Maths</a:t>
            </a:r>
          </a:p>
          <a:p>
            <a:r>
              <a:rPr lang="en-GB" sz="2000" dirty="0" smtClean="0">
                <a:latin typeface="Comic Sans MS" panose="030F0702030302020204" pitchFamily="66" charset="0"/>
              </a:rPr>
              <a:t>We will share number songs, rhymes and counting activities.</a:t>
            </a:r>
            <a:endParaRPr lang="en-GB" sz="2000" dirty="0">
              <a:latin typeface="Comic Sans MS" panose="030F0702030302020204" pitchFamily="66" charset="0"/>
            </a:endParaRPr>
          </a:p>
          <a:p>
            <a:endParaRPr lang="en-GB" sz="2000" dirty="0">
              <a:latin typeface="Comic Sans MS" panose="030F0702030302020204" pitchFamily="66" charset="0"/>
            </a:endParaRPr>
          </a:p>
          <a:p>
            <a:r>
              <a:rPr lang="en-GB" sz="2000" b="1" u="sng" dirty="0" smtClean="0">
                <a:latin typeface="Comic Sans MS" panose="030F0702030302020204" pitchFamily="66" charset="0"/>
              </a:rPr>
              <a:t>Phonics </a:t>
            </a:r>
          </a:p>
          <a:p>
            <a:r>
              <a:rPr lang="en-GB" sz="2000" dirty="0" smtClean="0">
                <a:latin typeface="Comic Sans MS" panose="030F0702030302020204" pitchFamily="66" charset="0"/>
              </a:rPr>
              <a:t>We will share phonics games, rhymes and activities.</a:t>
            </a:r>
          </a:p>
          <a:p>
            <a:endParaRPr lang="en-GB" sz="2000" b="1" u="sng" dirty="0">
              <a:latin typeface="Comic Sans MS" panose="030F0702030302020204" pitchFamily="66" charset="0"/>
            </a:endParaRPr>
          </a:p>
          <a:p>
            <a:r>
              <a:rPr lang="en-GB" sz="2000" b="1" u="sng" dirty="0" smtClean="0">
                <a:latin typeface="Comic Sans MS" panose="030F0702030302020204" pitchFamily="66" charset="0"/>
              </a:rPr>
              <a:t>Nursery Rhymes </a:t>
            </a:r>
            <a:endParaRPr lang="en-GB" sz="2000" b="1" u="sng" dirty="0">
              <a:latin typeface="Comic Sans MS" panose="030F0702030302020204" pitchFamily="66" charset="0"/>
            </a:endParaRPr>
          </a:p>
          <a:p>
            <a:r>
              <a:rPr lang="en-GB" sz="2000" dirty="0" smtClean="0">
                <a:latin typeface="Comic Sans MS" panose="030F0702030302020204" pitchFamily="66" charset="0"/>
              </a:rPr>
              <a:t>Please continue to learn and rehearse a variety of </a:t>
            </a:r>
          </a:p>
          <a:p>
            <a:r>
              <a:rPr lang="en-GB" sz="2000" dirty="0" smtClean="0">
                <a:latin typeface="Comic Sans MS" panose="030F0702030302020204" pitchFamily="66" charset="0"/>
              </a:rPr>
              <a:t>Nursery Rhymes with your child. </a:t>
            </a:r>
          </a:p>
          <a:p>
            <a:endParaRPr lang="en-GB" sz="2000" dirty="0" smtClean="0">
              <a:latin typeface="Comic Sans MS" panose="030F0702030302020204" pitchFamily="66" charset="0"/>
            </a:endParaRPr>
          </a:p>
          <a:p>
            <a:endParaRPr lang="en-GB" sz="2000" dirty="0"/>
          </a:p>
          <a:p>
            <a:endParaRPr lang="en-GB" sz="2000" dirty="0" smtClean="0"/>
          </a:p>
          <a:p>
            <a:endParaRPr lang="en-GB" sz="2400" dirty="0">
              <a:solidFill>
                <a:srgbClr val="FF0000"/>
              </a:solidFill>
              <a:latin typeface="Comic Sans MS" panose="030F0702030302020204" pitchFamily="66" charset="0"/>
            </a:endParaRPr>
          </a:p>
        </p:txBody>
      </p:sp>
      <p:pic>
        <p:nvPicPr>
          <p:cNvPr id="2" name="Picture 1"/>
          <p:cNvPicPr>
            <a:picLocks noChangeAspect="1"/>
          </p:cNvPicPr>
          <p:nvPr/>
        </p:nvPicPr>
        <p:blipFill>
          <a:blip r:embed="rId2"/>
          <a:stretch>
            <a:fillRect/>
          </a:stretch>
        </p:blipFill>
        <p:spPr>
          <a:xfrm>
            <a:off x="7686837" y="1529926"/>
            <a:ext cx="4142151" cy="3206665"/>
          </a:xfrm>
          <a:prstGeom prst="rect">
            <a:avLst/>
          </a:prstGeom>
        </p:spPr>
      </p:pic>
    </p:spTree>
    <p:extLst>
      <p:ext uri="{BB962C8B-B14F-4D97-AF65-F5344CB8AC3E}">
        <p14:creationId xmlns:p14="http://schemas.microsoft.com/office/powerpoint/2010/main" val="33468464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96393" y="147566"/>
            <a:ext cx="6267797" cy="769441"/>
          </a:xfrm>
          <a:prstGeom prst="rect">
            <a:avLst/>
          </a:prstGeom>
          <a:noFill/>
        </p:spPr>
        <p:txBody>
          <a:bodyPr wrap="square" rtlCol="0">
            <a:spAutoFit/>
          </a:bodyPr>
          <a:lstStyle/>
          <a:p>
            <a:pPr algn="ctr"/>
            <a:r>
              <a:rPr lang="en-GB" sz="4400" u="sng" dirty="0" smtClean="0">
                <a:latin typeface="Comic Sans MS" panose="030F0702030302020204" pitchFamily="66" charset="0"/>
              </a:rPr>
              <a:t>Reading</a:t>
            </a:r>
            <a:r>
              <a:rPr lang="en-GB" sz="4400" dirty="0" smtClean="0">
                <a:latin typeface="Comic Sans MS" panose="030F0702030302020204" pitchFamily="66" charset="0"/>
              </a:rPr>
              <a:t> </a:t>
            </a:r>
            <a:endParaRPr lang="en-GB" sz="4400" dirty="0">
              <a:latin typeface="Comic Sans MS" panose="030F0702030302020204" pitchFamily="66" charset="0"/>
            </a:endParaRPr>
          </a:p>
        </p:txBody>
      </p:sp>
      <p:sp>
        <p:nvSpPr>
          <p:cNvPr id="2" name="Rectangle 1"/>
          <p:cNvSpPr/>
          <p:nvPr/>
        </p:nvSpPr>
        <p:spPr>
          <a:xfrm>
            <a:off x="292608" y="3626321"/>
            <a:ext cx="11548872" cy="2246769"/>
          </a:xfrm>
          <a:prstGeom prst="rect">
            <a:avLst/>
          </a:prstGeom>
        </p:spPr>
        <p:txBody>
          <a:bodyPr wrap="square">
            <a:spAutoFit/>
          </a:bodyPr>
          <a:lstStyle/>
          <a:p>
            <a:pPr lvl="0"/>
            <a:r>
              <a:rPr lang="en-US" sz="2000" dirty="0" smtClean="0">
                <a:latin typeface="Comic Sans MS" panose="030F0702030302020204" pitchFamily="66" charset="0"/>
              </a:rPr>
              <a:t>The </a:t>
            </a:r>
            <a:r>
              <a:rPr lang="en-US" sz="2000" dirty="0">
                <a:latin typeface="Comic Sans MS" panose="030F0702030302020204" pitchFamily="66" charset="0"/>
              </a:rPr>
              <a:t>expectation is for children to </a:t>
            </a:r>
            <a:r>
              <a:rPr lang="en-US" sz="2000" dirty="0" smtClean="0">
                <a:latin typeface="Comic Sans MS" panose="030F0702030302020204" pitchFamily="66" charset="0"/>
              </a:rPr>
              <a:t>share a reading for pleasure book with a family member at least three times a week. Please </a:t>
            </a:r>
            <a:r>
              <a:rPr lang="en-US" sz="2000" dirty="0">
                <a:latin typeface="Comic Sans MS" panose="030F0702030302020204" pitchFamily="66" charset="0"/>
              </a:rPr>
              <a:t>sign </a:t>
            </a:r>
            <a:r>
              <a:rPr lang="en-US" sz="2000" dirty="0" smtClean="0">
                <a:latin typeface="Comic Sans MS" panose="030F0702030302020204" pitchFamily="66" charset="0"/>
              </a:rPr>
              <a:t>your child’s reading diary once </a:t>
            </a:r>
            <a:r>
              <a:rPr lang="en-US" sz="2000" dirty="0">
                <a:latin typeface="Comic Sans MS" panose="030F0702030302020204" pitchFamily="66" charset="0"/>
              </a:rPr>
              <a:t>you </a:t>
            </a:r>
            <a:r>
              <a:rPr lang="en-US" sz="2000" dirty="0" smtClean="0">
                <a:latin typeface="Comic Sans MS" panose="030F0702030302020204" pitchFamily="66" charset="0"/>
              </a:rPr>
              <a:t>have a shared a book with your child. </a:t>
            </a:r>
          </a:p>
          <a:p>
            <a:pPr lvl="0"/>
            <a:endParaRPr lang="en-US" sz="2000" b="1" dirty="0">
              <a:latin typeface="Comic Sans MS" panose="030F0702030302020204" pitchFamily="66" charset="0"/>
            </a:endParaRPr>
          </a:p>
          <a:p>
            <a:pPr lvl="0"/>
            <a:r>
              <a:rPr lang="en-US" sz="2000" dirty="0" smtClean="0">
                <a:latin typeface="Comic Sans MS" panose="030F0702030302020204" pitchFamily="66" charset="0"/>
              </a:rPr>
              <a:t>All </a:t>
            </a:r>
            <a:r>
              <a:rPr lang="en-US" sz="2000" dirty="0">
                <a:latin typeface="Comic Sans MS" panose="030F0702030302020204" pitchFamily="66" charset="0"/>
              </a:rPr>
              <a:t>children are expected to bring their book bag and reading diary with them into school every </a:t>
            </a:r>
            <a:r>
              <a:rPr lang="en-US" sz="2000" dirty="0" smtClean="0">
                <a:latin typeface="Comic Sans MS" panose="030F0702030302020204" pitchFamily="66" charset="0"/>
              </a:rPr>
              <a:t>day. The </a:t>
            </a:r>
            <a:r>
              <a:rPr lang="en-US" sz="2000" dirty="0">
                <a:latin typeface="Comic Sans MS" panose="030F0702030302020204" pitchFamily="66" charset="0"/>
              </a:rPr>
              <a:t>reading records and </a:t>
            </a:r>
            <a:r>
              <a:rPr lang="en-US" sz="2000" dirty="0" smtClean="0">
                <a:latin typeface="Comic Sans MS" panose="030F0702030302020204" pitchFamily="66" charset="0"/>
              </a:rPr>
              <a:t>books are checked </a:t>
            </a:r>
            <a:r>
              <a:rPr lang="en-US" sz="2000" dirty="0">
                <a:latin typeface="Comic Sans MS" panose="030F0702030302020204" pitchFamily="66" charset="0"/>
              </a:rPr>
              <a:t>by </a:t>
            </a:r>
            <a:r>
              <a:rPr lang="en-US" sz="2000" dirty="0" smtClean="0">
                <a:latin typeface="Comic Sans MS" panose="030F0702030302020204" pitchFamily="66" charset="0"/>
              </a:rPr>
              <a:t>nursery staff and children can then choose a new book. </a:t>
            </a:r>
            <a:r>
              <a:rPr lang="en-GB" sz="2000" dirty="0" smtClean="0">
                <a:latin typeface="Comic Sans MS" panose="030F0702030302020204" pitchFamily="66" charset="0"/>
              </a:rPr>
              <a:t>It’s </a:t>
            </a:r>
            <a:r>
              <a:rPr lang="en-GB" sz="2000" dirty="0">
                <a:latin typeface="Comic Sans MS" panose="030F0702030302020204" pitchFamily="66" charset="0"/>
              </a:rPr>
              <a:t>incredibly important that </a:t>
            </a:r>
            <a:r>
              <a:rPr lang="en-GB" sz="2000" dirty="0" smtClean="0">
                <a:latin typeface="Comic Sans MS" panose="030F0702030302020204" pitchFamily="66" charset="0"/>
              </a:rPr>
              <a:t>you share and read books to your child. </a:t>
            </a:r>
          </a:p>
        </p:txBody>
      </p:sp>
      <p:pic>
        <p:nvPicPr>
          <p:cNvPr id="5" name="Picture 4"/>
          <p:cNvPicPr>
            <a:picLocks noChangeAspect="1"/>
          </p:cNvPicPr>
          <p:nvPr/>
        </p:nvPicPr>
        <p:blipFill rotWithShape="1">
          <a:blip r:embed="rId2"/>
          <a:srcRect r="52436"/>
          <a:stretch/>
        </p:blipFill>
        <p:spPr>
          <a:xfrm>
            <a:off x="538057" y="266733"/>
            <a:ext cx="1821094" cy="2590147"/>
          </a:xfrm>
          <a:prstGeom prst="rect">
            <a:avLst/>
          </a:prstGeom>
        </p:spPr>
      </p:pic>
      <p:pic>
        <p:nvPicPr>
          <p:cNvPr id="3" name="Picture 2"/>
          <p:cNvPicPr>
            <a:picLocks noChangeAspect="1"/>
          </p:cNvPicPr>
          <p:nvPr/>
        </p:nvPicPr>
        <p:blipFill>
          <a:blip r:embed="rId3"/>
          <a:stretch>
            <a:fillRect/>
          </a:stretch>
        </p:blipFill>
        <p:spPr>
          <a:xfrm>
            <a:off x="2996393" y="1535907"/>
            <a:ext cx="2584928" cy="1804572"/>
          </a:xfrm>
          <a:prstGeom prst="rect">
            <a:avLst/>
          </a:prstGeom>
        </p:spPr>
      </p:pic>
      <p:pic>
        <p:nvPicPr>
          <p:cNvPr id="4" name="Picture 3"/>
          <p:cNvPicPr>
            <a:picLocks noChangeAspect="1"/>
          </p:cNvPicPr>
          <p:nvPr/>
        </p:nvPicPr>
        <p:blipFill>
          <a:blip r:embed="rId4"/>
          <a:stretch>
            <a:fillRect/>
          </a:stretch>
        </p:blipFill>
        <p:spPr>
          <a:xfrm>
            <a:off x="9613404" y="1561806"/>
            <a:ext cx="1438781" cy="1828959"/>
          </a:xfrm>
          <a:prstGeom prst="rect">
            <a:avLst/>
          </a:prstGeom>
        </p:spPr>
      </p:pic>
      <p:pic>
        <p:nvPicPr>
          <p:cNvPr id="6" name="Picture 5"/>
          <p:cNvPicPr>
            <a:picLocks noChangeAspect="1"/>
          </p:cNvPicPr>
          <p:nvPr/>
        </p:nvPicPr>
        <p:blipFill>
          <a:blip r:embed="rId5"/>
          <a:stretch>
            <a:fillRect/>
          </a:stretch>
        </p:blipFill>
        <p:spPr>
          <a:xfrm>
            <a:off x="6781733" y="1250064"/>
            <a:ext cx="1549443" cy="1804572"/>
          </a:xfrm>
          <a:prstGeom prst="rect">
            <a:avLst/>
          </a:prstGeom>
        </p:spPr>
      </p:pic>
    </p:spTree>
    <p:extLst>
      <p:ext uri="{BB962C8B-B14F-4D97-AF65-F5344CB8AC3E}">
        <p14:creationId xmlns:p14="http://schemas.microsoft.com/office/powerpoint/2010/main" val="23426363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RWI - Harris Primary Academy Peckham Par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6451" y="4271981"/>
            <a:ext cx="3519112" cy="175955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Read Write Inc. Phonics: Desktop Speed Sounds Chart Pack of 10:  Amazon.co.uk: Archbold, Tim, Miskin, Ruth: Book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152748" y="4271981"/>
            <a:ext cx="1588168" cy="2243602"/>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560757" y="320416"/>
            <a:ext cx="11372385" cy="3508653"/>
          </a:xfrm>
          <a:prstGeom prst="rect">
            <a:avLst/>
          </a:prstGeom>
        </p:spPr>
        <p:txBody>
          <a:bodyPr wrap="square">
            <a:spAutoFit/>
          </a:bodyPr>
          <a:lstStyle/>
          <a:p>
            <a:pPr algn="ctr"/>
            <a:r>
              <a:rPr lang="en-GB" sz="4400" b="1" dirty="0" smtClean="0">
                <a:latin typeface="Comic Sans MS" panose="030F0702030302020204" pitchFamily="66" charset="0"/>
              </a:rPr>
              <a:t>Phonics in Nursery</a:t>
            </a:r>
          </a:p>
          <a:p>
            <a:pPr algn="ctr"/>
            <a:endParaRPr lang="en-GB" b="1" u="sng" dirty="0">
              <a:latin typeface="Comic Sans MS" panose="030F0702030302020204" pitchFamily="66" charset="0"/>
            </a:endParaRPr>
          </a:p>
          <a:p>
            <a:pPr marL="285750" indent="-285750">
              <a:buFont typeface="Arial" panose="020B0604020202020204" pitchFamily="34" charset="0"/>
              <a:buChar char="•"/>
            </a:pPr>
            <a:r>
              <a:rPr lang="en-GB" sz="3200" dirty="0">
                <a:latin typeface="Comic Sans MS" panose="030F0702030302020204" pitchFamily="66" charset="0"/>
              </a:rPr>
              <a:t>Phonics is taught every day.</a:t>
            </a:r>
          </a:p>
          <a:p>
            <a:pPr marL="285750" indent="-285750">
              <a:buFont typeface="Arial" panose="020B0604020202020204" pitchFamily="34" charset="0"/>
              <a:buChar char="•"/>
            </a:pPr>
            <a:r>
              <a:rPr lang="en-GB" sz="3200" dirty="0" smtClean="0">
                <a:latin typeface="Comic Sans MS" panose="030F0702030302020204" pitchFamily="66" charset="0"/>
              </a:rPr>
              <a:t>During the Autumn and Spring terms we use Letters and Sounds and Singing Phonics.</a:t>
            </a:r>
          </a:p>
          <a:p>
            <a:pPr marL="285750" indent="-285750">
              <a:buFont typeface="Arial" panose="020B0604020202020204" pitchFamily="34" charset="0"/>
              <a:buChar char="•"/>
            </a:pPr>
            <a:r>
              <a:rPr lang="en-GB" sz="3200" dirty="0" smtClean="0">
                <a:latin typeface="Comic Sans MS" panose="030F0702030302020204" pitchFamily="66" charset="0"/>
              </a:rPr>
              <a:t>During the Summer term children follow the Read Write </a:t>
            </a:r>
            <a:r>
              <a:rPr lang="en-GB" sz="3200" dirty="0" err="1" smtClean="0">
                <a:latin typeface="Comic Sans MS" panose="030F0702030302020204" pitchFamily="66" charset="0"/>
              </a:rPr>
              <a:t>Inc</a:t>
            </a:r>
            <a:r>
              <a:rPr lang="en-GB" sz="3200" dirty="0" smtClean="0">
                <a:latin typeface="Comic Sans MS" panose="030F0702030302020204" pitchFamily="66" charset="0"/>
              </a:rPr>
              <a:t> phonics scheme. </a:t>
            </a:r>
            <a:endParaRPr lang="en-GB" sz="3200" dirty="0">
              <a:latin typeface="Comic Sans MS" panose="030F0702030302020204" pitchFamily="66" charset="0"/>
            </a:endParaRPr>
          </a:p>
        </p:txBody>
      </p:sp>
      <p:pic>
        <p:nvPicPr>
          <p:cNvPr id="2" name="Picture 1"/>
          <p:cNvPicPr>
            <a:picLocks noChangeAspect="1"/>
          </p:cNvPicPr>
          <p:nvPr/>
        </p:nvPicPr>
        <p:blipFill>
          <a:blip r:embed="rId4"/>
          <a:stretch>
            <a:fillRect/>
          </a:stretch>
        </p:blipFill>
        <p:spPr>
          <a:xfrm>
            <a:off x="3868645" y="4185620"/>
            <a:ext cx="1750621" cy="2329963"/>
          </a:xfrm>
          <a:prstGeom prst="rect">
            <a:avLst/>
          </a:prstGeom>
        </p:spPr>
      </p:pic>
      <p:pic>
        <p:nvPicPr>
          <p:cNvPr id="3" name="Picture 2"/>
          <p:cNvPicPr>
            <a:picLocks noChangeAspect="1"/>
          </p:cNvPicPr>
          <p:nvPr/>
        </p:nvPicPr>
        <p:blipFill>
          <a:blip r:embed="rId5"/>
          <a:stretch>
            <a:fillRect/>
          </a:stretch>
        </p:blipFill>
        <p:spPr>
          <a:xfrm>
            <a:off x="1302183" y="4154943"/>
            <a:ext cx="1705018" cy="2391315"/>
          </a:xfrm>
          <a:prstGeom prst="rect">
            <a:avLst/>
          </a:prstGeom>
        </p:spPr>
      </p:pic>
    </p:spTree>
    <p:extLst>
      <p:ext uri="{BB962C8B-B14F-4D97-AF65-F5344CB8AC3E}">
        <p14:creationId xmlns:p14="http://schemas.microsoft.com/office/powerpoint/2010/main" val="11047933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63895" y="491722"/>
            <a:ext cx="10885561" cy="6217087"/>
          </a:xfrm>
          <a:prstGeom prst="rect">
            <a:avLst/>
          </a:prstGeom>
          <a:noFill/>
        </p:spPr>
        <p:txBody>
          <a:bodyPr wrap="square" rtlCol="0">
            <a:spAutoFit/>
          </a:bodyPr>
          <a:lstStyle/>
          <a:p>
            <a:pPr algn="ctr"/>
            <a:r>
              <a:rPr lang="en-GB" sz="4400" u="sng" dirty="0" smtClean="0">
                <a:latin typeface="Comic Sans MS" panose="030F0702030302020204" pitchFamily="66" charset="0"/>
              </a:rPr>
              <a:t>Physical Education</a:t>
            </a:r>
          </a:p>
          <a:p>
            <a:pPr lvl="0"/>
            <a:endParaRPr lang="en-GB" sz="1100" dirty="0" smtClean="0">
              <a:latin typeface="CCW Cursive Writing 1" panose="03050602040000000000" pitchFamily="66" charset="0"/>
            </a:endParaRPr>
          </a:p>
          <a:p>
            <a:pPr lvl="0"/>
            <a:endParaRPr lang="en-GB" sz="1100" dirty="0">
              <a:latin typeface="CCW Cursive Writing 1" panose="03050602040000000000" pitchFamily="66" charset="0"/>
            </a:endParaRPr>
          </a:p>
          <a:p>
            <a:pPr lvl="0"/>
            <a:r>
              <a:rPr lang="en-GB" sz="2000" dirty="0" smtClean="0">
                <a:latin typeface="Comic Sans MS" panose="030F0702030302020204" pitchFamily="66" charset="0"/>
              </a:rPr>
              <a:t>On P.E day we ask children </a:t>
            </a:r>
            <a:r>
              <a:rPr lang="en-GB" sz="2000" dirty="0">
                <a:latin typeface="Comic Sans MS" panose="030F0702030302020204" pitchFamily="66" charset="0"/>
              </a:rPr>
              <a:t>to </a:t>
            </a:r>
            <a:r>
              <a:rPr lang="en-GB" sz="2000" dirty="0" smtClean="0">
                <a:latin typeface="Comic Sans MS" panose="030F0702030302020204" pitchFamily="66" charset="0"/>
              </a:rPr>
              <a:t>come into </a:t>
            </a:r>
            <a:r>
              <a:rPr lang="en-GB" sz="2000" dirty="0">
                <a:latin typeface="Comic Sans MS" panose="030F0702030302020204" pitchFamily="66" charset="0"/>
              </a:rPr>
              <a:t>school wearing their PE </a:t>
            </a:r>
            <a:r>
              <a:rPr lang="en-GB" sz="2000" dirty="0" smtClean="0">
                <a:latin typeface="Comic Sans MS" panose="030F0702030302020204" pitchFamily="66" charset="0"/>
              </a:rPr>
              <a:t>kit. </a:t>
            </a:r>
          </a:p>
          <a:p>
            <a:pPr lvl="0"/>
            <a:endParaRPr lang="en-GB" sz="2000" dirty="0">
              <a:latin typeface="Comic Sans MS" panose="030F0702030302020204" pitchFamily="66" charset="0"/>
            </a:endParaRPr>
          </a:p>
          <a:p>
            <a:pPr lvl="0"/>
            <a:r>
              <a:rPr lang="en-GB" sz="2000" dirty="0" smtClean="0">
                <a:latin typeface="Comic Sans MS" panose="030F0702030302020204" pitchFamily="66" charset="0"/>
              </a:rPr>
              <a:t>Nursery P.E day is on Wednesdays.</a:t>
            </a:r>
            <a:endParaRPr lang="en-GB" sz="2000" b="1" dirty="0">
              <a:solidFill>
                <a:srgbClr val="7030A0"/>
              </a:solidFill>
              <a:latin typeface="Comic Sans MS" panose="030F0702030302020204" pitchFamily="66" charset="0"/>
            </a:endParaRPr>
          </a:p>
          <a:p>
            <a:pPr lvl="0"/>
            <a:endParaRPr lang="en-GB" sz="1200" dirty="0">
              <a:latin typeface="Comic Sans MS" panose="030F0702030302020204" pitchFamily="66" charset="0"/>
            </a:endParaRPr>
          </a:p>
          <a:p>
            <a:pPr lvl="0"/>
            <a:r>
              <a:rPr lang="en-US" sz="2000" dirty="0" smtClean="0">
                <a:latin typeface="Comic Sans MS" panose="030F0702030302020204" pitchFamily="66" charset="0"/>
              </a:rPr>
              <a:t>P.E </a:t>
            </a:r>
            <a:r>
              <a:rPr lang="en-US" sz="2000" dirty="0">
                <a:latin typeface="Comic Sans MS" panose="030F0702030302020204" pitchFamily="66" charset="0"/>
              </a:rPr>
              <a:t>kit consists of </a:t>
            </a:r>
            <a:r>
              <a:rPr lang="en-US" sz="2000" dirty="0" smtClean="0">
                <a:latin typeface="Comic Sans MS" panose="030F0702030302020204" pitchFamily="66" charset="0"/>
              </a:rPr>
              <a:t>yellow </a:t>
            </a:r>
            <a:r>
              <a:rPr lang="en-US" sz="2000" dirty="0">
                <a:latin typeface="Comic Sans MS" panose="030F0702030302020204" pitchFamily="66" charset="0"/>
              </a:rPr>
              <a:t>polo shirt, black jogging bottoms and </a:t>
            </a:r>
            <a:r>
              <a:rPr lang="en-US" sz="2000" dirty="0" smtClean="0">
                <a:latin typeface="Comic Sans MS" panose="030F0702030302020204" pitchFamily="66" charset="0"/>
              </a:rPr>
              <a:t>pumps or trainers</a:t>
            </a:r>
            <a:r>
              <a:rPr lang="en-US" sz="2000" dirty="0">
                <a:latin typeface="Comic Sans MS" panose="030F0702030302020204" pitchFamily="66" charset="0"/>
              </a:rPr>
              <a:t>. Children must come in wearing their school jumper/cardigan. </a:t>
            </a:r>
            <a:endParaRPr lang="en-US" sz="2000" dirty="0" smtClean="0">
              <a:latin typeface="Comic Sans MS" panose="030F0702030302020204" pitchFamily="66" charset="0"/>
            </a:endParaRPr>
          </a:p>
          <a:p>
            <a:pPr lvl="0"/>
            <a:endParaRPr lang="en-US" sz="2000" dirty="0" smtClean="0">
              <a:latin typeface="Comic Sans MS" panose="030F0702030302020204" pitchFamily="66" charset="0"/>
            </a:endParaRPr>
          </a:p>
          <a:p>
            <a:pPr lvl="0"/>
            <a:r>
              <a:rPr lang="en-US" sz="2000" dirty="0">
                <a:latin typeface="Comic Sans MS" panose="030F0702030302020204" pitchFamily="66" charset="0"/>
              </a:rPr>
              <a:t>The wearing of any jewellery is not </a:t>
            </a:r>
            <a:r>
              <a:rPr lang="en-US" sz="2000" dirty="0" smtClean="0">
                <a:latin typeface="Comic Sans MS" panose="030F0702030302020204" pitchFamily="66" charset="0"/>
              </a:rPr>
              <a:t>encouraged. Children </a:t>
            </a:r>
            <a:r>
              <a:rPr lang="en-US" sz="2000" dirty="0">
                <a:latin typeface="Comic Sans MS" panose="030F0702030302020204" pitchFamily="66" charset="0"/>
              </a:rPr>
              <a:t>must not wear rings, </a:t>
            </a:r>
            <a:r>
              <a:rPr lang="en-US" sz="2000" dirty="0" smtClean="0">
                <a:latin typeface="Comic Sans MS" panose="030F0702030302020204" pitchFamily="66" charset="0"/>
              </a:rPr>
              <a:t>chains or  necklaces. Children must not wear </a:t>
            </a:r>
            <a:r>
              <a:rPr lang="en-US" sz="2000" dirty="0">
                <a:latin typeface="Comic Sans MS" panose="030F0702030302020204" pitchFamily="66" charset="0"/>
              </a:rPr>
              <a:t>earrings that hang below the </a:t>
            </a:r>
            <a:r>
              <a:rPr lang="en-US" sz="2000" dirty="0" smtClean="0">
                <a:latin typeface="Comic Sans MS" panose="030F0702030302020204" pitchFamily="66" charset="0"/>
              </a:rPr>
              <a:t>ear. If </a:t>
            </a:r>
            <a:r>
              <a:rPr lang="en-US" sz="2000" dirty="0">
                <a:latin typeface="Comic Sans MS" panose="030F0702030302020204" pitchFamily="66" charset="0"/>
              </a:rPr>
              <a:t>parents still wish children to wear earrings, despite the risks of injury, only the small plain tiny stud type are allowed (maximum number of one per ear in the centre of the lobe). Staff cannot be held responsible for looking after items of </a:t>
            </a:r>
            <a:r>
              <a:rPr lang="en-US" sz="2000" dirty="0" smtClean="0">
                <a:latin typeface="Comic Sans MS" panose="030F0702030302020204" pitchFamily="66" charset="0"/>
              </a:rPr>
              <a:t>jewellery. </a:t>
            </a:r>
            <a:endParaRPr lang="en-US" sz="2000" dirty="0">
              <a:latin typeface="Comic Sans MS" panose="030F0702030302020204" pitchFamily="66" charset="0"/>
            </a:endParaRPr>
          </a:p>
          <a:p>
            <a:pPr lvl="0"/>
            <a:endParaRPr lang="en-US" sz="2000" dirty="0">
              <a:latin typeface="Comic Sans MS" panose="030F0702030302020204" pitchFamily="66" charset="0"/>
            </a:endParaRPr>
          </a:p>
          <a:p>
            <a:pPr lvl="0"/>
            <a:endParaRPr lang="en-US" sz="2000" dirty="0" smtClean="0">
              <a:latin typeface="Comic Sans MS" panose="030F0702030302020204" pitchFamily="66" charset="0"/>
            </a:endParaRPr>
          </a:p>
          <a:p>
            <a:pPr lvl="0"/>
            <a:endParaRPr lang="en-US" sz="2000" dirty="0">
              <a:latin typeface="Comic Sans MS" panose="030F0702030302020204" pitchFamily="66" charset="0"/>
            </a:endParaRPr>
          </a:p>
          <a:p>
            <a:pPr lvl="0"/>
            <a:endParaRPr lang="en-US" sz="2000" dirty="0" smtClean="0">
              <a:latin typeface="Comic Sans MS" panose="030F0702030302020204" pitchFamily="66" charset="0"/>
            </a:endParaRPr>
          </a:p>
          <a:p>
            <a:pPr lvl="0"/>
            <a:endParaRPr lang="en-US" sz="2000" dirty="0" smtClean="0">
              <a:latin typeface="Comic Sans MS" panose="030F0702030302020204" pitchFamily="66" charset="0"/>
            </a:endParaRPr>
          </a:p>
        </p:txBody>
      </p:sp>
    </p:spTree>
    <p:extLst>
      <p:ext uri="{BB962C8B-B14F-4D97-AF65-F5344CB8AC3E}">
        <p14:creationId xmlns:p14="http://schemas.microsoft.com/office/powerpoint/2010/main" val="22334582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0496" y="0"/>
            <a:ext cx="10515600" cy="1325563"/>
          </a:xfrm>
        </p:spPr>
        <p:txBody>
          <a:bodyPr/>
          <a:lstStyle/>
          <a:p>
            <a:pPr algn="ctr"/>
            <a:r>
              <a:rPr lang="en-GB" dirty="0" smtClean="0">
                <a:latin typeface="Comic Sans MS" panose="030F0702030302020204" pitchFamily="66" charset="0"/>
              </a:rPr>
              <a:t>Personal Development Opportunities</a:t>
            </a:r>
            <a:endParaRPr lang="en-GB" dirty="0">
              <a:latin typeface="Comic Sans MS" panose="030F0702030302020204" pitchFamily="66" charset="0"/>
            </a:endParaRPr>
          </a:p>
        </p:txBody>
      </p:sp>
      <p:sp>
        <p:nvSpPr>
          <p:cNvPr id="5" name="Rectangle 4"/>
          <p:cNvSpPr/>
          <p:nvPr/>
        </p:nvSpPr>
        <p:spPr>
          <a:xfrm>
            <a:off x="310897" y="1325563"/>
            <a:ext cx="4233672" cy="4154984"/>
          </a:xfrm>
          <a:prstGeom prst="rect">
            <a:avLst/>
          </a:prstGeom>
        </p:spPr>
        <p:txBody>
          <a:bodyPr wrap="square">
            <a:spAutoFit/>
          </a:bodyPr>
          <a:lstStyle/>
          <a:p>
            <a:r>
              <a:rPr lang="en-GB" sz="2400" dirty="0">
                <a:solidFill>
                  <a:srgbClr val="000000"/>
                </a:solidFill>
                <a:latin typeface="Comic Sans MS" panose="030F0702030302020204" pitchFamily="66" charset="0"/>
              </a:rPr>
              <a:t>We also believe that children’s personal development is just as important as their academic progress</a:t>
            </a:r>
            <a:r>
              <a:rPr lang="en-GB" sz="2400" dirty="0" smtClean="0">
                <a:solidFill>
                  <a:srgbClr val="000000"/>
                </a:solidFill>
                <a:latin typeface="Comic Sans MS" panose="030F0702030302020204" pitchFamily="66" charset="0"/>
              </a:rPr>
              <a:t>.</a:t>
            </a:r>
            <a:br>
              <a:rPr lang="en-GB" sz="2400" dirty="0" smtClean="0">
                <a:solidFill>
                  <a:srgbClr val="000000"/>
                </a:solidFill>
                <a:latin typeface="Comic Sans MS" panose="030F0702030302020204" pitchFamily="66" charset="0"/>
              </a:rPr>
            </a:br>
            <a:endParaRPr lang="en-GB" sz="2400" dirty="0">
              <a:solidFill>
                <a:srgbClr val="000000"/>
              </a:solidFill>
              <a:latin typeface="Comic Sans MS" panose="030F0702030302020204" pitchFamily="66" charset="0"/>
            </a:endParaRPr>
          </a:p>
          <a:p>
            <a:r>
              <a:rPr lang="en-GB" sz="2400" dirty="0">
                <a:solidFill>
                  <a:srgbClr val="000000"/>
                </a:solidFill>
                <a:latin typeface="Comic Sans MS" panose="030F0702030302020204" pitchFamily="66" charset="0"/>
              </a:rPr>
              <a:t>Here are </a:t>
            </a:r>
            <a:r>
              <a:rPr lang="en-GB" sz="2400" dirty="0" smtClean="0">
                <a:solidFill>
                  <a:srgbClr val="000000"/>
                </a:solidFill>
                <a:latin typeface="Comic Sans MS" panose="030F0702030302020204" pitchFamily="66" charset="0"/>
              </a:rPr>
              <a:t>some examples of  </a:t>
            </a:r>
            <a:r>
              <a:rPr lang="en-GB" sz="2400" dirty="0">
                <a:solidFill>
                  <a:srgbClr val="000000"/>
                </a:solidFill>
                <a:latin typeface="Comic Sans MS" panose="030F0702030302020204" pitchFamily="66" charset="0"/>
              </a:rPr>
              <a:t>ways in which we enrich and encourage children’s personal development in </a:t>
            </a:r>
            <a:r>
              <a:rPr lang="en-GB" sz="2400" dirty="0" smtClean="0">
                <a:solidFill>
                  <a:srgbClr val="000000"/>
                </a:solidFill>
                <a:latin typeface="Comic Sans MS" panose="030F0702030302020204" pitchFamily="66" charset="0"/>
              </a:rPr>
              <a:t>Nursery.</a:t>
            </a:r>
            <a:endParaRPr lang="en-GB" sz="2400" dirty="0"/>
          </a:p>
        </p:txBody>
      </p:sp>
      <p:pic>
        <p:nvPicPr>
          <p:cNvPr id="3" name="Picture 2"/>
          <p:cNvPicPr>
            <a:picLocks noChangeAspect="1"/>
          </p:cNvPicPr>
          <p:nvPr/>
        </p:nvPicPr>
        <p:blipFill rotWithShape="1">
          <a:blip r:embed="rId2"/>
          <a:srcRect t="5531" r="36592"/>
          <a:stretch/>
        </p:blipFill>
        <p:spPr>
          <a:xfrm>
            <a:off x="8212238" y="1473496"/>
            <a:ext cx="3851455" cy="4561544"/>
          </a:xfrm>
          <a:prstGeom prst="rect">
            <a:avLst/>
          </a:prstGeom>
        </p:spPr>
      </p:pic>
      <p:pic>
        <p:nvPicPr>
          <p:cNvPr id="4" name="Picture 3"/>
          <p:cNvPicPr>
            <a:picLocks noChangeAspect="1"/>
          </p:cNvPicPr>
          <p:nvPr/>
        </p:nvPicPr>
        <p:blipFill>
          <a:blip r:embed="rId3"/>
          <a:stretch>
            <a:fillRect/>
          </a:stretch>
        </p:blipFill>
        <p:spPr>
          <a:xfrm>
            <a:off x="4526425" y="1473496"/>
            <a:ext cx="3321740" cy="4561544"/>
          </a:xfrm>
          <a:prstGeom prst="rect">
            <a:avLst/>
          </a:prstGeom>
        </p:spPr>
      </p:pic>
    </p:spTree>
    <p:extLst>
      <p:ext uri="{BB962C8B-B14F-4D97-AF65-F5344CB8AC3E}">
        <p14:creationId xmlns:p14="http://schemas.microsoft.com/office/powerpoint/2010/main" val="15337702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Comic Sans MS" panose="030F0702030302020204" pitchFamily="66" charset="0"/>
              </a:rPr>
              <a:t>Relationships Education</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pPr marL="0" indent="0">
              <a:buNone/>
            </a:pPr>
            <a:r>
              <a:rPr lang="en-GB" dirty="0">
                <a:latin typeface="Comic Sans MS" panose="030F0702030302020204" pitchFamily="66" charset="0"/>
              </a:rPr>
              <a:t>Children follow a diocesan programme TEN TEN.</a:t>
            </a:r>
          </a:p>
          <a:p>
            <a:pPr marL="0" indent="0">
              <a:buNone/>
            </a:pPr>
            <a:r>
              <a:rPr lang="en-GB" dirty="0">
                <a:latin typeface="Comic Sans MS" panose="030F0702030302020204" pitchFamily="66" charset="0"/>
              </a:rPr>
              <a:t>Partnership work with families.</a:t>
            </a:r>
          </a:p>
          <a:p>
            <a:pPr marL="0" indent="0">
              <a:buNone/>
            </a:pPr>
            <a:r>
              <a:rPr lang="en-GB" dirty="0">
                <a:latin typeface="Comic Sans MS" panose="030F0702030302020204" pitchFamily="66" charset="0"/>
              </a:rPr>
              <a:t>Parent access to materials and website:</a:t>
            </a:r>
          </a:p>
          <a:p>
            <a:pPr marL="0" indent="0">
              <a:buNone/>
            </a:pPr>
            <a:r>
              <a:rPr lang="en-GB" dirty="0">
                <a:latin typeface="Comic Sans MS" panose="030F0702030302020204" pitchFamily="66" charset="0"/>
                <a:hlinkClick r:id="rId2"/>
              </a:rPr>
              <a:t>https://www.tentenresources.co.uk/life-to-the-full-primary/</a:t>
            </a:r>
            <a:r>
              <a:rPr lang="en-GB" dirty="0">
                <a:latin typeface="Comic Sans MS" panose="030F0702030302020204" pitchFamily="66" charset="0"/>
              </a:rPr>
              <a:t> </a:t>
            </a:r>
          </a:p>
          <a:p>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4" name="Picture 2" descr="Life to the Ful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97490" y="3906710"/>
            <a:ext cx="2597020" cy="25587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251044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idx="1"/>
          </p:nvPr>
        </p:nvSpPr>
        <p:spPr>
          <a:xfrm>
            <a:off x="501652" y="604838"/>
            <a:ext cx="11338556" cy="3579812"/>
          </a:xfrm>
        </p:spPr>
        <p:txBody>
          <a:bodyPr rtlCol="0">
            <a:normAutofit fontScale="25000" lnSpcReduction="20000"/>
          </a:bodyPr>
          <a:lstStyle/>
          <a:p>
            <a:pPr>
              <a:buNone/>
              <a:defRPr/>
            </a:pPr>
            <a:r>
              <a:rPr lang="en-GB" sz="17600" b="1" dirty="0">
                <a:solidFill>
                  <a:schemeClr val="tx1">
                    <a:lumMod val="75000"/>
                    <a:lumOff val="25000"/>
                  </a:schemeClr>
                </a:solidFill>
                <a:latin typeface="Comic Sans MS" panose="030F0702030302020204" pitchFamily="66" charset="0"/>
                <a:cs typeface="Andalus" panose="02020603050405020304" pitchFamily="18" charset="-78"/>
              </a:rPr>
              <a:t>Online Safety</a:t>
            </a:r>
            <a:endParaRPr lang="en-GB" sz="8000" dirty="0">
              <a:solidFill>
                <a:schemeClr val="tx1">
                  <a:lumMod val="75000"/>
                  <a:lumOff val="25000"/>
                </a:schemeClr>
              </a:solidFill>
              <a:latin typeface="Comic Sans MS" panose="030F0702030302020204" pitchFamily="66" charset="0"/>
              <a:cs typeface="Andalus" panose="02020603050405020304" pitchFamily="18" charset="-78"/>
            </a:endParaRPr>
          </a:p>
          <a:p>
            <a:pPr algn="just">
              <a:buFont typeface="Wingdings" panose="05000000000000000000" pitchFamily="2"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rPr>
              <a:t>We support parents and families and aim to </a:t>
            </a:r>
            <a:r>
              <a:rPr lang="en-GB" sz="9600" dirty="0" smtClean="0">
                <a:solidFill>
                  <a:schemeClr val="tx1">
                    <a:lumMod val="75000"/>
                    <a:lumOff val="25000"/>
                  </a:schemeClr>
                </a:solidFill>
                <a:latin typeface="Comic Sans MS" panose="030F0702030302020204" pitchFamily="66" charset="0"/>
                <a:cs typeface="Andalus" panose="02020603050405020304" pitchFamily="18" charset="-78"/>
              </a:rPr>
              <a:t>work</a:t>
            </a:r>
          </a:p>
          <a:p>
            <a:pPr marL="0" indent="0" algn="just">
              <a:buNone/>
              <a:defRPr/>
            </a:pPr>
            <a:r>
              <a:rPr lang="en-GB" sz="9600" dirty="0" smtClean="0">
                <a:solidFill>
                  <a:schemeClr val="tx1">
                    <a:lumMod val="75000"/>
                    <a:lumOff val="25000"/>
                  </a:schemeClr>
                </a:solidFill>
                <a:latin typeface="Comic Sans MS" panose="030F0702030302020204" pitchFamily="66" charset="0"/>
                <a:cs typeface="Andalus" panose="02020603050405020304" pitchFamily="18" charset="-78"/>
              </a:rPr>
              <a:t> </a:t>
            </a:r>
            <a:r>
              <a:rPr lang="en-GB" sz="9600" dirty="0">
                <a:solidFill>
                  <a:schemeClr val="tx1">
                    <a:lumMod val="75000"/>
                    <a:lumOff val="25000"/>
                  </a:schemeClr>
                </a:solidFill>
                <a:latin typeface="Comic Sans MS" panose="030F0702030302020204" pitchFamily="66" charset="0"/>
                <a:cs typeface="Andalus" panose="02020603050405020304" pitchFamily="18" charset="-78"/>
              </a:rPr>
              <a:t>together </a:t>
            </a:r>
            <a:r>
              <a:rPr lang="en-GB" sz="9600" dirty="0" smtClean="0">
                <a:solidFill>
                  <a:schemeClr val="tx1">
                    <a:lumMod val="75000"/>
                    <a:lumOff val="25000"/>
                  </a:schemeClr>
                </a:solidFill>
                <a:latin typeface="Comic Sans MS" panose="030F0702030302020204" pitchFamily="66" charset="0"/>
                <a:cs typeface="Andalus" panose="02020603050405020304" pitchFamily="18" charset="-78"/>
              </a:rPr>
              <a:t>with </a:t>
            </a:r>
            <a:r>
              <a:rPr lang="en-GB" sz="9600" dirty="0">
                <a:solidFill>
                  <a:schemeClr val="tx1">
                    <a:lumMod val="75000"/>
                    <a:lumOff val="25000"/>
                  </a:schemeClr>
                </a:solidFill>
                <a:latin typeface="Comic Sans MS" panose="030F0702030302020204" pitchFamily="66" charset="0"/>
                <a:cs typeface="Andalus" panose="02020603050405020304" pitchFamily="18" charset="-78"/>
              </a:rPr>
              <a:t>you to keep children safe </a:t>
            </a:r>
            <a:r>
              <a:rPr lang="en-GB" sz="9600" dirty="0" smtClean="0">
                <a:solidFill>
                  <a:schemeClr val="tx1">
                    <a:lumMod val="75000"/>
                    <a:lumOff val="25000"/>
                  </a:schemeClr>
                </a:solidFill>
                <a:latin typeface="Comic Sans MS" panose="030F0702030302020204" pitchFamily="66" charset="0"/>
                <a:cs typeface="Andalus" panose="02020603050405020304" pitchFamily="18" charset="-78"/>
              </a:rPr>
              <a:t>online.</a:t>
            </a:r>
            <a:endParaRPr lang="en-GB" sz="9600" dirty="0">
              <a:solidFill>
                <a:schemeClr val="tx1">
                  <a:lumMod val="75000"/>
                  <a:lumOff val="25000"/>
                </a:schemeClr>
              </a:solidFill>
              <a:latin typeface="Comic Sans MS" panose="030F0702030302020204" pitchFamily="66" charset="0"/>
              <a:cs typeface="Andalus" panose="02020603050405020304" pitchFamily="18" charset="-78"/>
            </a:endParaRPr>
          </a:p>
          <a:p>
            <a:pPr algn="just">
              <a:buFont typeface="Wingdings" panose="05000000000000000000" pitchFamily="2"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rPr>
              <a:t>How to set up parental </a:t>
            </a:r>
            <a:r>
              <a:rPr lang="en-GB" sz="9600" dirty="0" smtClean="0">
                <a:solidFill>
                  <a:schemeClr val="tx1">
                    <a:lumMod val="75000"/>
                    <a:lumOff val="25000"/>
                  </a:schemeClr>
                </a:solidFill>
                <a:latin typeface="Comic Sans MS" panose="030F0702030302020204" pitchFamily="66" charset="0"/>
                <a:cs typeface="Andalus" panose="02020603050405020304" pitchFamily="18" charset="-78"/>
              </a:rPr>
              <a:t>controls.</a:t>
            </a:r>
            <a:endParaRPr lang="en-GB" sz="9600" dirty="0">
              <a:solidFill>
                <a:schemeClr val="tx1">
                  <a:lumMod val="75000"/>
                  <a:lumOff val="25000"/>
                </a:schemeClr>
              </a:solidFill>
              <a:latin typeface="Comic Sans MS" panose="030F0702030302020204" pitchFamily="66" charset="0"/>
              <a:cs typeface="Andalus" panose="02020603050405020304" pitchFamily="18" charset="-78"/>
            </a:endParaRPr>
          </a:p>
          <a:p>
            <a:pPr algn="just">
              <a:buFont typeface="Wingdings" panose="05000000000000000000" pitchFamily="2"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rPr>
              <a:t>Talking to your child about staying safe </a:t>
            </a:r>
            <a:r>
              <a:rPr lang="en-GB" sz="9600" dirty="0" smtClean="0">
                <a:solidFill>
                  <a:schemeClr val="tx1">
                    <a:lumMod val="75000"/>
                    <a:lumOff val="25000"/>
                  </a:schemeClr>
                </a:solidFill>
                <a:latin typeface="Comic Sans MS" panose="030F0702030302020204" pitchFamily="66" charset="0"/>
                <a:cs typeface="Andalus" panose="02020603050405020304" pitchFamily="18" charset="-78"/>
              </a:rPr>
              <a:t>online.</a:t>
            </a:r>
            <a:endParaRPr lang="en-GB" sz="9600" dirty="0">
              <a:solidFill>
                <a:schemeClr val="tx1">
                  <a:lumMod val="75000"/>
                  <a:lumOff val="25000"/>
                </a:schemeClr>
              </a:solidFill>
              <a:latin typeface="Comic Sans MS" panose="030F0702030302020204" pitchFamily="66" charset="0"/>
              <a:cs typeface="Andalus" panose="02020603050405020304" pitchFamily="18" charset="-78"/>
            </a:endParaRPr>
          </a:p>
          <a:p>
            <a:pPr algn="just">
              <a:buFont typeface="Wingdings" panose="05000000000000000000" pitchFamily="2"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rPr>
              <a:t>Individual guidance for the sites, apps and games </a:t>
            </a:r>
            <a:r>
              <a:rPr lang="en-GB" sz="9600" dirty="0" smtClean="0">
                <a:solidFill>
                  <a:schemeClr val="tx1">
                    <a:lumMod val="75000"/>
                    <a:lumOff val="25000"/>
                  </a:schemeClr>
                </a:solidFill>
                <a:latin typeface="Comic Sans MS" panose="030F0702030302020204" pitchFamily="66" charset="0"/>
                <a:cs typeface="Andalus" panose="02020603050405020304" pitchFamily="18" charset="-78"/>
              </a:rPr>
              <a:t>that your </a:t>
            </a:r>
            <a:r>
              <a:rPr lang="en-GB" sz="9600" dirty="0">
                <a:solidFill>
                  <a:schemeClr val="tx1">
                    <a:lumMod val="75000"/>
                    <a:lumOff val="25000"/>
                  </a:schemeClr>
                </a:solidFill>
                <a:latin typeface="Comic Sans MS" panose="030F0702030302020204" pitchFamily="66" charset="0"/>
                <a:cs typeface="Andalus" panose="02020603050405020304" pitchFamily="18" charset="-78"/>
              </a:rPr>
              <a:t>child </a:t>
            </a:r>
            <a:r>
              <a:rPr lang="en-GB" sz="9600" dirty="0" smtClean="0">
                <a:solidFill>
                  <a:schemeClr val="tx1">
                    <a:lumMod val="75000"/>
                    <a:lumOff val="25000"/>
                  </a:schemeClr>
                </a:solidFill>
                <a:latin typeface="Comic Sans MS" panose="030F0702030302020204" pitchFamily="66" charset="0"/>
                <a:cs typeface="Andalus" panose="02020603050405020304" pitchFamily="18" charset="-78"/>
              </a:rPr>
              <a:t>uses.</a:t>
            </a:r>
            <a:endParaRPr lang="en-GB" sz="9600" dirty="0">
              <a:solidFill>
                <a:schemeClr val="tx1">
                  <a:lumMod val="75000"/>
                  <a:lumOff val="25000"/>
                </a:schemeClr>
              </a:solidFill>
              <a:latin typeface="Comic Sans MS" panose="030F0702030302020204" pitchFamily="66" charset="0"/>
              <a:cs typeface="Andalus" panose="02020603050405020304" pitchFamily="18" charset="-78"/>
            </a:endParaRPr>
          </a:p>
          <a:p>
            <a:pPr algn="just">
              <a:buFont typeface="Wingdings" panose="05000000000000000000" pitchFamily="2" charset="2"/>
              <a:buChar char="§"/>
              <a:defRPr/>
            </a:pPr>
            <a:r>
              <a:rPr lang="en-GB" sz="9600" b="1" dirty="0">
                <a:solidFill>
                  <a:schemeClr val="tx1">
                    <a:lumMod val="75000"/>
                    <a:lumOff val="25000"/>
                  </a:schemeClr>
                </a:solidFill>
                <a:latin typeface="Comic Sans MS" panose="030F0702030302020204" pitchFamily="66" charset="0"/>
                <a:cs typeface="Andalus" panose="02020603050405020304" pitchFamily="18" charset="-78"/>
              </a:rPr>
              <a:t>Important to understand and consider the parental </a:t>
            </a:r>
            <a:r>
              <a:rPr lang="en-GB" sz="9600" b="1" dirty="0" smtClean="0">
                <a:solidFill>
                  <a:schemeClr val="tx1">
                    <a:lumMod val="75000"/>
                    <a:lumOff val="25000"/>
                  </a:schemeClr>
                </a:solidFill>
                <a:latin typeface="Comic Sans MS" panose="030F0702030302020204" pitchFamily="66" charset="0"/>
                <a:cs typeface="Andalus" panose="02020603050405020304" pitchFamily="18" charset="-78"/>
              </a:rPr>
              <a:t>responsibilities </a:t>
            </a:r>
            <a:r>
              <a:rPr lang="en-GB" sz="9600" b="1" dirty="0">
                <a:solidFill>
                  <a:schemeClr val="tx1">
                    <a:lumMod val="75000"/>
                    <a:lumOff val="25000"/>
                  </a:schemeClr>
                </a:solidFill>
                <a:latin typeface="Comic Sans MS" panose="030F0702030302020204" pitchFamily="66" charset="0"/>
                <a:cs typeface="Andalus" panose="02020603050405020304" pitchFamily="18" charset="-78"/>
              </a:rPr>
              <a:t>linked to e-safety with the support of </a:t>
            </a:r>
            <a:r>
              <a:rPr lang="en-GB" sz="9600" b="1" dirty="0" smtClean="0">
                <a:solidFill>
                  <a:schemeClr val="tx1">
                    <a:lumMod val="75000"/>
                    <a:lumOff val="25000"/>
                  </a:schemeClr>
                </a:solidFill>
                <a:latin typeface="Comic Sans MS" panose="030F0702030302020204" pitchFamily="66" charset="0"/>
                <a:cs typeface="Andalus" panose="02020603050405020304" pitchFamily="18" charset="-78"/>
              </a:rPr>
              <a:t>school</a:t>
            </a:r>
            <a:r>
              <a:rPr lang="en-GB" sz="9600" b="1" dirty="0">
                <a:solidFill>
                  <a:schemeClr val="tx1">
                    <a:lumMod val="75000"/>
                    <a:lumOff val="25000"/>
                  </a:schemeClr>
                </a:solidFill>
                <a:latin typeface="Comic Sans MS" panose="030F0702030302020204" pitchFamily="66" charset="0"/>
                <a:cs typeface="Andalus" panose="02020603050405020304" pitchFamily="18" charset="-78"/>
              </a:rPr>
              <a:t>. </a:t>
            </a:r>
            <a:endParaRPr lang="en-GB" sz="9600" b="1" dirty="0" smtClean="0">
              <a:solidFill>
                <a:schemeClr val="tx1">
                  <a:lumMod val="75000"/>
                  <a:lumOff val="25000"/>
                </a:schemeClr>
              </a:solidFill>
              <a:latin typeface="Comic Sans MS" panose="030F0702030302020204" pitchFamily="66" charset="0"/>
              <a:cs typeface="Andalus" panose="02020603050405020304" pitchFamily="18" charset="-78"/>
            </a:endParaRPr>
          </a:p>
          <a:p>
            <a:pPr algn="just">
              <a:buFont typeface="Wingdings" panose="05000000000000000000" pitchFamily="2" charset="2"/>
              <a:buChar char="§"/>
              <a:defRPr/>
            </a:pPr>
            <a:endParaRPr lang="en-GB" sz="9600" dirty="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a:buFont typeface="Wingdings 3"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hlinkClick r:id="rId2"/>
              </a:rPr>
              <a:t>https://www.internetmatters.org/wp-content/uploads/2015/05/ncro3p-Internet-Matters_E-safety_Primary_1.pdf</a:t>
            </a:r>
            <a:endParaRPr lang="en-GB" sz="9600" dirty="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a:buFont typeface="Wingdings 3"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hlinkClick r:id="rId3"/>
              </a:rPr>
              <a:t>https://www.nspcc.org.uk/preventing-abuse/keeping-children-    safe/online-safety/</a:t>
            </a:r>
            <a:endParaRPr lang="en-GB" sz="9600" dirty="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a:buFont typeface="Wingdings 3" charset="2"/>
              <a:buChar char=""/>
              <a:defRPr/>
            </a:pPr>
            <a:endParaRPr lang="en-GB" sz="9600" dirty="0">
              <a:solidFill>
                <a:schemeClr val="tx1">
                  <a:lumMod val="75000"/>
                  <a:lumOff val="25000"/>
                </a:schemeClr>
              </a:solidFill>
              <a:latin typeface="Constantia" panose="02030602050306030303" pitchFamily="18" charset="0"/>
              <a:cs typeface="Andalus" panose="02020603050405020304" pitchFamily="18" charset="-78"/>
            </a:endParaRPr>
          </a:p>
          <a:p>
            <a:pPr marL="0" indent="0" algn="just">
              <a:buFont typeface="Wingdings 3" charset="2"/>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a:buFontTx/>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a:buFontTx/>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endParaRPr lang="en-GB" sz="128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endParaRPr lang="en-GB" sz="12800" dirty="0">
              <a:solidFill>
                <a:schemeClr val="tx1">
                  <a:lumMod val="75000"/>
                  <a:lumOff val="25000"/>
                </a:schemeClr>
              </a:solidFill>
              <a:latin typeface="Andalus" panose="02020603050405020304" pitchFamily="18" charset="-78"/>
              <a:cs typeface="Andalus" panose="02020603050405020304" pitchFamily="18" charset="-78"/>
            </a:endParaRPr>
          </a:p>
          <a:p>
            <a:pPr marL="1371600" indent="-1371600" algn="just">
              <a:buFont typeface="Arial" charset="0"/>
              <a:buAutoNum type="arabicPeriod"/>
              <a:defRPr/>
            </a:pPr>
            <a:endParaRPr lang="en-GB" sz="12800" dirty="0">
              <a:solidFill>
                <a:schemeClr val="tx1">
                  <a:lumMod val="75000"/>
                  <a:lumOff val="25000"/>
                </a:schemeClr>
              </a:solidFill>
              <a:latin typeface="Andalus" panose="02020603050405020304" pitchFamily="18" charset="-78"/>
              <a:cs typeface="Andalus" panose="02020603050405020304" pitchFamily="18" charset="-78"/>
            </a:endParaRPr>
          </a:p>
          <a:p>
            <a:pPr marL="1371600" indent="-1371600" algn="just">
              <a:buFont typeface="Arial" charset="0"/>
              <a:buAutoNum type="arabicPeriod"/>
              <a:defRPr/>
            </a:pPr>
            <a:endParaRPr lang="en-GB" sz="128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a:buFontTx/>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a:buFontTx/>
              <a:buChar char="-"/>
              <a:defRPr/>
            </a:pPr>
            <a:endParaRPr lang="en-GB" sz="112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r>
              <a:rPr lang="en-GB" sz="11200" dirty="0">
                <a:solidFill>
                  <a:schemeClr val="tx1">
                    <a:lumMod val="75000"/>
                    <a:lumOff val="25000"/>
                  </a:schemeClr>
                </a:solidFill>
                <a:latin typeface="Andalus" panose="02020603050405020304" pitchFamily="18" charset="-78"/>
                <a:cs typeface="Andalus" panose="02020603050405020304" pitchFamily="18" charset="-78"/>
              </a:rPr>
              <a:t>   </a:t>
            </a:r>
          </a:p>
          <a:p>
            <a:pPr marL="1143000" indent="-1143000" algn="just">
              <a:buFontTx/>
              <a:buChar char="-"/>
              <a:defRPr/>
            </a:pPr>
            <a:endParaRPr lang="en-GB" sz="144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endParaRPr lang="en-GB" sz="144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None/>
              <a:defRPr/>
            </a:pPr>
            <a:endParaRPr lang="en-GB" sz="14400" dirty="0">
              <a:solidFill>
                <a:schemeClr val="tx1">
                  <a:lumMod val="75000"/>
                  <a:lumOff val="25000"/>
                </a:schemeClr>
              </a:solidFill>
              <a:latin typeface="Andalus" panose="02020603050405020304" pitchFamily="18" charset="-78"/>
              <a:cs typeface="Andalus" panose="02020603050405020304" pitchFamily="18" charset="-78"/>
            </a:endParaRPr>
          </a:p>
        </p:txBody>
      </p:sp>
      <p:pic>
        <p:nvPicPr>
          <p:cNvPr id="33795"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0462" y="5149913"/>
            <a:ext cx="1269746" cy="1271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5"/>
          <a:stretch>
            <a:fillRect/>
          </a:stretch>
        </p:blipFill>
        <p:spPr>
          <a:xfrm rot="20758306">
            <a:off x="8661585" y="120738"/>
            <a:ext cx="3330755" cy="1725318"/>
          </a:xfrm>
          <a:prstGeom prst="rect">
            <a:avLst/>
          </a:prstGeom>
        </p:spPr>
      </p:pic>
    </p:spTree>
    <p:extLst>
      <p:ext uri="{BB962C8B-B14F-4D97-AF65-F5344CB8AC3E}">
        <p14:creationId xmlns:p14="http://schemas.microsoft.com/office/powerpoint/2010/main" val="2479162267"/>
      </p:ext>
    </p:extLst>
  </p:cSld>
  <p:clrMapOvr>
    <a:masterClrMapping/>
  </p:clrMapOvr>
  <p:transition spd="slow" advTm="2573"/>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51017" y="430574"/>
            <a:ext cx="6267797" cy="523220"/>
          </a:xfrm>
          <a:prstGeom prst="rect">
            <a:avLst/>
          </a:prstGeom>
          <a:noFill/>
        </p:spPr>
        <p:txBody>
          <a:bodyPr wrap="square" rtlCol="0">
            <a:spAutoFit/>
          </a:bodyPr>
          <a:lstStyle/>
          <a:p>
            <a:pPr algn="ctr"/>
            <a:r>
              <a:rPr lang="en-GB" sz="2800" u="sng" dirty="0" smtClean="0">
                <a:latin typeface="Comic Sans MS" panose="030F0702030302020204" pitchFamily="66" charset="0"/>
              </a:rPr>
              <a:t>Half Term Curriculum Overview</a:t>
            </a:r>
            <a:endParaRPr lang="en-GB" sz="2800" u="sng" dirty="0">
              <a:latin typeface="Comic Sans MS" panose="030F0702030302020204" pitchFamily="66" charset="0"/>
            </a:endParaRPr>
          </a:p>
        </p:txBody>
      </p:sp>
      <p:sp>
        <p:nvSpPr>
          <p:cNvPr id="8" name="TextBox 7"/>
          <p:cNvSpPr txBox="1"/>
          <p:nvPr/>
        </p:nvSpPr>
        <p:spPr>
          <a:xfrm>
            <a:off x="639748" y="1163674"/>
            <a:ext cx="10890613" cy="923330"/>
          </a:xfrm>
          <a:prstGeom prst="rect">
            <a:avLst/>
          </a:prstGeom>
          <a:noFill/>
        </p:spPr>
        <p:txBody>
          <a:bodyPr wrap="square" rtlCol="0">
            <a:spAutoFit/>
          </a:bodyPr>
          <a:lstStyle/>
          <a:p>
            <a:r>
              <a:rPr lang="en-GB" dirty="0" smtClean="0">
                <a:latin typeface="Comic Sans MS" panose="030F0702030302020204" pitchFamily="66" charset="0"/>
              </a:rPr>
              <a:t>Each half term your child will bring home a curriculum overview of the upcoming weeks. Please have a look at these with your children and talk about some of the language and things we will be looking at in preparation. Curriculum overviews are good for consolidating learning at home.  </a:t>
            </a:r>
            <a:endParaRPr lang="en-GB"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402336" y="2296884"/>
            <a:ext cx="3675071" cy="2607781"/>
          </a:xfrm>
          <a:prstGeom prst="rect">
            <a:avLst/>
          </a:prstGeom>
        </p:spPr>
      </p:pic>
      <p:pic>
        <p:nvPicPr>
          <p:cNvPr id="6" name="Picture 5"/>
          <p:cNvPicPr>
            <a:picLocks noChangeAspect="1"/>
          </p:cNvPicPr>
          <p:nvPr/>
        </p:nvPicPr>
        <p:blipFill>
          <a:blip r:embed="rId3"/>
          <a:stretch>
            <a:fillRect/>
          </a:stretch>
        </p:blipFill>
        <p:spPr>
          <a:xfrm>
            <a:off x="4242326" y="3600774"/>
            <a:ext cx="3685178" cy="2608609"/>
          </a:xfrm>
          <a:prstGeom prst="rect">
            <a:avLst/>
          </a:prstGeom>
        </p:spPr>
      </p:pic>
      <p:pic>
        <p:nvPicPr>
          <p:cNvPr id="9" name="Picture 8"/>
          <p:cNvPicPr>
            <a:picLocks noChangeAspect="1"/>
          </p:cNvPicPr>
          <p:nvPr/>
        </p:nvPicPr>
        <p:blipFill>
          <a:blip r:embed="rId4"/>
          <a:stretch>
            <a:fillRect/>
          </a:stretch>
        </p:blipFill>
        <p:spPr>
          <a:xfrm>
            <a:off x="8148949" y="2296884"/>
            <a:ext cx="3616412" cy="2556956"/>
          </a:xfrm>
          <a:prstGeom prst="rect">
            <a:avLst/>
          </a:prstGeom>
        </p:spPr>
      </p:pic>
    </p:spTree>
    <p:extLst>
      <p:ext uri="{BB962C8B-B14F-4D97-AF65-F5344CB8AC3E}">
        <p14:creationId xmlns:p14="http://schemas.microsoft.com/office/powerpoint/2010/main" val="78423773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82242" y="3352795"/>
            <a:ext cx="6267797" cy="769441"/>
          </a:xfrm>
          <a:prstGeom prst="rect">
            <a:avLst/>
          </a:prstGeom>
          <a:noFill/>
        </p:spPr>
        <p:txBody>
          <a:bodyPr wrap="square" rtlCol="0">
            <a:spAutoFit/>
          </a:bodyPr>
          <a:lstStyle/>
          <a:p>
            <a:pPr algn="ctr"/>
            <a:r>
              <a:rPr lang="en-GB" sz="4400" dirty="0" smtClean="0">
                <a:latin typeface="Comic Sans MS" panose="030F0702030302020204" pitchFamily="66" charset="0"/>
              </a:rPr>
              <a:t>And Finally … </a:t>
            </a:r>
            <a:endParaRPr lang="en-GB" sz="4400" dirty="0">
              <a:latin typeface="Comic Sans MS" panose="030F0702030302020204" pitchFamily="66" charset="0"/>
            </a:endParaRPr>
          </a:p>
        </p:txBody>
      </p:sp>
      <p:sp>
        <p:nvSpPr>
          <p:cNvPr id="10" name="TextBox 9"/>
          <p:cNvSpPr txBox="1"/>
          <p:nvPr/>
        </p:nvSpPr>
        <p:spPr>
          <a:xfrm>
            <a:off x="182880" y="250252"/>
            <a:ext cx="11932919" cy="6309420"/>
          </a:xfrm>
          <a:prstGeom prst="rect">
            <a:avLst/>
          </a:prstGeom>
          <a:noFill/>
        </p:spPr>
        <p:txBody>
          <a:bodyPr wrap="square" rtlCol="0">
            <a:spAutoFit/>
          </a:bodyPr>
          <a:lstStyle/>
          <a:p>
            <a:pPr algn="ctr"/>
            <a:r>
              <a:rPr lang="en-GB" sz="2000" dirty="0" smtClean="0">
                <a:latin typeface="Comic Sans MS" panose="030F0702030302020204" pitchFamily="66" charset="0"/>
              </a:rPr>
              <a:t>Please ensure all items of your child’s uniform have their names on them. </a:t>
            </a:r>
          </a:p>
          <a:p>
            <a:pPr marL="285750" indent="-285750" algn="ctr">
              <a:buFont typeface="Arial" panose="020B0604020202020204" pitchFamily="34" charset="0"/>
              <a:buChar char="•"/>
            </a:pPr>
            <a:endParaRPr lang="en-GB" sz="2000" dirty="0" smtClean="0">
              <a:latin typeface="Comic Sans MS" panose="030F0702030302020204" pitchFamily="66" charset="0"/>
            </a:endParaRPr>
          </a:p>
          <a:p>
            <a:pPr algn="ctr"/>
            <a:r>
              <a:rPr lang="en-GB" sz="2000" dirty="0" smtClean="0">
                <a:latin typeface="Comic Sans MS" panose="030F0702030302020204" pitchFamily="66" charset="0"/>
              </a:rPr>
              <a:t>Please send them to school with a named water bottle every day. </a:t>
            </a:r>
          </a:p>
          <a:p>
            <a:pPr marL="285750" indent="-285750" algn="ctr">
              <a:buFont typeface="Arial" panose="020B0604020202020204" pitchFamily="34" charset="0"/>
              <a:buChar char="•"/>
            </a:pPr>
            <a:endParaRPr lang="en-GB" sz="2000" dirty="0">
              <a:latin typeface="Comic Sans MS" panose="030F0702030302020204" pitchFamily="66" charset="0"/>
            </a:endParaRPr>
          </a:p>
          <a:p>
            <a:pPr algn="ctr"/>
            <a:r>
              <a:rPr lang="en-GB" sz="2000" dirty="0" smtClean="0">
                <a:latin typeface="Comic Sans MS" panose="030F0702030302020204" pitchFamily="66" charset="0"/>
              </a:rPr>
              <a:t>A medical form is needed for any new medication that have been prescribed by a doctor. </a:t>
            </a: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endParaRPr lang="en-GB" sz="2400" dirty="0" smtClean="0">
              <a:latin typeface="Comic Sans MS" panose="030F0702030302020204" pitchFamily="66" charset="0"/>
            </a:endParaRPr>
          </a:p>
          <a:p>
            <a:pPr algn="ctr"/>
            <a:endParaRPr lang="en-GB" sz="2400" dirty="0">
              <a:latin typeface="Comic Sans MS" panose="030F0702030302020204" pitchFamily="66" charset="0"/>
            </a:endParaRPr>
          </a:p>
          <a:p>
            <a:pPr algn="ctr"/>
            <a:endParaRPr lang="en-GB" sz="2400" dirty="0" smtClean="0">
              <a:latin typeface="Comic Sans MS" panose="030F0702030302020204" pitchFamily="66" charset="0"/>
            </a:endParaRPr>
          </a:p>
          <a:p>
            <a:endParaRPr lang="en-GB" sz="2800" b="1" dirty="0" smtClean="0">
              <a:solidFill>
                <a:schemeClr val="accent6"/>
              </a:solidFill>
              <a:latin typeface="Comic Sans MS" panose="030F0702030302020204" pitchFamily="66" charset="0"/>
            </a:endParaRPr>
          </a:p>
          <a:p>
            <a:pPr algn="ctr"/>
            <a:r>
              <a:rPr lang="en-GB" sz="3200" b="1" dirty="0" smtClean="0">
                <a:solidFill>
                  <a:srgbClr val="00B050"/>
                </a:solidFill>
                <a:latin typeface="Comic Sans MS" panose="030F0702030302020204" pitchFamily="66" charset="0"/>
              </a:rPr>
              <a:t>We wish all of the children a wonderful year in Nursery!</a:t>
            </a:r>
          </a:p>
          <a:p>
            <a:pPr marL="285750" indent="-285750" algn="ctr">
              <a:buFont typeface="Arial" panose="020B0604020202020204" pitchFamily="34" charset="0"/>
              <a:buChar char="•"/>
            </a:pPr>
            <a:endParaRPr lang="en-GB" sz="2400" dirty="0">
              <a:latin typeface="Comic Sans MS" panose="030F0702030302020204" pitchFamily="66" charset="0"/>
            </a:endParaRPr>
          </a:p>
        </p:txBody>
      </p:sp>
      <p:pic>
        <p:nvPicPr>
          <p:cNvPr id="8" name="Picture 2" descr="30 Just Stick Clothing Name Tags/Labels- No Sew or Iron for School  Children, Care Home : Amazon.co.uk: Stationery &amp; Office Suppli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0755" y="2037657"/>
            <a:ext cx="1574223" cy="157422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Personalised kids water bottles school water bottle for boys | Ets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2851" y="2037657"/>
            <a:ext cx="1936229" cy="155052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a:stretch>
            <a:fillRect/>
          </a:stretch>
        </p:blipFill>
        <p:spPr>
          <a:xfrm>
            <a:off x="8570103" y="2337742"/>
            <a:ext cx="2856088" cy="2788567"/>
          </a:xfrm>
          <a:prstGeom prst="rect">
            <a:avLst/>
          </a:prstGeom>
        </p:spPr>
      </p:pic>
    </p:spTree>
    <p:extLst>
      <p:ext uri="{BB962C8B-B14F-4D97-AF65-F5344CB8AC3E}">
        <p14:creationId xmlns:p14="http://schemas.microsoft.com/office/powerpoint/2010/main" val="226423396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10873" y="273905"/>
            <a:ext cx="6267797" cy="523220"/>
          </a:xfrm>
          <a:prstGeom prst="rect">
            <a:avLst/>
          </a:prstGeom>
          <a:noFill/>
        </p:spPr>
        <p:txBody>
          <a:bodyPr wrap="square" rtlCol="0">
            <a:spAutoFit/>
          </a:bodyPr>
          <a:lstStyle/>
          <a:p>
            <a:pPr algn="ctr"/>
            <a:r>
              <a:rPr lang="en-GB" sz="2800" u="sng" dirty="0">
                <a:latin typeface="Comic Sans MS" panose="030F0702030302020204" pitchFamily="66" charset="0"/>
              </a:rPr>
              <a:t>Solihull Family Hubs</a:t>
            </a:r>
          </a:p>
        </p:txBody>
      </p:sp>
      <p:pic>
        <p:nvPicPr>
          <p:cNvPr id="6" name="Picture 5" descr="A brochure of a family home&#10;&#10;Description automatically generated">
            <a:extLst>
              <a:ext uri="{FF2B5EF4-FFF2-40B4-BE49-F238E27FC236}">
                <a16:creationId xmlns:a16="http://schemas.microsoft.com/office/drawing/2014/main" id="{5A31B876-055C-F72A-1807-C6B5D478DF3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47281" y="914226"/>
            <a:ext cx="3699773" cy="5251222"/>
          </a:xfrm>
          <a:prstGeom prst="rect">
            <a:avLst/>
          </a:prstGeom>
        </p:spPr>
      </p:pic>
      <p:sp>
        <p:nvSpPr>
          <p:cNvPr id="11" name="TextBox 10">
            <a:extLst>
              <a:ext uri="{FF2B5EF4-FFF2-40B4-BE49-F238E27FC236}">
                <a16:creationId xmlns:a16="http://schemas.microsoft.com/office/drawing/2014/main" id="{2432A8D4-4D81-C353-7659-FCAA3C28C8E2}"/>
              </a:ext>
            </a:extLst>
          </p:cNvPr>
          <p:cNvSpPr txBox="1"/>
          <p:nvPr/>
        </p:nvSpPr>
        <p:spPr>
          <a:xfrm>
            <a:off x="350982" y="797125"/>
            <a:ext cx="7426035" cy="5539978"/>
          </a:xfrm>
          <a:prstGeom prst="rect">
            <a:avLst/>
          </a:prstGeom>
          <a:noFill/>
        </p:spPr>
        <p:txBody>
          <a:bodyPr wrap="square" rtlCol="0">
            <a:spAutoFit/>
          </a:bodyPr>
          <a:lstStyle/>
          <a:p>
            <a:r>
              <a:rPr lang="en-GB" sz="1600" dirty="0" smtClean="0">
                <a:latin typeface="Comic Sans MS" panose="030F0702030302020204" pitchFamily="66" charset="0"/>
              </a:rPr>
              <a:t>Family </a:t>
            </a:r>
            <a:r>
              <a:rPr lang="en-GB" sz="1600" dirty="0">
                <a:latin typeface="Comic Sans MS" panose="030F0702030302020204" pitchFamily="66" charset="0"/>
              </a:rPr>
              <a:t>Hubs have opened in Solihull. Our local one is the Riverside Hub, which is in the building outside the school gates on Bosworth Drive. </a:t>
            </a:r>
          </a:p>
          <a:p>
            <a:endParaRPr lang="en-GB" sz="1600" dirty="0">
              <a:latin typeface="Comic Sans MS" panose="030F0702030302020204" pitchFamily="66" charset="0"/>
            </a:endParaRPr>
          </a:p>
          <a:p>
            <a:r>
              <a:rPr lang="en-GB" sz="1600" dirty="0">
                <a:effectLst/>
                <a:latin typeface="Comic Sans MS" panose="030F0702030302020204" pitchFamily="66" charset="0"/>
                <a:ea typeface="Aptos" panose="020B0004020202020204" pitchFamily="34" charset="0"/>
                <a:cs typeface="Aptos" panose="020B0004020202020204" pitchFamily="34" charset="0"/>
              </a:rPr>
              <a:t>Services within the family hub: </a:t>
            </a: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Health visitors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Midwives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SOLAR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SENDIAS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Urban Heard (Youth Group)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Stay and Play (including a sensory room, which you book via the Hubs)</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Solihull College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Solihull Housing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Women’s Community Drop in</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Coffee mornings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r>
              <a:rPr lang="en-GB" sz="1600" dirty="0">
                <a:effectLst/>
                <a:latin typeface="Comic Sans MS" panose="030F0702030302020204" pitchFamily="66" charset="0"/>
                <a:ea typeface="Aptos" panose="020B0004020202020204" pitchFamily="34" charset="0"/>
                <a:cs typeface="Aptos" panose="020B0004020202020204" pitchFamily="34" charset="0"/>
              </a:rPr>
              <a:t>And many more </a:t>
            </a:r>
          </a:p>
          <a:p>
            <a:r>
              <a:rPr lang="en-GB" sz="1600" dirty="0">
                <a:effectLst/>
                <a:latin typeface="Comic Sans MS" panose="030F0702030302020204" pitchFamily="66" charset="0"/>
                <a:ea typeface="Aptos" panose="020B0004020202020204" pitchFamily="34" charset="0"/>
                <a:cs typeface="Aptos" panose="020B0004020202020204" pitchFamily="34" charset="0"/>
              </a:rPr>
              <a:t> </a:t>
            </a:r>
          </a:p>
          <a:p>
            <a:r>
              <a:rPr lang="en-GB" sz="1600" dirty="0">
                <a:effectLst/>
                <a:latin typeface="Comic Sans MS" panose="030F0702030302020204" pitchFamily="66" charset="0"/>
                <a:ea typeface="Aptos" panose="020B0004020202020204" pitchFamily="34" charset="0"/>
                <a:cs typeface="Aptos" panose="020B0004020202020204" pitchFamily="34" charset="0"/>
              </a:rPr>
              <a:t>The hubs have clothing banks and Evergreen and Elmwood have a community pantry for all to use. </a:t>
            </a:r>
          </a:p>
          <a:p>
            <a:r>
              <a:rPr lang="en-GB" sz="1600" dirty="0">
                <a:effectLst/>
                <a:latin typeface="Comic Sans MS" panose="030F0702030302020204" pitchFamily="66" charset="0"/>
                <a:ea typeface="Aptos" panose="020B0004020202020204" pitchFamily="34" charset="0"/>
                <a:cs typeface="Aptos" panose="020B0004020202020204" pitchFamily="34" charset="0"/>
              </a:rPr>
              <a:t> </a:t>
            </a:r>
          </a:p>
          <a:p>
            <a:r>
              <a:rPr lang="en-GB" sz="1600" dirty="0">
                <a:effectLst/>
                <a:latin typeface="Comic Sans MS" panose="030F0702030302020204" pitchFamily="66" charset="0"/>
                <a:ea typeface="Aptos" panose="020B0004020202020204" pitchFamily="34" charset="0"/>
                <a:cs typeface="Aptos" panose="020B0004020202020204" pitchFamily="34" charset="0"/>
              </a:rPr>
              <a:t>Scan the QR code to download the app, and you will see all of the upcoming events.  </a:t>
            </a:r>
          </a:p>
          <a:p>
            <a:endParaRPr lang="en-GB" dirty="0"/>
          </a:p>
        </p:txBody>
      </p:sp>
    </p:spTree>
    <p:extLst>
      <p:ext uri="{BB962C8B-B14F-4D97-AF65-F5344CB8AC3E}">
        <p14:creationId xmlns:p14="http://schemas.microsoft.com/office/powerpoint/2010/main" val="56170862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21724" y="463436"/>
            <a:ext cx="9792392" cy="5755422"/>
          </a:xfrm>
          <a:prstGeom prst="rect">
            <a:avLst/>
          </a:prstGeom>
          <a:noFill/>
        </p:spPr>
        <p:txBody>
          <a:bodyPr wrap="square" rtlCol="0">
            <a:spAutoFit/>
          </a:bodyPr>
          <a:lstStyle/>
          <a:p>
            <a:pPr algn="ctr"/>
            <a:r>
              <a:rPr lang="en-GB" sz="3200" b="1" u="sng" dirty="0" smtClean="0">
                <a:solidFill>
                  <a:schemeClr val="accent6">
                    <a:lumMod val="75000"/>
                  </a:schemeClr>
                </a:solidFill>
                <a:latin typeface="Comic Sans MS" panose="030F0702030302020204" pitchFamily="66" charset="0"/>
              </a:rPr>
              <a:t> </a:t>
            </a:r>
            <a:endParaRPr lang="en-GB" sz="3200" dirty="0" smtClean="0">
              <a:latin typeface="Comic Sans MS" panose="030F0702030302020204" pitchFamily="66" charset="0"/>
            </a:endParaRPr>
          </a:p>
          <a:p>
            <a:pPr algn="ctr"/>
            <a:endParaRPr lang="en-GB" sz="3200" dirty="0">
              <a:latin typeface="Comic Sans MS" panose="030F0702030302020204" pitchFamily="66" charset="0"/>
            </a:endParaRPr>
          </a:p>
          <a:p>
            <a:pPr algn="ctr"/>
            <a:r>
              <a:rPr lang="en-GB" sz="2400" dirty="0" smtClean="0">
                <a:latin typeface="Comic Sans MS" panose="030F0702030302020204" pitchFamily="66" charset="0"/>
              </a:rPr>
              <a:t>If you have any questions please phone the school office or send your class teacher an email. </a:t>
            </a:r>
          </a:p>
          <a:p>
            <a:pPr algn="ctr"/>
            <a:endParaRPr lang="en-GB" sz="2400" dirty="0" smtClean="0">
              <a:latin typeface="Comic Sans MS" panose="030F0702030302020204" pitchFamily="66" charset="0"/>
            </a:endParaRPr>
          </a:p>
          <a:p>
            <a:pPr algn="ctr"/>
            <a:r>
              <a:rPr lang="en-GB" sz="2400" dirty="0" smtClean="0">
                <a:latin typeface="Comic Sans MS" panose="030F0702030302020204" pitchFamily="66" charset="0"/>
                <a:hlinkClick r:id="rId2"/>
              </a:rPr>
              <a:t>parentmail@st-annes.solihull.sch.uk</a:t>
            </a:r>
            <a:endParaRPr lang="en-GB" sz="2400" dirty="0" smtClean="0">
              <a:latin typeface="Comic Sans MS" panose="030F0702030302020204" pitchFamily="66" charset="0"/>
            </a:endParaRPr>
          </a:p>
          <a:p>
            <a:pPr algn="ctr"/>
            <a:endParaRPr lang="en-GB" sz="2400" dirty="0">
              <a:latin typeface="Comic Sans MS" panose="030F0702030302020204" pitchFamily="66" charset="0"/>
            </a:endParaRPr>
          </a:p>
          <a:p>
            <a:pPr algn="ctr"/>
            <a:r>
              <a:rPr lang="en-US" sz="2400" dirty="0">
                <a:latin typeface="Comic Sans MS" panose="030F0702030302020204" pitchFamily="66" charset="0"/>
              </a:rPr>
              <a:t>In the event of an urgent response, </a:t>
            </a:r>
          </a:p>
          <a:p>
            <a:pPr algn="ctr"/>
            <a:r>
              <a:rPr lang="en-US" sz="2400" dirty="0">
                <a:latin typeface="Comic Sans MS" panose="030F0702030302020204" pitchFamily="66" charset="0"/>
              </a:rPr>
              <a:t>please contact the school office 0121 779 </a:t>
            </a:r>
            <a:r>
              <a:rPr lang="en-US" sz="2400" dirty="0" smtClean="0">
                <a:latin typeface="Comic Sans MS" panose="030F0702030302020204" pitchFamily="66" charset="0"/>
              </a:rPr>
              <a:t>8060</a:t>
            </a:r>
            <a:endParaRPr lang="en-GB" sz="2400" dirty="0" smtClean="0">
              <a:latin typeface="Comic Sans MS" panose="030F0702030302020204" pitchFamily="66" charset="0"/>
            </a:endParaRPr>
          </a:p>
          <a:p>
            <a:pPr algn="ctr"/>
            <a:endParaRPr lang="en-GB" sz="2400" dirty="0">
              <a:latin typeface="Comic Sans MS" panose="030F0702030302020204" pitchFamily="66" charset="0"/>
            </a:endParaRPr>
          </a:p>
          <a:p>
            <a:pPr algn="ctr"/>
            <a:r>
              <a:rPr lang="en-GB" sz="2400" dirty="0" smtClean="0">
                <a:latin typeface="Comic Sans MS" panose="030F0702030302020204" pitchFamily="66" charset="0"/>
              </a:rPr>
              <a:t>We will not hesitate to help! </a:t>
            </a:r>
          </a:p>
          <a:p>
            <a:pPr algn="ctr"/>
            <a:endParaRPr lang="en-GB" sz="2400" dirty="0" smtClean="0">
              <a:latin typeface="Comic Sans MS" panose="030F0702030302020204" pitchFamily="66" charset="0"/>
            </a:endParaRPr>
          </a:p>
          <a:p>
            <a:pPr algn="ctr"/>
            <a:r>
              <a:rPr lang="en-GB" sz="3200" u="sng" dirty="0">
                <a:solidFill>
                  <a:schemeClr val="accent6"/>
                </a:solidFill>
                <a:latin typeface="Comic Sans MS" panose="030F0702030302020204" pitchFamily="66" charset="0"/>
              </a:rPr>
              <a:t>Thank you for all your support and cooperation! </a:t>
            </a:r>
          </a:p>
          <a:p>
            <a:pPr algn="ctr"/>
            <a:endParaRPr lang="en-GB" sz="3200" dirty="0">
              <a:latin typeface="Comic Sans MS" panose="030F0702030302020204" pitchFamily="66" charset="0"/>
            </a:endParaRPr>
          </a:p>
        </p:txBody>
      </p:sp>
    </p:spTree>
    <p:extLst>
      <p:ext uri="{BB962C8B-B14F-4D97-AF65-F5344CB8AC3E}">
        <p14:creationId xmlns:p14="http://schemas.microsoft.com/office/powerpoint/2010/main" val="315506966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1713</TotalTime>
  <Words>1651</Words>
  <Application>Microsoft Office PowerPoint</Application>
  <PresentationFormat>Widescreen</PresentationFormat>
  <Paragraphs>221</Paragraphs>
  <Slides>22</Slides>
  <Notes>0</Notes>
  <HiddenSlides>0</HiddenSlides>
  <MMClips>0</MMClips>
  <ScaleCrop>false</ScaleCrop>
  <HeadingPairs>
    <vt:vector size="8" baseType="variant">
      <vt:variant>
        <vt:lpstr>Fonts Used</vt:lpstr>
      </vt:variant>
      <vt:variant>
        <vt:i4>12</vt:i4>
      </vt:variant>
      <vt:variant>
        <vt:lpstr>Theme</vt:lpstr>
      </vt:variant>
      <vt:variant>
        <vt:i4>1</vt:i4>
      </vt:variant>
      <vt:variant>
        <vt:lpstr>Embedded OLE Servers</vt:lpstr>
      </vt:variant>
      <vt:variant>
        <vt:i4>1</vt:i4>
      </vt:variant>
      <vt:variant>
        <vt:lpstr>Slide Titles</vt:lpstr>
      </vt:variant>
      <vt:variant>
        <vt:i4>22</vt:i4>
      </vt:variant>
    </vt:vector>
  </HeadingPairs>
  <TitlesOfParts>
    <vt:vector size="36" baseType="lpstr">
      <vt:lpstr>Andalus</vt:lpstr>
      <vt:lpstr>Aptos</vt:lpstr>
      <vt:lpstr>Arial</vt:lpstr>
      <vt:lpstr>Calibri</vt:lpstr>
      <vt:lpstr>Calibri Light</vt:lpstr>
      <vt:lpstr>CCW Cursive Writing 1</vt:lpstr>
      <vt:lpstr>Comic Sans MS</vt:lpstr>
      <vt:lpstr>Constantia</vt:lpstr>
      <vt:lpstr>Letter-join 8</vt:lpstr>
      <vt:lpstr>Times New Roman</vt:lpstr>
      <vt:lpstr>Wingdings</vt:lpstr>
      <vt:lpstr>Wingdings 3</vt:lpstr>
      <vt:lpstr>Office Theme</vt:lpstr>
      <vt:lpstr>Document</vt:lpstr>
      <vt:lpstr>PowerPoint Presentation</vt:lpstr>
      <vt:lpstr>PowerPoint Presentation</vt:lpstr>
      <vt:lpstr>We belong to Our Lady and All Saints MAC         This is our MAC Children’s Charter</vt:lpstr>
      <vt:lpstr>PowerPoint Presentation</vt:lpstr>
      <vt:lpstr>Catholic Life-Prayer and Liturgy</vt:lpstr>
      <vt:lpstr>Nursery Class Saint: Mary</vt:lpstr>
      <vt:lpstr>PowerPoint Presentation</vt:lpstr>
      <vt:lpstr>PowerPoint Presentation</vt:lpstr>
      <vt:lpstr>PowerPoint Presentation</vt:lpstr>
      <vt:lpstr>PowerPoint Presentation</vt:lpstr>
      <vt:lpstr>Leave of absence</vt:lpstr>
      <vt:lpstr>PowerPoint Presentation</vt:lpstr>
      <vt:lpstr>PowerPoint Presentation</vt:lpstr>
      <vt:lpstr>PowerPoint Presentation</vt:lpstr>
      <vt:lpstr>PowerPoint Presentation</vt:lpstr>
      <vt:lpstr>Personal Development Opportunities</vt:lpstr>
      <vt:lpstr>Relationships Education</vt:lpstr>
      <vt:lpstr>PowerPoint Presentation</vt:lpstr>
      <vt:lpstr>PowerPoint Presentation</vt:lpstr>
      <vt:lpstr>PowerPoint Presentation</vt:lpstr>
      <vt:lpstr>PowerPoint Presentation</vt:lpstr>
      <vt:lpstr>PowerPoint Presentation</vt:lpstr>
    </vt:vector>
  </TitlesOfParts>
  <Company>Lancashire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Kearsley</dc:creator>
  <cp:lastModifiedBy>Karen Shaughnessy</cp:lastModifiedBy>
  <cp:revision>112</cp:revision>
  <dcterms:created xsi:type="dcterms:W3CDTF">2020-09-22T10:22:53Z</dcterms:created>
  <dcterms:modified xsi:type="dcterms:W3CDTF">2025-09-10T07:48:20Z</dcterms:modified>
</cp:coreProperties>
</file>