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9" r:id="rId6"/>
    <p:sldId id="273" r:id="rId7"/>
    <p:sldId id="274" r:id="rId8"/>
    <p:sldId id="295" r:id="rId9"/>
    <p:sldId id="270" r:id="rId10"/>
    <p:sldId id="257" r:id="rId11"/>
    <p:sldId id="275" r:id="rId12"/>
    <p:sldId id="290" r:id="rId13"/>
    <p:sldId id="289" r:id="rId14"/>
    <p:sldId id="282" r:id="rId15"/>
    <p:sldId id="279" r:id="rId16"/>
    <p:sldId id="278" r:id="rId17"/>
    <p:sldId id="285" r:id="rId18"/>
    <p:sldId id="287" r:id="rId19"/>
    <p:sldId id="272" r:id="rId20"/>
    <p:sldId id="264" r:id="rId21"/>
    <p:sldId id="296" r:id="rId22"/>
    <p:sldId id="297" r:id="rId23"/>
    <p:sldId id="298" r:id="rId24"/>
    <p:sldId id="288" r:id="rId25"/>
    <p:sldId id="291" r:id="rId26"/>
    <p:sldId id="276" r:id="rId27"/>
    <p:sldId id="280"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DA2BB1-4AEC-4723-948A-5850E06FFB9F}" v="1" dt="2026-09-07T15:03:18.429"/>
    <p1510:client id="{21660725-D5C7-FFD1-655D-8A22B98493F0}" v="1" dt="2026-09-08T07:30:03.7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ink/ink1.xml><?xml version="1.0" encoding="utf-8"?>
<inkml:ink xmlns:inkml="http://www.w3.org/2003/InkML">
  <inkml:definitions>
    <inkml:context xml:id="ctx0">
      <inkml:inkSource xml:id="inkSrc0">
        <inkml:traceFormat>
          <inkml:channel name="X" type="integer" max="1280" units="cm"/>
          <inkml:channel name="Y" type="integer" max="960" units="cm"/>
          <inkml:channel name="T" type="integer" max="2.14748E9" units="dev"/>
        </inkml:traceFormat>
        <inkml:channelProperties>
          <inkml:channelProperty channel="X" name="resolution" value="34.04255" units="1/cm"/>
          <inkml:channelProperty channel="Y" name="resolution" value="34.04255" units="1/cm"/>
          <inkml:channelProperty channel="T" name="resolution" value="1" units="1/dev"/>
        </inkml:channelProperties>
      </inkml:inkSource>
      <inkml:timestamp xml:id="ts0" timeString="2024-09-02T12:59:06.430"/>
    </inkml:context>
    <inkml:brush xml:id="br0">
      <inkml:brushProperty name="width" value="0.08819" units="cm"/>
      <inkml:brushProperty name="height" value="0.35278" units="cm"/>
      <inkml:brushProperty name="color" value="#00B050"/>
      <inkml:brushProperty name="tip" value="rectangle"/>
      <inkml:brushProperty name="rasterOp" value="maskPen"/>
    </inkml:brush>
  </inkml:definitions>
  <inkml:trace contextRef="#ctx0" brushRef="#br0">767 1085 0,'27'0'109,"-1"-27"-77,1 27 14,-27-26 1,26 26-31,1 0-16,-27-27 16</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472559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458494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361962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11FA17-1835-421E-BBAC-F492772479B2}"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139205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11FA17-1835-421E-BBAC-F492772479B2}" type="datetimeFigureOut">
              <a:rPr lang="en-GB" smtClean="0"/>
              <a:t>07/10/2026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895953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11FA17-1835-421E-BBAC-F492772479B2}" type="datetimeFigureOut">
              <a:rPr lang="en-GB" smtClean="0"/>
              <a:t>07/10/2026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991248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11FA17-1835-421E-BBAC-F492772479B2}" type="datetimeFigureOut">
              <a:rPr lang="en-GB" smtClean="0"/>
              <a:t>07/10/2026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4274302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075746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973293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590095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202632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1FA17-1835-421E-BBAC-F492772479B2}" type="datetimeFigureOut">
              <a:rPr lang="en-GB" smtClean="0"/>
              <a:t>07/10/2026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3941A-6CD9-4409-848E-FDCEC2EE778E}" type="slidenum">
              <a:rPr lang="en-GB" smtClean="0"/>
              <a:t>‹#›</a:t>
            </a:fld>
            <a:endParaRPr lang="en-GB"/>
          </a:p>
        </p:txBody>
      </p:sp>
    </p:spTree>
    <p:extLst>
      <p:ext uri="{BB962C8B-B14F-4D97-AF65-F5344CB8AC3E}">
        <p14:creationId xmlns:p14="http://schemas.microsoft.com/office/powerpoint/2010/main" val="2785311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google.co.uk/url?sa=i&amp;rct=j&amp;q=&amp;esrc=s&amp;source=images&amp;cd=&amp;ved=2ahUKEwi56OShuLfkAhXjQxUIHUiqAF4QjRx6BAgBEAQ&amp;url=https://www.amazon.com/Gods-Grandmother-Saint-Brian-Kiczek-ebook/dp/B07N1R4XD9&amp;psig=AOvVaw0BlNd-95hIvIwubdXNWg3f&amp;ust=1567695151202999"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en.wikipedia.org/wiki/File:Catherine_of_Siena.jpg"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png"/><Relationship Id="rId7" Type="http://schemas.openxmlformats.org/officeDocument/2006/relationships/image" Target="../media/image13.jpe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microsoft.com/office/2007/relationships/hdphoto" Target="../media/hdphoto1.wdp"/><Relationship Id="rId7" Type="http://schemas.microsoft.com/office/2007/relationships/hdphoto" Target="../media/hdphoto3.wdp"/><Relationship Id="rId12"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19.png"/><Relationship Id="rId5" Type="http://schemas.microsoft.com/office/2007/relationships/hdphoto" Target="../media/hdphoto2.wdp"/><Relationship Id="rId10" Type="http://schemas.openxmlformats.org/officeDocument/2006/relationships/customXml" Target="../ink/ink1.xml"/><Relationship Id="rId4" Type="http://schemas.openxmlformats.org/officeDocument/2006/relationships/image" Target="../media/image16.png"/><Relationship Id="rId9" Type="http://schemas.microsoft.com/office/2007/relationships/hdphoto" Target="../media/hdphoto4.wdp"/></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tentenresources.co.uk/life-to-the-full-primary/"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package" Target="../embeddings/Microsoft_Word_Document.docx"/><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98763" y="4600164"/>
            <a:ext cx="10873047" cy="3046988"/>
          </a:xfrm>
          <a:prstGeom prst="rect">
            <a:avLst/>
          </a:prstGeom>
          <a:noFill/>
        </p:spPr>
        <p:txBody>
          <a:bodyPr wrap="square" rtlCol="0">
            <a:spAutoFit/>
          </a:bodyPr>
          <a:lstStyle/>
          <a:p>
            <a:pPr algn="ctr"/>
            <a:r>
              <a:rPr lang="en-GB" sz="4000">
                <a:latin typeface="Comic Sans MS" panose="030F0702030302020204" pitchFamily="66" charset="0"/>
              </a:rPr>
              <a:t>Welcome to Year 4</a:t>
            </a:r>
          </a:p>
          <a:p>
            <a:pPr lvl="0" algn="ctr"/>
            <a:r>
              <a:rPr lang="en-GB" sz="4000">
                <a:latin typeface="Comic Sans MS" panose="030F0702030302020204" pitchFamily="66" charset="0"/>
              </a:rPr>
              <a:t> </a:t>
            </a:r>
          </a:p>
          <a:p>
            <a:pPr algn="ctr"/>
            <a:endParaRPr lang="en-GB" sz="7200">
              <a:latin typeface="Letter-join 8" panose="02000805000000020003" pitchFamily="50" charset="0"/>
            </a:endParaRPr>
          </a:p>
          <a:p>
            <a:pPr algn="ctr"/>
            <a:endParaRPr lang="en-GB" sz="4000">
              <a:latin typeface="Comic Sans MS" panose="030F0702030302020204" pitchFamily="66" charset="0"/>
            </a:endParaRPr>
          </a:p>
        </p:txBody>
      </p:sp>
      <p:pic>
        <p:nvPicPr>
          <p:cNvPr id="2" name="Picture 1"/>
          <p:cNvPicPr>
            <a:picLocks noChangeAspect="1"/>
          </p:cNvPicPr>
          <p:nvPr/>
        </p:nvPicPr>
        <p:blipFill>
          <a:blip r:embed="rId2"/>
          <a:stretch>
            <a:fillRect/>
          </a:stretch>
        </p:blipFill>
        <p:spPr>
          <a:xfrm>
            <a:off x="4426344" y="163173"/>
            <a:ext cx="3017877" cy="3009303"/>
          </a:xfrm>
          <a:prstGeom prst="rect">
            <a:avLst/>
          </a:prstGeom>
        </p:spPr>
      </p:pic>
      <p:pic>
        <p:nvPicPr>
          <p:cNvPr id="1026" name="Picture 2" descr="Year 4 | Hollymount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2508" y="3172476"/>
            <a:ext cx="7205547" cy="3262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3546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1549" y="1136958"/>
            <a:ext cx="6096000" cy="4401205"/>
          </a:xfrm>
          <a:prstGeom prst="rect">
            <a:avLst/>
          </a:prstGeom>
        </p:spPr>
        <p:txBody>
          <a:bodyPr>
            <a:spAutoFit/>
          </a:bodyPr>
          <a:lstStyle/>
          <a:p>
            <a:pPr algn="ctr" eaLnBrk="0" fontAlgn="base" hangingPunct="0">
              <a:spcAft>
                <a:spcPts val="0"/>
              </a:spcAft>
            </a:pPr>
            <a:r>
              <a:rPr lang="en-GB" sz="3200" b="1" u="sng">
                <a:solidFill>
                  <a:srgbClr val="000000"/>
                </a:solidFill>
                <a:latin typeface="Comic Sans MS" panose="030F0702030302020204" pitchFamily="66" charset="0"/>
                <a:ea typeface="Times New Roman" panose="02020603050405020304" pitchFamily="18" charset="0"/>
                <a:cs typeface="Calibri" panose="020F0502020204030204" pitchFamily="34" charset="0"/>
              </a:rPr>
              <a:t>Prayer to Saint Anne</a:t>
            </a:r>
            <a:endParaRPr lang="en-GB" sz="1400">
              <a:latin typeface="Times New Roman" panose="02020603050405020304" pitchFamily="18" charset="0"/>
              <a:ea typeface="Times New Roman" panose="02020603050405020304" pitchFamily="18" charset="0"/>
            </a:endParaRPr>
          </a:p>
          <a:p>
            <a:pPr algn="ctr" eaLnBrk="0" fontAlgn="base" hangingPunct="0">
              <a:spcAft>
                <a:spcPts val="0"/>
              </a:spcAft>
            </a:pPr>
            <a:r>
              <a:rPr lang="en-GB" sz="1400" b="1">
                <a:latin typeface="Comic Sans MS" panose="030F0702030302020204" pitchFamily="66" charset="0"/>
                <a:ea typeface="Times New Roman" panose="02020603050405020304" pitchFamily="18" charset="0"/>
                <a:cs typeface="Calibri" panose="020F0502020204030204" pitchFamily="34" charset="0"/>
              </a:rPr>
              <a:t> </a:t>
            </a:r>
            <a:endParaRPr lang="en-GB" sz="140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a:solidFill>
                  <a:srgbClr val="000000"/>
                </a:solidFill>
                <a:latin typeface="Comic Sans MS" panose="030F0702030302020204" pitchFamily="66" charset="0"/>
                <a:ea typeface="Times New Roman" panose="02020603050405020304" pitchFamily="18" charset="0"/>
                <a:cs typeface="Calibri" panose="020F0502020204030204" pitchFamily="34" charset="0"/>
              </a:rPr>
              <a:t>Saint Anne</a:t>
            </a:r>
            <a:endParaRPr lang="en-GB" sz="140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a:solidFill>
                  <a:srgbClr val="000000"/>
                </a:solidFill>
                <a:latin typeface="Comic Sans MS" panose="030F0702030302020204" pitchFamily="66" charset="0"/>
                <a:ea typeface="Times New Roman" panose="02020603050405020304" pitchFamily="18" charset="0"/>
                <a:cs typeface="Calibri" panose="020F0502020204030204" pitchFamily="34" charset="0"/>
              </a:rPr>
              <a:t>Since Mary was your daughter </a:t>
            </a:r>
            <a:endParaRPr lang="en-GB" sz="140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Jesus your grandson, </a:t>
            </a:r>
            <a:endParaRPr lang="en-GB" sz="140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a:solidFill>
                  <a:srgbClr val="000000"/>
                </a:solidFill>
                <a:latin typeface="Comic Sans MS" panose="030F0702030302020204" pitchFamily="66" charset="0"/>
                <a:ea typeface="Times New Roman" panose="02020603050405020304" pitchFamily="18" charset="0"/>
                <a:cs typeface="Calibri" panose="020F0502020204030204" pitchFamily="34" charset="0"/>
              </a:rPr>
              <a:t>look lovingly upon our families </a:t>
            </a:r>
            <a:endParaRPr lang="en-GB" sz="140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a:solidFill>
                  <a:srgbClr val="000000"/>
                </a:solidFill>
                <a:latin typeface="Comic Sans MS" panose="030F0702030302020204" pitchFamily="66" charset="0"/>
                <a:ea typeface="Times New Roman" panose="02020603050405020304" pitchFamily="18" charset="0"/>
                <a:cs typeface="Calibri" panose="020F0502020204030204" pitchFamily="34" charset="0"/>
              </a:rPr>
              <a:t>in the same way that you looked upon the </a:t>
            </a:r>
            <a:endParaRPr lang="en-GB" sz="140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a:solidFill>
                  <a:srgbClr val="000000"/>
                </a:solidFill>
                <a:latin typeface="Comic Sans MS" panose="030F0702030302020204" pitchFamily="66" charset="0"/>
                <a:ea typeface="Times New Roman" panose="02020603050405020304" pitchFamily="18" charset="0"/>
                <a:cs typeface="Calibri" panose="020F0502020204030204" pitchFamily="34" charset="0"/>
              </a:rPr>
              <a:t>Holy Family in Nazareth, </a:t>
            </a:r>
            <a:endParaRPr lang="en-GB" sz="140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intercede for us in heaven </a:t>
            </a:r>
            <a:endParaRPr lang="en-GB" sz="140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a:solidFill>
                  <a:srgbClr val="000000"/>
                </a:solidFill>
                <a:latin typeface="Comic Sans MS" panose="030F0702030302020204" pitchFamily="66" charset="0"/>
                <a:ea typeface="Times New Roman" panose="02020603050405020304" pitchFamily="18" charset="0"/>
                <a:cs typeface="Calibri" panose="020F0502020204030204" pitchFamily="34" charset="0"/>
              </a:rPr>
              <a:t>where we all hope to meet one day </a:t>
            </a:r>
            <a:endParaRPr lang="en-GB" sz="140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a:solidFill>
                  <a:srgbClr val="000000"/>
                </a:solidFill>
                <a:latin typeface="Comic Sans MS" panose="030F0702030302020204" pitchFamily="66" charset="0"/>
                <a:ea typeface="Times New Roman" panose="02020603050405020304" pitchFamily="18" charset="0"/>
                <a:cs typeface="Calibri" panose="020F0502020204030204" pitchFamily="34" charset="0"/>
              </a:rPr>
              <a:t>as members of the one, splendid family of God, </a:t>
            </a:r>
            <a:endParaRPr lang="en-GB" sz="140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sins forgiven, </a:t>
            </a:r>
            <a:endParaRPr lang="en-GB" sz="140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problems solved </a:t>
            </a:r>
            <a:endParaRPr lang="en-GB" sz="140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our hearts filled with love</a:t>
            </a:r>
            <a:endParaRPr lang="en-GB" sz="140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a:solidFill>
                  <a:srgbClr val="000000"/>
                </a:solidFill>
                <a:latin typeface="Comic Sans MS" panose="030F0702030302020204" pitchFamily="66" charset="0"/>
                <a:ea typeface="Times New Roman" panose="02020603050405020304" pitchFamily="18" charset="0"/>
                <a:cs typeface="Calibri" panose="020F0502020204030204" pitchFamily="34" charset="0"/>
              </a:rPr>
              <a:t>Amen</a:t>
            </a:r>
            <a:endParaRPr lang="en-GB" sz="1400">
              <a:effectLst/>
              <a:latin typeface="Times New Roman" panose="02020603050405020304" pitchFamily="18" charset="0"/>
              <a:ea typeface="Times New Roman" panose="02020603050405020304" pitchFamily="18" charset="0"/>
            </a:endParaRPr>
          </a:p>
        </p:txBody>
      </p:sp>
      <p:pic>
        <p:nvPicPr>
          <p:cNvPr id="5" name="irc_mi" descr="Image result for saint anne">
            <a:hlinkClick r:id="rId2"/>
          </p:cNvPr>
          <p:cNvPicPr/>
          <p:nvPr/>
        </p:nvPicPr>
        <p:blipFill>
          <a:blip r:embed="rId3">
            <a:extLst>
              <a:ext uri="{28A0092B-C50C-407E-A947-70E740481C1C}">
                <a14:useLocalDpi xmlns:a14="http://schemas.microsoft.com/office/drawing/2010/main" val="0"/>
              </a:ext>
            </a:extLst>
          </a:blip>
          <a:srcRect t="9448" r="-121" b="18141"/>
          <a:stretch>
            <a:fillRect/>
          </a:stretch>
        </p:blipFill>
        <p:spPr bwMode="auto">
          <a:xfrm>
            <a:off x="7114396" y="912515"/>
            <a:ext cx="4048125" cy="4685030"/>
          </a:xfrm>
          <a:prstGeom prst="rect">
            <a:avLst/>
          </a:prstGeom>
          <a:noFill/>
        </p:spPr>
      </p:pic>
      <p:sp>
        <p:nvSpPr>
          <p:cNvPr id="2" name="Star: 5 Points 1">
            <a:extLst>
              <a:ext uri="{FF2B5EF4-FFF2-40B4-BE49-F238E27FC236}">
                <a16:creationId xmlns:a16="http://schemas.microsoft.com/office/drawing/2014/main" id="{0C519AF1-4809-813F-0D69-3D64878C3CA7}"/>
              </a:ext>
            </a:extLst>
          </p:cNvPr>
          <p:cNvSpPr/>
          <p:nvPr/>
        </p:nvSpPr>
        <p:spPr>
          <a:xfrm>
            <a:off x="11335109" y="336430"/>
            <a:ext cx="574259" cy="576085"/>
          </a:xfrm>
          <a:prstGeom prst="star5">
            <a:avLst/>
          </a:prstGeom>
          <a:ln>
            <a:solidFill>
              <a:schemeClr val="accent4"/>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853781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3576056" y="467655"/>
            <a:ext cx="5250178" cy="1369853"/>
          </a:xfrm>
          <a:prstGeom prst="rect">
            <a:avLst/>
          </a:prstGeom>
        </p:spPr>
      </p:pic>
      <p:pic>
        <p:nvPicPr>
          <p:cNvPr id="8" name="Picture 7"/>
          <p:cNvPicPr>
            <a:picLocks noChangeAspect="1"/>
          </p:cNvPicPr>
          <p:nvPr/>
        </p:nvPicPr>
        <p:blipFill>
          <a:blip r:embed="rId3"/>
          <a:stretch>
            <a:fillRect/>
          </a:stretch>
        </p:blipFill>
        <p:spPr>
          <a:xfrm>
            <a:off x="4340358" y="1521035"/>
            <a:ext cx="3489115" cy="4960517"/>
          </a:xfrm>
          <a:prstGeom prst="rect">
            <a:avLst/>
          </a:prstGeom>
        </p:spPr>
      </p:pic>
      <p:sp>
        <p:nvSpPr>
          <p:cNvPr id="3" name="Star: 5 Points 2">
            <a:extLst>
              <a:ext uri="{FF2B5EF4-FFF2-40B4-BE49-F238E27FC236}">
                <a16:creationId xmlns:a16="http://schemas.microsoft.com/office/drawing/2014/main" id="{5EF1F41C-7855-855B-49C2-253E8B716CAE}"/>
              </a:ext>
            </a:extLst>
          </p:cNvPr>
          <p:cNvSpPr/>
          <p:nvPr/>
        </p:nvSpPr>
        <p:spPr>
          <a:xfrm>
            <a:off x="11335109" y="336430"/>
            <a:ext cx="574259" cy="576085"/>
          </a:xfrm>
          <a:prstGeom prst="star5">
            <a:avLst/>
          </a:prstGeom>
          <a:ln>
            <a:solidFill>
              <a:schemeClr val="accent4"/>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18949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7191" y="704759"/>
            <a:ext cx="9289869" cy="1325563"/>
          </a:xfrm>
        </p:spPr>
        <p:txBody>
          <a:bodyPr>
            <a:normAutofit/>
          </a:bodyPr>
          <a:lstStyle/>
          <a:p>
            <a:r>
              <a:rPr lang="en-GB" sz="3200">
                <a:solidFill>
                  <a:prstClr val="black"/>
                </a:solidFill>
                <a:latin typeface="Comic Sans MS" panose="030F0702030302020204" pitchFamily="66" charset="0"/>
              </a:rPr>
              <a:t>CATHOLIC LIFE, PRAYER AND LITURGY</a:t>
            </a:r>
            <a:endParaRPr lang="en-GB" sz="3200">
              <a:latin typeface="Comic Sans MS" panose="030F0702030302020204" pitchFamily="66" charset="0"/>
            </a:endParaRPr>
          </a:p>
        </p:txBody>
      </p:sp>
      <p:sp>
        <p:nvSpPr>
          <p:cNvPr id="3" name="Content Placeholder 2"/>
          <p:cNvSpPr>
            <a:spLocks noGrp="1"/>
          </p:cNvSpPr>
          <p:nvPr>
            <p:ph idx="1"/>
          </p:nvPr>
        </p:nvSpPr>
        <p:spPr>
          <a:xfrm>
            <a:off x="864326" y="2391682"/>
            <a:ext cx="10515600" cy="3390809"/>
          </a:xfrm>
        </p:spPr>
        <p:txBody>
          <a:bodyPr>
            <a:normAutofit/>
          </a:bodyPr>
          <a:lstStyle/>
          <a:p>
            <a:pPr marL="0" lvl="0" indent="0">
              <a:buNone/>
            </a:pPr>
            <a:r>
              <a:rPr lang="en-GB">
                <a:solidFill>
                  <a:prstClr val="black"/>
                </a:solidFill>
                <a:latin typeface="Comic Sans MS" panose="030F0702030302020204" pitchFamily="66" charset="0"/>
              </a:rPr>
              <a:t>As a Catholic School we practise our faith every day.</a:t>
            </a:r>
          </a:p>
          <a:p>
            <a:pPr marL="0" lvl="0" indent="0">
              <a:buNone/>
            </a:pPr>
            <a:r>
              <a:rPr lang="en-GB">
                <a:solidFill>
                  <a:prstClr val="black"/>
                </a:solidFill>
                <a:latin typeface="Comic Sans MS" panose="030F0702030302020204" pitchFamily="66" charset="0"/>
              </a:rPr>
              <a:t>All children take part in Prayer and Liturgy each day.</a:t>
            </a:r>
          </a:p>
          <a:p>
            <a:pPr marL="0" lvl="0" indent="0">
              <a:buNone/>
            </a:pPr>
            <a:r>
              <a:rPr lang="en-GB">
                <a:solidFill>
                  <a:prstClr val="black"/>
                </a:solidFill>
                <a:latin typeface="Comic Sans MS" panose="030F0702030302020204" pitchFamily="66" charset="0"/>
              </a:rPr>
              <a:t>Children also take part in school assemblies and also go to Church.</a:t>
            </a:r>
          </a:p>
          <a:p>
            <a:pPr marL="0" lvl="0" indent="0">
              <a:buNone/>
            </a:pPr>
            <a:r>
              <a:rPr lang="en-GB">
                <a:solidFill>
                  <a:prstClr val="black"/>
                </a:solidFill>
                <a:latin typeface="Comic Sans MS" panose="030F0702030302020204" pitchFamily="66" charset="0"/>
              </a:rPr>
              <a:t>Children say daily prayers. All children receive a prayer booklet at the beginning of the new academic year. Please practise these prayers with your children at home.</a:t>
            </a:r>
          </a:p>
        </p:txBody>
      </p:sp>
      <p:sp>
        <p:nvSpPr>
          <p:cNvPr id="5" name="Rectangle 4"/>
          <p:cNvSpPr/>
          <p:nvPr/>
        </p:nvSpPr>
        <p:spPr>
          <a:xfrm>
            <a:off x="513806" y="2133600"/>
            <a:ext cx="11051177" cy="3553097"/>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9066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0" y="-1"/>
            <a:ext cx="12192000" cy="6910397"/>
          </a:xfrm>
          <a:prstGeom prst="rect">
            <a:avLst/>
          </a:prstGeom>
        </p:spPr>
      </p:pic>
    </p:spTree>
    <p:extLst>
      <p:ext uri="{BB962C8B-B14F-4D97-AF65-F5344CB8AC3E}">
        <p14:creationId xmlns:p14="http://schemas.microsoft.com/office/powerpoint/2010/main" val="7328233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63180" y="151115"/>
            <a:ext cx="11454938" cy="6434051"/>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p:txBody>
      </p:sp>
      <p:sp>
        <p:nvSpPr>
          <p:cNvPr id="2" name="Title 1"/>
          <p:cNvSpPr>
            <a:spLocks noGrp="1"/>
          </p:cNvSpPr>
          <p:nvPr>
            <p:ph type="title"/>
          </p:nvPr>
        </p:nvSpPr>
        <p:spPr>
          <a:xfrm>
            <a:off x="375402" y="259399"/>
            <a:ext cx="11230495" cy="1325563"/>
          </a:xfrm>
        </p:spPr>
        <p:txBody>
          <a:bodyPr/>
          <a:lstStyle/>
          <a:p>
            <a:pPr algn="ctr"/>
            <a:r>
              <a:rPr lang="en-GB" b="1">
                <a:latin typeface="Comic Sans MS" panose="030F0702030302020204" pitchFamily="66" charset="0"/>
              </a:rPr>
              <a:t>Year 4 Class Saint </a:t>
            </a:r>
            <a:br>
              <a:rPr lang="en-GB" b="1">
                <a:latin typeface="Comic Sans MS" panose="030F0702030302020204" pitchFamily="66" charset="0"/>
              </a:rPr>
            </a:br>
            <a:r>
              <a:rPr lang="en-GB" b="1">
                <a:latin typeface="Comic Sans MS" panose="030F0702030302020204" pitchFamily="66" charset="0"/>
              </a:rPr>
              <a:t>St. Catherine of Siena</a:t>
            </a:r>
          </a:p>
        </p:txBody>
      </p:sp>
      <p:sp>
        <p:nvSpPr>
          <p:cNvPr id="5" name="Rectangle 4"/>
          <p:cNvSpPr/>
          <p:nvPr/>
        </p:nvSpPr>
        <p:spPr>
          <a:xfrm>
            <a:off x="4280908" y="1935432"/>
            <a:ext cx="6703924" cy="3785652"/>
          </a:xfrm>
          <a:prstGeom prst="rect">
            <a:avLst/>
          </a:prstGeom>
        </p:spPr>
        <p:txBody>
          <a:bodyPr wrap="square">
            <a:spAutoFit/>
          </a:bodyPr>
          <a:lstStyle/>
          <a:p>
            <a:r>
              <a:rPr lang="en-GB" sz="2000" b="1">
                <a:solidFill>
                  <a:srgbClr val="333333"/>
                </a:solidFill>
                <a:latin typeface="Comic Sans MS" panose="030F0702030302020204" pitchFamily="66" charset="0"/>
                <a:ea typeface="Times New Roman" panose="02020603050405020304" pitchFamily="18" charset="0"/>
              </a:rPr>
              <a:t>Feast Day: </a:t>
            </a:r>
            <a:r>
              <a:rPr lang="en-US" altLang="en-US" sz="2000" b="1">
                <a:solidFill>
                  <a:srgbClr val="333333"/>
                </a:solidFill>
                <a:latin typeface="Comic Sans MS" panose="030F0702030302020204" pitchFamily="66" charset="0"/>
                <a:ea typeface="Times New Roman" panose="02020603050405020304" pitchFamily="18" charset="0"/>
              </a:rPr>
              <a:t> 29th April </a:t>
            </a:r>
            <a:endParaRPr lang="en-GB" sz="2000" b="1">
              <a:solidFill>
                <a:srgbClr val="333333"/>
              </a:solidFill>
              <a:latin typeface="Comic Sans MS" panose="030F0702030302020204" pitchFamily="66" charset="0"/>
              <a:ea typeface="Times New Roman" panose="02020603050405020304" pitchFamily="18" charset="0"/>
            </a:endParaRPr>
          </a:p>
          <a:p>
            <a:br>
              <a:rPr lang="en-GB" sz="2000" b="1">
                <a:solidFill>
                  <a:srgbClr val="333333"/>
                </a:solidFill>
                <a:latin typeface="Comic Sans MS" panose="030F0702030302020204" pitchFamily="66" charset="0"/>
                <a:ea typeface="Times New Roman" panose="02020603050405020304" pitchFamily="18" charset="0"/>
              </a:rPr>
            </a:br>
            <a:r>
              <a:rPr lang="en-GB" sz="2000" b="1">
                <a:solidFill>
                  <a:srgbClr val="333333"/>
                </a:solidFill>
                <a:latin typeface="Comic Sans MS" panose="030F0702030302020204" pitchFamily="66" charset="0"/>
                <a:ea typeface="Times New Roman" panose="02020603050405020304" pitchFamily="18" charset="0"/>
              </a:rPr>
              <a:t>Patron Saint of: </a:t>
            </a:r>
            <a:r>
              <a:rPr lang="en-US" sz="2000" b="1">
                <a:solidFill>
                  <a:srgbClr val="333333"/>
                </a:solidFill>
                <a:latin typeface="Comic Sans MS" panose="030F0702030302020204" pitchFamily="66" charset="0"/>
                <a:ea typeface="Times New Roman" panose="02020603050405020304" pitchFamily="18" charset="0"/>
              </a:rPr>
              <a:t>Fire prevention, Europe, Italy and Rome, and nurses. She has also been declared Doctor of the Church. </a:t>
            </a:r>
            <a:br>
              <a:rPr lang="en-GB" sz="2000" b="1">
                <a:solidFill>
                  <a:srgbClr val="333333"/>
                </a:solidFill>
                <a:latin typeface="Comic Sans MS" panose="030F0702030302020204" pitchFamily="66" charset="0"/>
                <a:ea typeface="Times New Roman" panose="02020603050405020304" pitchFamily="18" charset="0"/>
              </a:rPr>
            </a:br>
            <a:endParaRPr lang="en-GB" sz="2000" b="1">
              <a:solidFill>
                <a:srgbClr val="333333"/>
              </a:solidFill>
              <a:latin typeface="Comic Sans MS" panose="030F0702030302020204" pitchFamily="66" charset="0"/>
              <a:ea typeface="Times New Roman" panose="02020603050405020304" pitchFamily="18" charset="0"/>
            </a:endParaRPr>
          </a:p>
          <a:p>
            <a:r>
              <a:rPr lang="en-GB" sz="2000" b="1">
                <a:solidFill>
                  <a:srgbClr val="333333"/>
                </a:solidFill>
                <a:latin typeface="Comic Sans MS" panose="030F0702030302020204" pitchFamily="66" charset="0"/>
                <a:ea typeface="Times New Roman" panose="02020603050405020304" pitchFamily="18" charset="0"/>
              </a:rPr>
              <a:t>Birth: </a:t>
            </a:r>
            <a:r>
              <a:rPr lang="en-US" altLang="en-US" sz="2000" b="1">
                <a:solidFill>
                  <a:srgbClr val="333333"/>
                </a:solidFill>
                <a:latin typeface="Comic Sans MS" panose="030F0702030302020204" pitchFamily="66" charset="0"/>
                <a:ea typeface="Times New Roman" panose="02020603050405020304" pitchFamily="18" charset="0"/>
              </a:rPr>
              <a:t>25th March 1347 (Siena Italy)</a:t>
            </a:r>
          </a:p>
          <a:p>
            <a:endParaRPr lang="en-GB" sz="2000" b="1">
              <a:solidFill>
                <a:srgbClr val="333333"/>
              </a:solidFill>
              <a:latin typeface="Comic Sans MS" panose="030F0702030302020204" pitchFamily="66" charset="0"/>
              <a:ea typeface="Times New Roman" panose="02020603050405020304" pitchFamily="18" charset="0"/>
            </a:endParaRPr>
          </a:p>
          <a:p>
            <a:r>
              <a:rPr lang="en-GB" sz="2000" b="1">
                <a:solidFill>
                  <a:srgbClr val="333333"/>
                </a:solidFill>
                <a:latin typeface="Comic Sans MS" panose="030F0702030302020204" pitchFamily="66" charset="0"/>
                <a:ea typeface="Times New Roman" panose="02020603050405020304" pitchFamily="18" charset="0"/>
              </a:rPr>
              <a:t>Death: </a:t>
            </a:r>
            <a:r>
              <a:rPr lang="en-US" altLang="en-US" sz="2000" b="1">
                <a:solidFill>
                  <a:srgbClr val="333333"/>
                </a:solidFill>
                <a:latin typeface="Comic Sans MS" panose="030F0702030302020204" pitchFamily="66" charset="0"/>
                <a:ea typeface="Times New Roman" panose="02020603050405020304" pitchFamily="18" charset="0"/>
              </a:rPr>
              <a:t>29 April 1380 (in Rome)</a:t>
            </a:r>
          </a:p>
          <a:p>
            <a:endParaRPr lang="en-GB" sz="2000" b="1">
              <a:solidFill>
                <a:srgbClr val="333333"/>
              </a:solidFill>
              <a:latin typeface="Comic Sans MS" panose="030F0702030302020204" pitchFamily="66" charset="0"/>
              <a:ea typeface="Times New Roman" panose="02020603050405020304" pitchFamily="18" charset="0"/>
            </a:endParaRPr>
          </a:p>
          <a:p>
            <a:r>
              <a:rPr lang="en-GB" sz="2000" b="1">
                <a:solidFill>
                  <a:srgbClr val="333333"/>
                </a:solidFill>
                <a:latin typeface="Comic Sans MS" panose="030F0702030302020204" pitchFamily="66" charset="0"/>
                <a:ea typeface="Times New Roman" panose="02020603050405020304" pitchFamily="18" charset="0"/>
              </a:rPr>
              <a:t>Canonized: I</a:t>
            </a:r>
            <a:r>
              <a:rPr lang="en-US" altLang="en-US" sz="2000" b="1">
                <a:solidFill>
                  <a:srgbClr val="333333"/>
                </a:solidFill>
                <a:latin typeface="Comic Sans MS" panose="030F0702030302020204" pitchFamily="66" charset="0"/>
                <a:ea typeface="Times New Roman" panose="02020603050405020304" pitchFamily="18" charset="0"/>
              </a:rPr>
              <a:t>n the year 1461 </a:t>
            </a:r>
            <a:r>
              <a:rPr lang="en-GB" sz="2000" b="1">
                <a:solidFill>
                  <a:srgbClr val="333333"/>
                </a:solidFill>
                <a:latin typeface="Comic Sans MS" panose="030F0702030302020204" pitchFamily="66" charset="0"/>
                <a:ea typeface="Times New Roman" panose="02020603050405020304" pitchFamily="18" charset="0"/>
              </a:rPr>
              <a:t>by Pope Pius II</a:t>
            </a:r>
            <a:br>
              <a:rPr lang="en-GB" sz="2000">
                <a:solidFill>
                  <a:srgbClr val="333333"/>
                </a:solidFill>
                <a:latin typeface="Helvetica" panose="020B0604020202020204" pitchFamily="34" charset="0"/>
                <a:ea typeface="Times New Roman" panose="02020603050405020304" pitchFamily="18" charset="0"/>
              </a:rPr>
            </a:br>
            <a:endParaRPr lang="en-GB" sz="2000"/>
          </a:p>
        </p:txBody>
      </p:sp>
      <p:pic>
        <p:nvPicPr>
          <p:cNvPr id="6" name="Content Placeholder 5" descr="220px-Catherine_of_Siena">
            <a:hlinkClick r:id="rId2"/>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091390" y="1642038"/>
            <a:ext cx="2879931" cy="4634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tar: 5 Points 3">
            <a:extLst>
              <a:ext uri="{FF2B5EF4-FFF2-40B4-BE49-F238E27FC236}">
                <a16:creationId xmlns:a16="http://schemas.microsoft.com/office/drawing/2014/main" id="{0F154BD5-2749-83DC-1EFF-736BF98EF3FA}"/>
              </a:ext>
            </a:extLst>
          </p:cNvPr>
          <p:cNvSpPr/>
          <p:nvPr/>
        </p:nvSpPr>
        <p:spPr>
          <a:xfrm>
            <a:off x="11395500" y="151115"/>
            <a:ext cx="574259" cy="576085"/>
          </a:xfrm>
          <a:prstGeom prst="star5">
            <a:avLst/>
          </a:prstGeom>
          <a:ln>
            <a:solidFill>
              <a:schemeClr val="accent4"/>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34803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45527" y="568383"/>
            <a:ext cx="4933288" cy="3438352"/>
          </a:xfrm>
          <a:prstGeom prst="rect">
            <a:avLst/>
          </a:prstGeom>
        </p:spPr>
      </p:pic>
      <p:sp>
        <p:nvSpPr>
          <p:cNvPr id="5" name="Rectangle 4"/>
          <p:cNvSpPr/>
          <p:nvPr/>
        </p:nvSpPr>
        <p:spPr>
          <a:xfrm>
            <a:off x="263181" y="259399"/>
            <a:ext cx="11454938" cy="6434051"/>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endParaRPr lang="en-US">
              <a:solidFill>
                <a:schemeClr val="accent2"/>
              </a:solidFill>
              <a:latin typeface="Comic Sans MS" panose="030F0702030302020204" pitchFamily="66" charset="0"/>
            </a:endParaRPr>
          </a:p>
          <a:p>
            <a:pPr algn="ctr"/>
            <a:r>
              <a:rPr lang="en-US">
                <a:solidFill>
                  <a:schemeClr val="accent2"/>
                </a:solidFill>
                <a:latin typeface="Comic Sans MS" panose="030F0702030302020204" pitchFamily="66" charset="0"/>
              </a:rPr>
              <a:t>Please note as well as the Year 4 team there will be other school staff including inclusion staff, staff who cover part time hours, senior leaders, dinner supervisors and staff who cover absences who will also work in this year group as required linked to school organisation. </a:t>
            </a:r>
            <a:endParaRPr lang="en-GB">
              <a:solidFill>
                <a:schemeClr val="accent2"/>
              </a:solidFill>
              <a:latin typeface="Comic Sans MS" panose="030F0702030302020204" pitchFamily="66" charset="0"/>
            </a:endParaRPr>
          </a:p>
        </p:txBody>
      </p:sp>
      <p:sp>
        <p:nvSpPr>
          <p:cNvPr id="7" name="TextBox 6"/>
          <p:cNvSpPr txBox="1"/>
          <p:nvPr/>
        </p:nvSpPr>
        <p:spPr>
          <a:xfrm>
            <a:off x="2678272" y="244244"/>
            <a:ext cx="6267797" cy="523220"/>
          </a:xfrm>
          <a:prstGeom prst="rect">
            <a:avLst/>
          </a:prstGeom>
          <a:noFill/>
        </p:spPr>
        <p:txBody>
          <a:bodyPr wrap="square" rtlCol="0">
            <a:spAutoFit/>
          </a:bodyPr>
          <a:lstStyle/>
          <a:p>
            <a:pPr algn="ctr"/>
            <a:r>
              <a:rPr lang="en-GB" sz="2800">
                <a:latin typeface="Comic Sans MS" panose="030F0702030302020204" pitchFamily="66" charset="0"/>
              </a:rPr>
              <a:t>Meet the Year 4 Team! </a:t>
            </a:r>
          </a:p>
        </p:txBody>
      </p:sp>
      <p:sp>
        <p:nvSpPr>
          <p:cNvPr id="13" name="TextBox 12"/>
          <p:cNvSpPr txBox="1"/>
          <p:nvPr/>
        </p:nvSpPr>
        <p:spPr>
          <a:xfrm>
            <a:off x="3298172" y="2732033"/>
            <a:ext cx="1698060" cy="646331"/>
          </a:xfrm>
          <a:prstGeom prst="rect">
            <a:avLst/>
          </a:prstGeom>
          <a:noFill/>
        </p:spPr>
        <p:txBody>
          <a:bodyPr wrap="square" rtlCol="0">
            <a:spAutoFit/>
          </a:bodyPr>
          <a:lstStyle/>
          <a:p>
            <a:pPr algn="ctr"/>
            <a:r>
              <a:rPr lang="en-GB"/>
              <a:t>Miss O’Rourke</a:t>
            </a:r>
          </a:p>
          <a:p>
            <a:pPr algn="ctr"/>
            <a:r>
              <a:rPr lang="en-GB" b="1"/>
              <a:t>Phase Leader </a:t>
            </a:r>
          </a:p>
        </p:txBody>
      </p:sp>
      <p:sp>
        <p:nvSpPr>
          <p:cNvPr id="15" name="TextBox 14"/>
          <p:cNvSpPr txBox="1"/>
          <p:nvPr/>
        </p:nvSpPr>
        <p:spPr>
          <a:xfrm>
            <a:off x="6257106" y="2758865"/>
            <a:ext cx="1857301" cy="369332"/>
          </a:xfrm>
          <a:prstGeom prst="rect">
            <a:avLst/>
          </a:prstGeom>
          <a:noFill/>
        </p:spPr>
        <p:txBody>
          <a:bodyPr wrap="square" rtlCol="0">
            <a:spAutoFit/>
          </a:bodyPr>
          <a:lstStyle/>
          <a:p>
            <a:pPr algn="ctr"/>
            <a:r>
              <a:rPr lang="en-GB"/>
              <a:t>Mr Wright</a:t>
            </a:r>
            <a:endParaRPr lang="en-GB" b="1"/>
          </a:p>
        </p:txBody>
      </p:sp>
      <p:sp>
        <p:nvSpPr>
          <p:cNvPr id="17" name="TextBox 16"/>
          <p:cNvSpPr txBox="1"/>
          <p:nvPr/>
        </p:nvSpPr>
        <p:spPr>
          <a:xfrm>
            <a:off x="2970797" y="5095486"/>
            <a:ext cx="1611222" cy="369332"/>
          </a:xfrm>
          <a:prstGeom prst="rect">
            <a:avLst/>
          </a:prstGeom>
          <a:noFill/>
        </p:spPr>
        <p:txBody>
          <a:bodyPr wrap="square" rtlCol="0">
            <a:spAutoFit/>
          </a:bodyPr>
          <a:lstStyle/>
          <a:p>
            <a:pPr algn="ctr"/>
            <a:r>
              <a:rPr lang="en-GB"/>
              <a:t>Mrs Bethell</a:t>
            </a:r>
          </a:p>
        </p:txBody>
      </p:sp>
      <p:sp>
        <p:nvSpPr>
          <p:cNvPr id="18" name="TextBox 17"/>
          <p:cNvSpPr txBox="1"/>
          <p:nvPr/>
        </p:nvSpPr>
        <p:spPr>
          <a:xfrm>
            <a:off x="5812170" y="5274691"/>
            <a:ext cx="2522888" cy="369332"/>
          </a:xfrm>
          <a:prstGeom prst="rect">
            <a:avLst/>
          </a:prstGeom>
          <a:noFill/>
        </p:spPr>
        <p:txBody>
          <a:bodyPr wrap="square" rtlCol="0">
            <a:spAutoFit/>
          </a:bodyPr>
          <a:lstStyle/>
          <a:p>
            <a:pPr algn="ctr"/>
            <a:r>
              <a:rPr lang="en-GB"/>
              <a:t>    Mrs Hennessy</a:t>
            </a:r>
          </a:p>
        </p:txBody>
      </p:sp>
      <p:pic>
        <p:nvPicPr>
          <p:cNvPr id="2" name="Picture 1"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26833" y="3360206"/>
            <a:ext cx="1917830" cy="1730453"/>
          </a:xfrm>
          <a:prstGeom prst="rect">
            <a:avLst/>
          </a:prstGeom>
        </p:spPr>
      </p:pic>
      <p:pic>
        <p:nvPicPr>
          <p:cNvPr id="12" name="Picture 11"/>
          <p:cNvPicPr>
            <a:picLocks noChangeAspect="1"/>
          </p:cNvPicPr>
          <p:nvPr/>
        </p:nvPicPr>
        <p:blipFill>
          <a:blip r:embed="rId4"/>
          <a:stretch>
            <a:fillRect/>
          </a:stretch>
        </p:blipFill>
        <p:spPr>
          <a:xfrm>
            <a:off x="10463651" y="379285"/>
            <a:ext cx="1207113" cy="1194920"/>
          </a:xfrm>
          <a:prstGeom prst="rect">
            <a:avLst/>
          </a:prstGeom>
        </p:spPr>
      </p:pic>
      <p:pic>
        <p:nvPicPr>
          <p:cNvPr id="19" name="Picture 18"/>
          <p:cNvPicPr>
            <a:picLocks noChangeAspect="1"/>
          </p:cNvPicPr>
          <p:nvPr/>
        </p:nvPicPr>
        <p:blipFill rotWithShape="1">
          <a:blip r:embed="rId5"/>
          <a:srcRect l="1816"/>
          <a:stretch/>
        </p:blipFill>
        <p:spPr>
          <a:xfrm>
            <a:off x="406135" y="379285"/>
            <a:ext cx="932146" cy="946692"/>
          </a:xfrm>
          <a:prstGeom prst="rect">
            <a:avLst/>
          </a:prstGeom>
        </p:spPr>
      </p:pic>
      <p:pic>
        <p:nvPicPr>
          <p:cNvPr id="20" name="Picture 19">
            <a:extLst>
              <a:ext uri="{FF2B5EF4-FFF2-40B4-BE49-F238E27FC236}">
                <a16:creationId xmlns:a16="http://schemas.microsoft.com/office/drawing/2014/main" id="{6A76AB77-A16A-9B38-3A3D-E08001B080D7}"/>
              </a:ext>
            </a:extLst>
          </p:cNvPr>
          <p:cNvPicPr>
            <a:picLocks noChangeAspect="1"/>
          </p:cNvPicPr>
          <p:nvPr/>
        </p:nvPicPr>
        <p:blipFill>
          <a:blip r:embed="rId6"/>
          <a:stretch>
            <a:fillRect/>
          </a:stretch>
        </p:blipFill>
        <p:spPr>
          <a:xfrm>
            <a:off x="6567661" y="3577509"/>
            <a:ext cx="1242805" cy="1702643"/>
          </a:xfrm>
          <a:prstGeom prst="rect">
            <a:avLst/>
          </a:prstGeom>
        </p:spPr>
      </p:pic>
      <p:pic>
        <p:nvPicPr>
          <p:cNvPr id="3" name="Picture 2">
            <a:extLst>
              <a:ext uri="{FF2B5EF4-FFF2-40B4-BE49-F238E27FC236}">
                <a16:creationId xmlns:a16="http://schemas.microsoft.com/office/drawing/2014/main" id="{95518829-27E9-6F44-0837-D1F86142E211}"/>
              </a:ext>
            </a:extLst>
          </p:cNvPr>
          <p:cNvPicPr>
            <a:picLocks noChangeAspect="1"/>
          </p:cNvPicPr>
          <p:nvPr/>
        </p:nvPicPr>
        <p:blipFill>
          <a:blip r:embed="rId7"/>
          <a:stretch>
            <a:fillRect/>
          </a:stretch>
        </p:blipFill>
        <p:spPr>
          <a:xfrm>
            <a:off x="3298172" y="1057295"/>
            <a:ext cx="1708073" cy="1708073"/>
          </a:xfrm>
          <a:prstGeom prst="rect">
            <a:avLst/>
          </a:prstGeom>
        </p:spPr>
      </p:pic>
      <p:pic>
        <p:nvPicPr>
          <p:cNvPr id="8" name="Picture 7">
            <a:extLst>
              <a:ext uri="{FF2B5EF4-FFF2-40B4-BE49-F238E27FC236}">
                <a16:creationId xmlns:a16="http://schemas.microsoft.com/office/drawing/2014/main" id="{67F0D5CD-35C3-2E12-FA17-42613E056320}"/>
              </a:ext>
            </a:extLst>
          </p:cNvPr>
          <p:cNvPicPr>
            <a:picLocks noChangeAspect="1"/>
          </p:cNvPicPr>
          <p:nvPr/>
        </p:nvPicPr>
        <p:blipFill>
          <a:blip r:embed="rId8"/>
          <a:stretch>
            <a:fillRect/>
          </a:stretch>
        </p:blipFill>
        <p:spPr>
          <a:xfrm>
            <a:off x="6567661" y="928303"/>
            <a:ext cx="1301593" cy="1803730"/>
          </a:xfrm>
          <a:prstGeom prst="rect">
            <a:avLst/>
          </a:prstGeom>
        </p:spPr>
      </p:pic>
      <p:sp>
        <p:nvSpPr>
          <p:cNvPr id="9" name="Star: 5 Points 8">
            <a:extLst>
              <a:ext uri="{FF2B5EF4-FFF2-40B4-BE49-F238E27FC236}">
                <a16:creationId xmlns:a16="http://schemas.microsoft.com/office/drawing/2014/main" id="{04DA5489-0351-2F40-53BE-FC9CE2F2E7B6}"/>
              </a:ext>
            </a:extLst>
          </p:cNvPr>
          <p:cNvSpPr/>
          <p:nvPr/>
        </p:nvSpPr>
        <p:spPr>
          <a:xfrm>
            <a:off x="11498735" y="164550"/>
            <a:ext cx="574259" cy="576085"/>
          </a:xfrm>
          <a:prstGeom prst="star5">
            <a:avLst/>
          </a:prstGeom>
          <a:ln>
            <a:solidFill>
              <a:schemeClr val="accent4"/>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338258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37214" y="535132"/>
            <a:ext cx="4933288" cy="3438352"/>
          </a:xfrm>
          <a:prstGeom prst="rect">
            <a:avLst/>
          </a:prstGeom>
        </p:spPr>
      </p:pic>
      <p:sp>
        <p:nvSpPr>
          <p:cNvPr id="5" name="Rectangle 4"/>
          <p:cNvSpPr/>
          <p:nvPr/>
        </p:nvSpPr>
        <p:spPr>
          <a:xfrm>
            <a:off x="357447" y="191192"/>
            <a:ext cx="11454938" cy="6434051"/>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marL="285750" lvl="0" indent="-285750">
              <a:buFont typeface="Arial" panose="020B0604020202020204" pitchFamily="34" charset="0"/>
              <a:buChar char="•"/>
            </a:pPr>
            <a:endParaRPr lang="en-US">
              <a:latin typeface="Comic Sans MS" panose="030F0702030302020204" pitchFamily="66" charset="0"/>
            </a:endParaRPr>
          </a:p>
          <a:p>
            <a:pPr marL="285750" lvl="0" indent="-285750">
              <a:buFont typeface="Arial" panose="020B0604020202020204" pitchFamily="34" charset="0"/>
              <a:buChar char="•"/>
            </a:pPr>
            <a:endParaRPr lang="en-US">
              <a:latin typeface="Comic Sans MS" panose="030F0702030302020204" pitchFamily="66" charset="0"/>
            </a:endParaRPr>
          </a:p>
          <a:p>
            <a:pPr marL="285750" lvl="0" indent="-285750">
              <a:buFont typeface="Arial" panose="020B0604020202020204" pitchFamily="34" charset="0"/>
              <a:buChar char="•"/>
            </a:pPr>
            <a:endParaRPr lang="en-US">
              <a:latin typeface="Comic Sans MS" panose="030F0702030302020204" pitchFamily="66" charset="0"/>
            </a:endParaRPr>
          </a:p>
          <a:p>
            <a:pPr marL="285750" lvl="0" indent="-285750">
              <a:buFont typeface="Arial" panose="020B0604020202020204" pitchFamily="34" charset="0"/>
              <a:buChar char="•"/>
            </a:pPr>
            <a:endParaRPr lang="en-US">
              <a:latin typeface="Comic Sans MS" panose="030F0702030302020204" pitchFamily="66" charset="0"/>
            </a:endParaRPr>
          </a:p>
          <a:p>
            <a:pPr marL="285750" lvl="0" indent="-285750">
              <a:buFont typeface="Arial" panose="020B0604020202020204" pitchFamily="34" charset="0"/>
              <a:buChar char="•"/>
            </a:pPr>
            <a:endParaRPr lang="en-US">
              <a:latin typeface="Comic Sans MS" panose="030F0702030302020204" pitchFamily="66" charset="0"/>
            </a:endParaRPr>
          </a:p>
          <a:p>
            <a:pPr marL="285750" lvl="0" indent="-285750">
              <a:buFont typeface="Arial" panose="020B0604020202020204" pitchFamily="34" charset="0"/>
              <a:buChar char="•"/>
            </a:pPr>
            <a:endParaRPr lang="en-US">
              <a:latin typeface="Comic Sans MS" panose="030F0702030302020204" pitchFamily="66" charset="0"/>
            </a:endParaRPr>
          </a:p>
          <a:p>
            <a:pPr marL="285750" lvl="0" indent="-285750">
              <a:buFont typeface="Arial" panose="020B0604020202020204" pitchFamily="34" charset="0"/>
              <a:buChar char="•"/>
            </a:pPr>
            <a:endParaRPr lang="en-US">
              <a:latin typeface="Comic Sans MS" panose="030F0702030302020204" pitchFamily="66" charset="0"/>
            </a:endParaRPr>
          </a:p>
          <a:p>
            <a:pPr marL="285750" lvl="0" indent="-285750">
              <a:buFont typeface="Arial" panose="020B0604020202020204" pitchFamily="34" charset="0"/>
              <a:buChar char="•"/>
            </a:pPr>
            <a:endParaRPr lang="en-US">
              <a:latin typeface="Comic Sans MS" panose="030F0702030302020204" pitchFamily="66" charset="0"/>
            </a:endParaRPr>
          </a:p>
          <a:p>
            <a:pPr marL="285750" lvl="0" indent="-285750">
              <a:buFont typeface="Arial" panose="020B0604020202020204" pitchFamily="34" charset="0"/>
              <a:buChar char="•"/>
            </a:pPr>
            <a:endParaRPr lang="en-US">
              <a:latin typeface="Comic Sans MS" panose="030F0702030302020204" pitchFamily="66" charset="0"/>
            </a:endParaRPr>
          </a:p>
          <a:p>
            <a:pPr lvl="0"/>
            <a:endParaRPr lang="en-US">
              <a:latin typeface="Comic Sans MS" panose="030F0702030302020204" pitchFamily="66" charset="0"/>
            </a:endParaRPr>
          </a:p>
          <a:p>
            <a:pPr marL="285750" lvl="0" indent="-285750">
              <a:buFont typeface="Arial" panose="020B0604020202020204" pitchFamily="34" charset="0"/>
              <a:buChar char="•"/>
            </a:pPr>
            <a:r>
              <a:rPr lang="en-US">
                <a:latin typeface="Comic Sans MS" panose="030F0702030302020204" pitchFamily="66" charset="0"/>
              </a:rPr>
              <a:t>The school gates open for the start of the day  a few minutes before 8.30am each</a:t>
            </a:r>
          </a:p>
          <a:p>
            <a:pPr lvl="0"/>
            <a:r>
              <a:rPr lang="en-US">
                <a:latin typeface="Comic Sans MS" panose="030F0702030302020204" pitchFamily="66" charset="0"/>
              </a:rPr>
              <a:t>     morning.</a:t>
            </a:r>
          </a:p>
          <a:p>
            <a:pPr marL="285750" lvl="0" indent="-285750">
              <a:buFont typeface="Arial" panose="020B0604020202020204" pitchFamily="34" charset="0"/>
              <a:buChar char="•"/>
            </a:pPr>
            <a:r>
              <a:rPr lang="en-GB" b="1">
                <a:latin typeface="Comic Sans MS" panose="030F0702030302020204" pitchFamily="66" charset="0"/>
              </a:rPr>
              <a:t>School begins at 8.30am.</a:t>
            </a:r>
          </a:p>
          <a:p>
            <a:pPr marL="285750" lvl="0" indent="-285750">
              <a:buFont typeface="Arial" panose="020B0604020202020204" pitchFamily="34" charset="0"/>
              <a:buChar char="•"/>
            </a:pPr>
            <a:r>
              <a:rPr lang="en-GB" b="1">
                <a:solidFill>
                  <a:schemeClr val="accent2"/>
                </a:solidFill>
                <a:latin typeface="Comic Sans MS" panose="030F0702030302020204" pitchFamily="66" charset="0"/>
              </a:rPr>
              <a:t>Registration finishes at 8.40am.</a:t>
            </a:r>
          </a:p>
          <a:p>
            <a:pPr marL="285750" lvl="0" indent="-285750">
              <a:buFont typeface="Arial" panose="020B0604020202020204" pitchFamily="34" charset="0"/>
              <a:buChar char="•"/>
            </a:pPr>
            <a:r>
              <a:rPr lang="en-GB" b="1">
                <a:solidFill>
                  <a:schemeClr val="accent2"/>
                </a:solidFill>
                <a:latin typeface="Comic Sans MS" panose="030F0702030302020204" pitchFamily="66" charset="0"/>
              </a:rPr>
              <a:t>Children who arrive after 8.40am need to go to the main office to be registered. They will receive a late mark.</a:t>
            </a:r>
          </a:p>
          <a:p>
            <a:pPr marL="285750" lvl="0" indent="-285750">
              <a:buFont typeface="Arial" panose="020B0604020202020204" pitchFamily="34" charset="0"/>
              <a:buChar char="•"/>
            </a:pPr>
            <a:r>
              <a:rPr lang="en-GB" b="1">
                <a:solidFill>
                  <a:schemeClr val="accent2"/>
                </a:solidFill>
                <a:latin typeface="Comic Sans MS" panose="030F0702030302020204" pitchFamily="66" charset="0"/>
              </a:rPr>
              <a:t>Children who arrive at school after 9.15 receive an Unauthorised mark that morning.</a:t>
            </a:r>
          </a:p>
          <a:p>
            <a:pPr marL="285750" lvl="0" indent="-285750">
              <a:buFont typeface="Arial" panose="020B0604020202020204" pitchFamily="34" charset="0"/>
              <a:buChar char="•"/>
            </a:pPr>
            <a:r>
              <a:rPr lang="en-GB" b="1">
                <a:solidFill>
                  <a:schemeClr val="accent2"/>
                </a:solidFill>
                <a:latin typeface="Comic Sans MS" panose="030F0702030302020204" pitchFamily="66" charset="0"/>
              </a:rPr>
              <a:t>(10 or more unauthorised absences may require the involvement of external agencies)</a:t>
            </a:r>
          </a:p>
          <a:p>
            <a:pPr lvl="0"/>
            <a:endParaRPr lang="en-GB">
              <a:solidFill>
                <a:srgbClr val="FF0000"/>
              </a:solidFill>
              <a:latin typeface="Comic Sans MS" panose="030F0702030302020204" pitchFamily="66" charset="0"/>
            </a:endParaRPr>
          </a:p>
          <a:p>
            <a:pPr marL="285750" lvl="0" indent="-285750">
              <a:buFont typeface="Arial" panose="020B0604020202020204" pitchFamily="34" charset="0"/>
              <a:buChar char="•"/>
            </a:pPr>
            <a:r>
              <a:rPr lang="en-US">
                <a:latin typeface="Comic Sans MS" panose="030F0702030302020204" pitchFamily="66" charset="0"/>
              </a:rPr>
              <a:t>The children at Saint Anne’s work very hard every single day. </a:t>
            </a:r>
          </a:p>
          <a:p>
            <a:pPr lvl="0"/>
            <a:r>
              <a:rPr lang="en-US">
                <a:latin typeface="Comic Sans MS" panose="030F0702030302020204" pitchFamily="66" charset="0"/>
              </a:rPr>
              <a:t>    They continue their learning until 3.15pm. It takes several minutes to get coats , belongings </a:t>
            </a:r>
            <a:r>
              <a:rPr lang="en-US" err="1">
                <a:latin typeface="Comic Sans MS" panose="030F0702030302020204" pitchFamily="66" charset="0"/>
              </a:rPr>
              <a:t>etc</a:t>
            </a:r>
            <a:endParaRPr lang="en-US">
              <a:latin typeface="Comic Sans MS" panose="030F0702030302020204" pitchFamily="66" charset="0"/>
            </a:endParaRPr>
          </a:p>
          <a:p>
            <a:pPr lvl="0"/>
            <a:r>
              <a:rPr lang="en-US">
                <a:latin typeface="Comic Sans MS" panose="030F0702030302020204" pitchFamily="66" charset="0"/>
              </a:rPr>
              <a:t>     before children leave. With 30 children to dismiss it can take 5 or so minutes after 3.15 to dismiss </a:t>
            </a:r>
          </a:p>
          <a:p>
            <a:pPr lvl="0"/>
            <a:r>
              <a:rPr lang="en-US">
                <a:latin typeface="Comic Sans MS" panose="030F0702030302020204" pitchFamily="66" charset="0"/>
              </a:rPr>
              <a:t>     all children. Please be patient.</a:t>
            </a:r>
          </a:p>
          <a:p>
            <a:pPr marL="285750" lvl="0" indent="-285750">
              <a:buFont typeface="Arial" panose="020B0604020202020204" pitchFamily="34" charset="0"/>
              <a:buChar char="•"/>
            </a:pPr>
            <a:endParaRPr lang="en-US">
              <a:latin typeface="Comic Sans MS" panose="030F0702030302020204" pitchFamily="66" charset="0"/>
            </a:endParaRPr>
          </a:p>
          <a:p>
            <a:pPr marL="285750" lvl="0" indent="-285750">
              <a:buFont typeface="Arial" panose="020B0604020202020204" pitchFamily="34" charset="0"/>
              <a:buChar char="•"/>
            </a:pPr>
            <a:r>
              <a:rPr lang="en-US">
                <a:latin typeface="Comic Sans MS" panose="030F0702030302020204" pitchFamily="66" charset="0"/>
              </a:rPr>
              <a:t>Friday finish  - gates open at 2.05pm and children need to be collected by 2.10pm.</a:t>
            </a:r>
            <a:endParaRPr lang="en-GB">
              <a:latin typeface="Comic Sans MS" panose="030F0702030302020204" pitchFamily="66" charset="0"/>
            </a:endParaRPr>
          </a:p>
          <a:p>
            <a:pPr lvl="0"/>
            <a:endParaRPr lang="en-GB">
              <a:latin typeface="Comic Sans MS" panose="030F0702030302020204" pitchFamily="66" charset="0"/>
            </a:endParaRPr>
          </a:p>
          <a:p>
            <a:pPr marL="285750" lvl="0" indent="-285750">
              <a:buFont typeface="Arial" panose="020B0604020202020204" pitchFamily="34" charset="0"/>
              <a:buChar char="•"/>
            </a:pPr>
            <a:r>
              <a:rPr lang="en-GB">
                <a:latin typeface="Comic Sans MS" panose="030F0702030302020204" pitchFamily="66" charset="0"/>
              </a:rPr>
              <a:t>All children must be collected by an authorised adult. If another adult is going to collect your child please inform your class teacher with advance notice.</a:t>
            </a:r>
          </a:p>
          <a:p>
            <a:endParaRPr lang="en-GB">
              <a:latin typeface="Comic Sans MS" panose="030F0702030302020204" pitchFamily="66" charset="0"/>
            </a:endParaRPr>
          </a:p>
          <a:p>
            <a:pPr lvl="0" algn="ctr"/>
            <a:endParaRPr lang="en-GB">
              <a:latin typeface="Comic Sans MS" panose="030F0702030302020204" pitchFamily="66" charset="0"/>
            </a:endParaRPr>
          </a:p>
          <a:p>
            <a:endParaRPr lang="en-GB">
              <a:latin typeface="Comic Sans MS" panose="030F0702030302020204" pitchFamily="66" charset="0"/>
            </a:endParaRPr>
          </a:p>
          <a:p>
            <a:endParaRPr lang="en-GB">
              <a:latin typeface="Comic Sans MS" panose="030F0702030302020204" pitchFamily="66" charset="0"/>
            </a:endParaRPr>
          </a:p>
          <a:p>
            <a:pPr lvl="0"/>
            <a:endParaRPr lang="en-GB">
              <a:latin typeface="Comic Sans MS" panose="030F0702030302020204" pitchFamily="66" charset="0"/>
            </a:endParaRPr>
          </a:p>
          <a:p>
            <a:pPr marL="285750" lvl="0" indent="-285750">
              <a:buFont typeface="Arial" panose="020B0604020202020204" pitchFamily="34" charset="0"/>
              <a:buChar char="•"/>
            </a:pPr>
            <a:endParaRPr lang="en-GB">
              <a:latin typeface="Comic Sans MS" panose="030F0702030302020204" pitchFamily="66" charset="0"/>
            </a:endParaRPr>
          </a:p>
        </p:txBody>
      </p:sp>
      <p:sp>
        <p:nvSpPr>
          <p:cNvPr id="7" name="TextBox 6"/>
          <p:cNvSpPr txBox="1"/>
          <p:nvPr/>
        </p:nvSpPr>
        <p:spPr>
          <a:xfrm>
            <a:off x="3025832" y="535132"/>
            <a:ext cx="6267797" cy="1077218"/>
          </a:xfrm>
          <a:prstGeom prst="rect">
            <a:avLst/>
          </a:prstGeom>
          <a:noFill/>
        </p:spPr>
        <p:txBody>
          <a:bodyPr wrap="square" rtlCol="0">
            <a:spAutoFit/>
          </a:bodyPr>
          <a:lstStyle/>
          <a:p>
            <a:pPr algn="ctr"/>
            <a:r>
              <a:rPr lang="en-GB" sz="3600">
                <a:latin typeface="Comic Sans MS" panose="030F0702030302020204" pitchFamily="66" charset="0"/>
              </a:rPr>
              <a:t>Parent Reminders</a:t>
            </a:r>
          </a:p>
          <a:p>
            <a:pPr algn="ctr"/>
            <a:endParaRPr lang="en-GB" sz="2800">
              <a:latin typeface="CCW Cursive Writing 1" panose="03050602040000000000" pitchFamily="66" charset="0"/>
            </a:endParaRPr>
          </a:p>
        </p:txBody>
      </p:sp>
      <p:pic>
        <p:nvPicPr>
          <p:cNvPr id="6" name="Picture 5"/>
          <p:cNvPicPr>
            <a:picLocks noChangeAspect="1"/>
          </p:cNvPicPr>
          <p:nvPr/>
        </p:nvPicPr>
        <p:blipFill>
          <a:blip r:embed="rId3"/>
          <a:stretch>
            <a:fillRect/>
          </a:stretch>
        </p:blipFill>
        <p:spPr>
          <a:xfrm>
            <a:off x="9605011" y="410420"/>
            <a:ext cx="1745674" cy="1740714"/>
          </a:xfrm>
          <a:prstGeom prst="rect">
            <a:avLst/>
          </a:prstGeom>
        </p:spPr>
      </p:pic>
    </p:spTree>
    <p:extLst>
      <p:ext uri="{BB962C8B-B14F-4D97-AF65-F5344CB8AC3E}">
        <p14:creationId xmlns:p14="http://schemas.microsoft.com/office/powerpoint/2010/main" val="4027822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647559" y="199114"/>
            <a:ext cx="6473451" cy="1107996"/>
          </a:xfrm>
          <a:prstGeom prst="rect">
            <a:avLst/>
          </a:prstGeom>
          <a:noFill/>
        </p:spPr>
        <p:txBody>
          <a:bodyPr wrap="square" rtlCol="0">
            <a:spAutoFit/>
          </a:bodyPr>
          <a:lstStyle/>
          <a:p>
            <a:pPr algn="ctr"/>
            <a:r>
              <a:rPr lang="en-GB" sz="4400" u="sng">
                <a:latin typeface="Comic Sans MS" panose="030F0702030302020204" pitchFamily="66" charset="0"/>
              </a:rPr>
              <a:t>Uniform</a:t>
            </a:r>
          </a:p>
          <a:p>
            <a:pPr lvl="0"/>
            <a:endParaRPr lang="en-GB" sz="1100">
              <a:latin typeface="CCW Cursive Writing 1" panose="03050602040000000000" pitchFamily="66" charset="0"/>
            </a:endParaRPr>
          </a:p>
          <a:p>
            <a:pPr lvl="0"/>
            <a:endParaRPr lang="en-GB" sz="1100">
              <a:latin typeface="CCW Cursive Writing 1" panose="03050602040000000000" pitchFamily="66" charset="0"/>
            </a:endParaRPr>
          </a:p>
        </p:txBody>
      </p:sp>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foregroundMark x1="46281" y1="22936" x2="73554" y2="20642"/>
                        <a14:foregroundMark x1="79339" y1="66055" x2="83884" y2="82569"/>
                      </a14:backgroundRemoval>
                    </a14:imgEffect>
                  </a14:imgLayer>
                </a14:imgProps>
              </a:ext>
            </a:extLst>
          </a:blip>
          <a:stretch>
            <a:fillRect/>
          </a:stretch>
        </p:blipFill>
        <p:spPr>
          <a:xfrm>
            <a:off x="9675099" y="4467225"/>
            <a:ext cx="2305050" cy="2076450"/>
          </a:xfrm>
          <a:prstGeom prst="rect">
            <a:avLst/>
          </a:prstGeom>
        </p:spPr>
      </p:pic>
      <p:pic>
        <p:nvPicPr>
          <p:cNvPr id="6" name="Picture 5"/>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8206718" y="2130907"/>
            <a:ext cx="1741734" cy="2160000"/>
          </a:xfrm>
          <a:prstGeom prst="rect">
            <a:avLst/>
          </a:prstGeom>
        </p:spPr>
      </p:pic>
      <p:pic>
        <p:nvPicPr>
          <p:cNvPr id="7" name="Picture 6"/>
          <p:cNvPicPr>
            <a:picLocks noChangeAspect="1"/>
          </p:cNvPicPr>
          <p:nvPr/>
        </p:nvPicPr>
        <p:blipFill>
          <a:blip r:embed="rId6">
            <a:extLst>
              <a:ext uri="{BEBA8EAE-BF5A-486C-A8C5-ECC9F3942E4B}">
                <a14:imgProps xmlns:a14="http://schemas.microsoft.com/office/drawing/2010/main">
                  <a14:imgLayer r:embed="rId7">
                    <a14:imgEffect>
                      <a14:backgroundRemoval t="0" b="100000" l="0" r="100000"/>
                    </a14:imgEffect>
                  </a14:imgLayer>
                </a14:imgProps>
              </a:ext>
            </a:extLst>
          </a:blip>
          <a:stretch>
            <a:fillRect/>
          </a:stretch>
        </p:blipFill>
        <p:spPr>
          <a:xfrm>
            <a:off x="8676498" y="209369"/>
            <a:ext cx="1829646" cy="2160000"/>
          </a:xfrm>
          <a:prstGeom prst="rect">
            <a:avLst/>
          </a:prstGeom>
        </p:spPr>
      </p:pic>
      <p:pic>
        <p:nvPicPr>
          <p:cNvPr id="8" name="Picture 7"/>
          <p:cNvPicPr>
            <a:picLocks noChangeAspect="1"/>
          </p:cNvPicPr>
          <p:nvPr/>
        </p:nvPicPr>
        <p:blipFill>
          <a:blip r:embed="rId8">
            <a:extLst>
              <a:ext uri="{BEBA8EAE-BF5A-486C-A8C5-ECC9F3942E4B}">
                <a14:imgProps xmlns:a14="http://schemas.microsoft.com/office/drawing/2010/main">
                  <a14:imgLayer r:embed="rId9">
                    <a14:imgEffect>
                      <a14:backgroundRemoval t="0" b="100000" l="0" r="100000"/>
                    </a14:imgEffect>
                  </a14:imgLayer>
                </a14:imgProps>
              </a:ext>
            </a:extLst>
          </a:blip>
          <a:stretch>
            <a:fillRect/>
          </a:stretch>
        </p:blipFill>
        <p:spPr>
          <a:xfrm>
            <a:off x="9733837" y="2210196"/>
            <a:ext cx="1549565" cy="2160000"/>
          </a:xfrm>
          <a:prstGeom prst="rect">
            <a:avLst/>
          </a:prstGeom>
        </p:spPr>
      </p:pic>
      <p:sp>
        <p:nvSpPr>
          <p:cNvPr id="9" name="Rectangle 8"/>
          <p:cNvSpPr/>
          <p:nvPr/>
        </p:nvSpPr>
        <p:spPr>
          <a:xfrm>
            <a:off x="332579" y="911364"/>
            <a:ext cx="4778917" cy="5632311"/>
          </a:xfrm>
          <a:prstGeom prst="rect">
            <a:avLst/>
          </a:prstGeom>
        </p:spPr>
        <p:txBody>
          <a:bodyPr wrap="square">
            <a:spAutoFit/>
          </a:bodyPr>
          <a:lstStyle/>
          <a:p>
            <a:pPr lvl="0"/>
            <a:r>
              <a:rPr lang="en-GB" b="1" u="sng">
                <a:latin typeface="Comic Sans MS" panose="030F0702030302020204" pitchFamily="66" charset="0"/>
              </a:rPr>
              <a:t>Winter Uniform</a:t>
            </a:r>
          </a:p>
          <a:p>
            <a:pPr marL="285750" lvl="0" indent="-285750">
              <a:buFont typeface="Arial" panose="020B0604020202020204" pitchFamily="34" charset="0"/>
              <a:buChar char="•"/>
            </a:pPr>
            <a:r>
              <a:rPr lang="en-GB">
                <a:latin typeface="Comic Sans MS" panose="030F0702030302020204" pitchFamily="66" charset="0"/>
              </a:rPr>
              <a:t>White collared shirt</a:t>
            </a:r>
          </a:p>
          <a:p>
            <a:pPr marL="285750" lvl="0" indent="-285750">
              <a:buFont typeface="Arial" panose="020B0604020202020204" pitchFamily="34" charset="0"/>
              <a:buChar char="•"/>
            </a:pPr>
            <a:r>
              <a:rPr lang="en-GB">
                <a:latin typeface="Comic Sans MS" panose="030F0702030302020204" pitchFamily="66" charset="0"/>
              </a:rPr>
              <a:t>Green tie (available through Parent Pay)</a:t>
            </a:r>
          </a:p>
          <a:p>
            <a:pPr marL="285750" lvl="0" indent="-285750">
              <a:buFont typeface="Arial" panose="020B0604020202020204" pitchFamily="34" charset="0"/>
              <a:buChar char="•"/>
            </a:pPr>
            <a:r>
              <a:rPr lang="en-GB">
                <a:latin typeface="Comic Sans MS" panose="030F0702030302020204" pitchFamily="66" charset="0"/>
              </a:rPr>
              <a:t>Red jumper or cardigan</a:t>
            </a:r>
          </a:p>
          <a:p>
            <a:pPr marL="285750" lvl="0" indent="-285750">
              <a:buFont typeface="Arial" panose="020B0604020202020204" pitchFamily="34" charset="0"/>
              <a:buChar char="•"/>
            </a:pPr>
            <a:r>
              <a:rPr lang="en-GB">
                <a:latin typeface="Comic Sans MS" panose="030F0702030302020204" pitchFamily="66" charset="0"/>
              </a:rPr>
              <a:t>Girls – Grey school skirt</a:t>
            </a:r>
          </a:p>
          <a:p>
            <a:pPr marL="285750" lvl="0" indent="-285750">
              <a:buFont typeface="Arial" panose="020B0604020202020204" pitchFamily="34" charset="0"/>
              <a:buChar char="•"/>
            </a:pPr>
            <a:r>
              <a:rPr lang="en-GB">
                <a:latin typeface="Comic Sans MS" panose="030F0702030302020204" pitchFamily="66" charset="0"/>
              </a:rPr>
              <a:t>Boys – Grey school trousers</a:t>
            </a:r>
          </a:p>
          <a:p>
            <a:pPr marL="285750" lvl="0" indent="-285750">
              <a:buFont typeface="Arial" panose="020B0604020202020204" pitchFamily="34" charset="0"/>
              <a:buChar char="•"/>
            </a:pPr>
            <a:r>
              <a:rPr lang="en-GB">
                <a:latin typeface="Comic Sans MS" panose="030F0702030302020204" pitchFamily="66" charset="0"/>
              </a:rPr>
              <a:t>Black school shoes</a:t>
            </a:r>
          </a:p>
          <a:p>
            <a:pPr marL="285750" lvl="0" indent="-285750">
              <a:buFont typeface="Arial" panose="020B0604020202020204" pitchFamily="34" charset="0"/>
              <a:buChar char="•"/>
            </a:pPr>
            <a:endParaRPr lang="en-GB">
              <a:latin typeface="Comic Sans MS" panose="030F0702030302020204" pitchFamily="66" charset="0"/>
            </a:endParaRPr>
          </a:p>
          <a:p>
            <a:pPr lvl="0"/>
            <a:r>
              <a:rPr lang="en-GB" b="1" u="sng">
                <a:latin typeface="Comic Sans MS" panose="030F0702030302020204" pitchFamily="66" charset="0"/>
              </a:rPr>
              <a:t>Summer Uniform</a:t>
            </a:r>
            <a:endParaRPr lang="en-US">
              <a:latin typeface="Comic Sans MS" panose="030F0702030302020204" pitchFamily="66" charset="0"/>
            </a:endParaRPr>
          </a:p>
          <a:p>
            <a:pPr lvl="0"/>
            <a:r>
              <a:rPr lang="en-US">
                <a:latin typeface="Comic Sans MS" panose="030F0702030302020204" pitchFamily="66" charset="0"/>
              </a:rPr>
              <a:t>Girls</a:t>
            </a:r>
          </a:p>
          <a:p>
            <a:pPr marL="285750" lvl="0" indent="-285750">
              <a:buFont typeface="Arial" panose="020B0604020202020204" pitchFamily="34" charset="0"/>
              <a:buChar char="•"/>
            </a:pPr>
            <a:r>
              <a:rPr lang="en-US">
                <a:latin typeface="Comic Sans MS" panose="030F0702030302020204" pitchFamily="66" charset="0"/>
              </a:rPr>
              <a:t>Red gingham summer dress</a:t>
            </a:r>
          </a:p>
          <a:p>
            <a:pPr marL="285750" lvl="0" indent="-285750">
              <a:buFont typeface="Arial" panose="020B0604020202020204" pitchFamily="34" charset="0"/>
              <a:buChar char="•"/>
            </a:pPr>
            <a:r>
              <a:rPr lang="en-US">
                <a:latin typeface="Comic Sans MS" panose="030F0702030302020204" pitchFamily="66" charset="0"/>
              </a:rPr>
              <a:t>Red cardigan</a:t>
            </a:r>
          </a:p>
          <a:p>
            <a:pPr marL="285750" lvl="0" indent="-285750">
              <a:buFont typeface="Arial" panose="020B0604020202020204" pitchFamily="34" charset="0"/>
              <a:buChar char="•"/>
            </a:pPr>
            <a:r>
              <a:rPr lang="en-US">
                <a:latin typeface="Comic Sans MS" panose="030F0702030302020204" pitchFamily="66" charset="0"/>
              </a:rPr>
              <a:t>White socks</a:t>
            </a:r>
          </a:p>
          <a:p>
            <a:pPr marL="285750" lvl="0" indent="-285750">
              <a:buFont typeface="Arial" panose="020B0604020202020204" pitchFamily="34" charset="0"/>
              <a:buChar char="•"/>
            </a:pPr>
            <a:r>
              <a:rPr lang="en-US">
                <a:latin typeface="Comic Sans MS" panose="030F0702030302020204" pitchFamily="66" charset="0"/>
              </a:rPr>
              <a:t>Black school shoes</a:t>
            </a:r>
          </a:p>
          <a:p>
            <a:pPr lvl="0"/>
            <a:r>
              <a:rPr lang="en-GB">
                <a:latin typeface="Comic Sans MS" panose="030F0702030302020204" pitchFamily="66" charset="0"/>
              </a:rPr>
              <a:t>Boys</a:t>
            </a:r>
          </a:p>
          <a:p>
            <a:pPr marL="285750" lvl="0" indent="-285750">
              <a:buFont typeface="Arial" panose="020B0604020202020204" pitchFamily="34" charset="0"/>
              <a:buChar char="•"/>
            </a:pPr>
            <a:r>
              <a:rPr lang="en-GB">
                <a:latin typeface="Comic Sans MS" panose="030F0702030302020204" pitchFamily="66" charset="0"/>
              </a:rPr>
              <a:t>Red polo</a:t>
            </a:r>
          </a:p>
          <a:p>
            <a:pPr marL="285750" lvl="0" indent="-285750">
              <a:buFont typeface="Arial" panose="020B0604020202020204" pitchFamily="34" charset="0"/>
              <a:buChar char="•"/>
            </a:pPr>
            <a:r>
              <a:rPr lang="en-GB">
                <a:latin typeface="Comic Sans MS" panose="030F0702030302020204" pitchFamily="66" charset="0"/>
              </a:rPr>
              <a:t>Red jumper</a:t>
            </a:r>
          </a:p>
          <a:p>
            <a:pPr marL="285750" lvl="0" indent="-285750">
              <a:buFont typeface="Arial" panose="020B0604020202020204" pitchFamily="34" charset="0"/>
              <a:buChar char="•"/>
            </a:pPr>
            <a:r>
              <a:rPr lang="en-GB">
                <a:latin typeface="Comic Sans MS" panose="030F0702030302020204" pitchFamily="66" charset="0"/>
              </a:rPr>
              <a:t>Grey school shorts</a:t>
            </a:r>
          </a:p>
          <a:p>
            <a:pPr marL="285750" lvl="0" indent="-285750">
              <a:buFont typeface="Arial" panose="020B0604020202020204" pitchFamily="34" charset="0"/>
              <a:buChar char="•"/>
            </a:pPr>
            <a:r>
              <a:rPr lang="en-GB">
                <a:latin typeface="Comic Sans MS" panose="030F0702030302020204" pitchFamily="66" charset="0"/>
              </a:rPr>
              <a:t>Dark socks</a:t>
            </a:r>
          </a:p>
          <a:p>
            <a:pPr marL="285750" lvl="0" indent="-285750">
              <a:buFont typeface="Arial" panose="020B0604020202020204" pitchFamily="34" charset="0"/>
              <a:buChar char="•"/>
            </a:pPr>
            <a:r>
              <a:rPr lang="en-GB">
                <a:latin typeface="Comic Sans MS" panose="030F0702030302020204" pitchFamily="66" charset="0"/>
              </a:rPr>
              <a:t>Black school shoes</a:t>
            </a:r>
            <a:endParaRPr lang="en-US">
              <a:latin typeface="Comic Sans MS" panose="030F0702030302020204" pitchFamily="66" charset="0"/>
            </a:endParaRPr>
          </a:p>
        </p:txBody>
      </p:sp>
      <p:sp>
        <p:nvSpPr>
          <p:cNvPr id="10" name="Rectangle 9"/>
          <p:cNvSpPr/>
          <p:nvPr/>
        </p:nvSpPr>
        <p:spPr>
          <a:xfrm>
            <a:off x="5082466" y="3625362"/>
            <a:ext cx="3252297" cy="2308324"/>
          </a:xfrm>
          <a:prstGeom prst="rect">
            <a:avLst/>
          </a:prstGeom>
        </p:spPr>
        <p:txBody>
          <a:bodyPr wrap="square">
            <a:spAutoFit/>
          </a:bodyPr>
          <a:lstStyle/>
          <a:p>
            <a:pPr lvl="0"/>
            <a:r>
              <a:rPr lang="en-US">
                <a:latin typeface="Comic Sans MS" panose="030F0702030302020204" pitchFamily="66" charset="0"/>
              </a:rPr>
              <a:t>Children are expected to bring their book bags every day as part of their uniform.</a:t>
            </a:r>
          </a:p>
          <a:p>
            <a:pPr lvl="0"/>
            <a:endParaRPr lang="en-US">
              <a:latin typeface="Comic Sans MS" panose="030F0702030302020204" pitchFamily="66" charset="0"/>
            </a:endParaRPr>
          </a:p>
          <a:p>
            <a:pPr lvl="0"/>
            <a:r>
              <a:rPr lang="en-US">
                <a:latin typeface="Comic Sans MS" panose="030F0702030302020204" pitchFamily="66" charset="0"/>
              </a:rPr>
              <a:t>Trainers should only be worn on PE days.</a:t>
            </a:r>
          </a:p>
          <a:p>
            <a:pPr lvl="0"/>
            <a:endParaRPr lang="en-US">
              <a:latin typeface="Comic Sans MS" panose="030F0702030302020204" pitchFamily="66" charset="0"/>
            </a:endParaRPr>
          </a:p>
          <a:p>
            <a:pPr lvl="0"/>
            <a:endParaRPr lang="en-US">
              <a:latin typeface="Comic Sans MS" panose="030F0702030302020204" pitchFamily="66" charset="0"/>
            </a:endParaRPr>
          </a:p>
        </p:txBody>
      </p:sp>
      <mc:AlternateContent xmlns:mc="http://schemas.openxmlformats.org/markup-compatibility/2006" xmlns:p14="http://schemas.microsoft.com/office/powerpoint/2010/main">
        <mc:Choice Requires="p14">
          <p:contentPart p14:bwMode="auto" r:id="rId10">
            <p14:nvContentPartPr>
              <p14:cNvPr id="11" name="Ink 10"/>
              <p14:cNvContentPartPr/>
              <p14:nvPr/>
            </p14:nvContentPartPr>
            <p14:xfrm>
              <a:off x="276120" y="361800"/>
              <a:ext cx="48240" cy="29160"/>
            </p14:xfrm>
          </p:contentPart>
        </mc:Choice>
        <mc:Fallback xmlns="">
          <p:pic>
            <p:nvPicPr>
              <p:cNvPr id="11" name="Ink 10"/>
              <p:cNvPicPr/>
              <p:nvPr/>
            </p:nvPicPr>
            <p:blipFill>
              <a:blip r:embed="rId11"/>
              <a:stretch>
                <a:fillRect/>
              </a:stretch>
            </p:blipFill>
            <p:spPr>
              <a:xfrm>
                <a:off x="260280" y="298440"/>
                <a:ext cx="79560" cy="155880"/>
              </a:xfrm>
              <a:prstGeom prst="rect">
                <a:avLst/>
              </a:prstGeom>
            </p:spPr>
          </p:pic>
        </mc:Fallback>
      </mc:AlternateContent>
      <p:pic>
        <p:nvPicPr>
          <p:cNvPr id="12" name="Picture 11"/>
          <p:cNvPicPr>
            <a:picLocks noChangeAspect="1"/>
          </p:cNvPicPr>
          <p:nvPr/>
        </p:nvPicPr>
        <p:blipFill rotWithShape="1">
          <a:blip r:embed="rId12"/>
          <a:srcRect l="1816"/>
          <a:stretch/>
        </p:blipFill>
        <p:spPr>
          <a:xfrm>
            <a:off x="11048003" y="279766"/>
            <a:ext cx="932146" cy="946692"/>
          </a:xfrm>
          <a:prstGeom prst="rect">
            <a:avLst/>
          </a:prstGeom>
        </p:spPr>
      </p:pic>
    </p:spTree>
    <p:extLst>
      <p:ext uri="{BB962C8B-B14F-4D97-AF65-F5344CB8AC3E}">
        <p14:creationId xmlns:p14="http://schemas.microsoft.com/office/powerpoint/2010/main" val="4003415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0703" y="152501"/>
            <a:ext cx="6473451" cy="6463308"/>
          </a:xfrm>
          <a:prstGeom prst="rect">
            <a:avLst/>
          </a:prstGeom>
          <a:noFill/>
        </p:spPr>
        <p:txBody>
          <a:bodyPr wrap="square" rtlCol="0">
            <a:spAutoFit/>
          </a:bodyPr>
          <a:lstStyle/>
          <a:p>
            <a:pPr algn="ctr"/>
            <a:r>
              <a:rPr lang="en-GB" sz="4400" u="sng">
                <a:latin typeface="Comic Sans MS" panose="030F0702030302020204" pitchFamily="66" charset="0"/>
              </a:rPr>
              <a:t>P.E</a:t>
            </a:r>
          </a:p>
          <a:p>
            <a:pPr lvl="0"/>
            <a:endParaRPr lang="en-GB" sz="1100">
              <a:latin typeface="CCW Cursive Writing 1" panose="03050602040000000000" pitchFamily="66" charset="0"/>
            </a:endParaRPr>
          </a:p>
          <a:p>
            <a:pPr lvl="0"/>
            <a:endParaRPr lang="en-GB" sz="1100">
              <a:latin typeface="CCW Cursive Writing 1" panose="03050602040000000000" pitchFamily="66" charset="0"/>
            </a:endParaRPr>
          </a:p>
          <a:p>
            <a:pPr lvl="0"/>
            <a:r>
              <a:rPr lang="en-GB" sz="2000">
                <a:latin typeface="Comic Sans MS" panose="030F0702030302020204" pitchFamily="66" charset="0"/>
              </a:rPr>
              <a:t>To keep your children as safe as possible we are asking all children to come to school wearing their PE kit on their PE day. </a:t>
            </a:r>
          </a:p>
          <a:p>
            <a:pPr lvl="0"/>
            <a:endParaRPr lang="en-GB" sz="1200">
              <a:latin typeface="Comic Sans MS" panose="030F0702030302020204" pitchFamily="66" charset="0"/>
            </a:endParaRPr>
          </a:p>
          <a:p>
            <a:pPr lvl="0"/>
            <a:r>
              <a:rPr lang="en-GB" sz="2000">
                <a:solidFill>
                  <a:srgbClr val="FF0000"/>
                </a:solidFill>
                <a:latin typeface="Comic Sans MS" panose="030F0702030302020204" pitchFamily="66" charset="0"/>
              </a:rPr>
              <a:t>Year 4 P.E days are Wednesday and Thursday</a:t>
            </a:r>
            <a:endParaRPr lang="en-GB" sz="2000" b="1">
              <a:solidFill>
                <a:srgbClr val="FF0000"/>
              </a:solidFill>
              <a:latin typeface="Comic Sans MS" panose="030F0702030302020204" pitchFamily="66" charset="0"/>
            </a:endParaRPr>
          </a:p>
          <a:p>
            <a:pPr lvl="0"/>
            <a:endParaRPr lang="en-GB" sz="1200">
              <a:latin typeface="Comic Sans MS" panose="030F0702030302020204" pitchFamily="66" charset="0"/>
            </a:endParaRPr>
          </a:p>
          <a:p>
            <a:pPr lvl="0"/>
            <a:r>
              <a:rPr lang="en-US" sz="2000">
                <a:latin typeface="Comic Sans MS" panose="030F0702030302020204" pitchFamily="66" charset="0"/>
              </a:rPr>
              <a:t>A reminder that P.E kit consists of red polo shirt, black jogging bottoms and trainers (no converse). Children must come in wearing their school jumper/cardigan. </a:t>
            </a:r>
          </a:p>
          <a:p>
            <a:pPr lvl="0"/>
            <a:endParaRPr lang="en-US" sz="1200">
              <a:latin typeface="Comic Sans MS" panose="030F0702030302020204" pitchFamily="66" charset="0"/>
            </a:endParaRPr>
          </a:p>
          <a:p>
            <a:pPr lvl="0"/>
            <a:r>
              <a:rPr lang="en-US" sz="2000">
                <a:latin typeface="Comic Sans MS" panose="030F0702030302020204" pitchFamily="66" charset="0"/>
              </a:rPr>
              <a:t>In addition to their school jumper /cardigan children may come to school with a plain black sweatshirt/hoodie on top of their school jumper/cardigan. Wearing a black hoodie should not replace a school red cardigan/jumper.</a:t>
            </a:r>
          </a:p>
          <a:p>
            <a:pPr lvl="0"/>
            <a:endParaRPr lang="en-US" sz="1200">
              <a:latin typeface="Comic Sans MS" panose="030F0702030302020204" pitchFamily="66" charset="0"/>
            </a:endParaRPr>
          </a:p>
          <a:p>
            <a:pPr lvl="0"/>
            <a:r>
              <a:rPr lang="en-US" sz="2000">
                <a:latin typeface="Comic Sans MS" panose="030F0702030302020204" pitchFamily="66" charset="0"/>
              </a:rPr>
              <a:t>In school they take their black hoodie off with their coat and keep it for the PE lesson.</a:t>
            </a:r>
          </a:p>
        </p:txBody>
      </p:sp>
      <p:pic>
        <p:nvPicPr>
          <p:cNvPr id="6" name="Picture 5"/>
          <p:cNvPicPr>
            <a:picLocks noChangeAspect="1"/>
          </p:cNvPicPr>
          <p:nvPr/>
        </p:nvPicPr>
        <p:blipFill>
          <a:blip r:embed="rId2"/>
          <a:stretch>
            <a:fillRect/>
          </a:stretch>
        </p:blipFill>
        <p:spPr>
          <a:xfrm>
            <a:off x="6935739" y="469505"/>
            <a:ext cx="4676775" cy="5829300"/>
          </a:xfrm>
          <a:prstGeom prst="rect">
            <a:avLst/>
          </a:prstGeom>
        </p:spPr>
      </p:pic>
      <p:pic>
        <p:nvPicPr>
          <p:cNvPr id="4" name="Picture 3"/>
          <p:cNvPicPr>
            <a:picLocks noChangeAspect="1"/>
          </p:cNvPicPr>
          <p:nvPr/>
        </p:nvPicPr>
        <p:blipFill rotWithShape="1">
          <a:blip r:embed="rId3"/>
          <a:srcRect l="1816"/>
          <a:stretch/>
        </p:blipFill>
        <p:spPr>
          <a:xfrm>
            <a:off x="11035646" y="984101"/>
            <a:ext cx="932146" cy="946692"/>
          </a:xfrm>
          <a:prstGeom prst="rect">
            <a:avLst/>
          </a:prstGeom>
        </p:spPr>
      </p:pic>
    </p:spTree>
    <p:extLst>
      <p:ext uri="{BB962C8B-B14F-4D97-AF65-F5344CB8AC3E}">
        <p14:creationId xmlns:p14="http://schemas.microsoft.com/office/powerpoint/2010/main" val="20587536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0703" y="244834"/>
            <a:ext cx="11454938" cy="4708981"/>
          </a:xfrm>
          <a:prstGeom prst="rect">
            <a:avLst/>
          </a:prstGeom>
          <a:noFill/>
        </p:spPr>
        <p:txBody>
          <a:bodyPr wrap="square" rtlCol="0">
            <a:spAutoFit/>
          </a:bodyPr>
          <a:lstStyle/>
          <a:p>
            <a:pPr algn="ctr"/>
            <a:r>
              <a:rPr lang="en-GB" sz="4800" u="sng">
                <a:solidFill>
                  <a:srgbClr val="FF0000"/>
                </a:solidFill>
                <a:latin typeface="Comic Sans MS" panose="030F0702030302020204" pitchFamily="66" charset="0"/>
              </a:rPr>
              <a:t>Swimming</a:t>
            </a:r>
          </a:p>
          <a:p>
            <a:pPr lvl="0"/>
            <a:endParaRPr lang="en-GB">
              <a:solidFill>
                <a:srgbClr val="FF0000"/>
              </a:solidFill>
              <a:latin typeface="CCW Cursive Writing 1" panose="03050602040000000000" pitchFamily="66" charset="0"/>
            </a:endParaRPr>
          </a:p>
          <a:p>
            <a:pPr lvl="0"/>
            <a:endParaRPr lang="en-GB">
              <a:solidFill>
                <a:srgbClr val="FF0000"/>
              </a:solidFill>
              <a:latin typeface="CCW Cursive Writing 1" panose="03050602040000000000" pitchFamily="66" charset="0"/>
            </a:endParaRPr>
          </a:p>
          <a:p>
            <a:pPr lvl="0"/>
            <a:r>
              <a:rPr lang="en-GB" sz="3600">
                <a:latin typeface="Comic Sans MS" panose="030F0702030302020204" pitchFamily="66" charset="0"/>
              </a:rPr>
              <a:t>Children will be going swimming on a Thursday.</a:t>
            </a:r>
          </a:p>
          <a:p>
            <a:pPr lvl="0"/>
            <a:endParaRPr lang="en-GB" sz="3600">
              <a:latin typeface="Comic Sans MS" panose="030F0702030302020204" pitchFamily="66" charset="0"/>
            </a:endParaRPr>
          </a:p>
          <a:p>
            <a:pPr lvl="0"/>
            <a:r>
              <a:rPr lang="en-GB" sz="3600">
                <a:latin typeface="Comic Sans MS" panose="030F0702030302020204" pitchFamily="66" charset="0"/>
              </a:rPr>
              <a:t>They need their costume/shorts, towel, goggles and a swimming cap is optional.</a:t>
            </a:r>
          </a:p>
          <a:p>
            <a:pPr lvl="0"/>
            <a:endParaRPr lang="en-GB" sz="3600">
              <a:latin typeface="Comic Sans MS" panose="030F0702030302020204" pitchFamily="66" charset="0"/>
            </a:endParaRPr>
          </a:p>
          <a:p>
            <a:pPr lvl="0"/>
            <a:r>
              <a:rPr lang="en-GB" sz="3600">
                <a:latin typeface="Comic Sans MS" panose="030F0702030302020204" pitchFamily="66" charset="0"/>
              </a:rPr>
              <a:t>Please </a:t>
            </a:r>
            <a:r>
              <a:rPr lang="en-GB" sz="3600" b="1" u="sng">
                <a:latin typeface="Comic Sans MS" panose="030F0702030302020204" pitchFamily="66" charset="0"/>
              </a:rPr>
              <a:t>avoid</a:t>
            </a:r>
            <a:r>
              <a:rPr lang="en-GB" sz="3600">
                <a:latin typeface="Comic Sans MS" panose="030F0702030302020204" pitchFamily="66" charset="0"/>
              </a:rPr>
              <a:t> jewellery on P.E days. </a:t>
            </a:r>
            <a:endParaRPr lang="en-US" sz="3600">
              <a:latin typeface="Comic Sans MS" panose="030F0702030302020204" pitchFamily="66" charset="0"/>
            </a:endParaRPr>
          </a:p>
        </p:txBody>
      </p:sp>
      <p:pic>
        <p:nvPicPr>
          <p:cNvPr id="5" name="Picture 4"/>
          <p:cNvPicPr>
            <a:picLocks noChangeAspect="1"/>
          </p:cNvPicPr>
          <p:nvPr/>
        </p:nvPicPr>
        <p:blipFill rotWithShape="1">
          <a:blip r:embed="rId2"/>
          <a:srcRect l="1816"/>
          <a:stretch/>
        </p:blipFill>
        <p:spPr>
          <a:xfrm>
            <a:off x="598027" y="167129"/>
            <a:ext cx="932146" cy="946692"/>
          </a:xfrm>
          <a:prstGeom prst="rect">
            <a:avLst/>
          </a:prstGeom>
        </p:spPr>
      </p:pic>
      <p:sp>
        <p:nvSpPr>
          <p:cNvPr id="3" name="Star: 5 Points 2">
            <a:extLst>
              <a:ext uri="{FF2B5EF4-FFF2-40B4-BE49-F238E27FC236}">
                <a16:creationId xmlns:a16="http://schemas.microsoft.com/office/drawing/2014/main" id="{8050E806-28F1-C034-1C05-38AE4A433D62}"/>
              </a:ext>
            </a:extLst>
          </p:cNvPr>
          <p:cNvSpPr/>
          <p:nvPr/>
        </p:nvSpPr>
        <p:spPr>
          <a:xfrm>
            <a:off x="11335109" y="336430"/>
            <a:ext cx="574259" cy="576085"/>
          </a:xfrm>
          <a:prstGeom prst="star5">
            <a:avLst/>
          </a:prstGeom>
          <a:ln>
            <a:solidFill>
              <a:schemeClr val="accent4"/>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649097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88095" y="219439"/>
            <a:ext cx="6267797" cy="769441"/>
          </a:xfrm>
          <a:prstGeom prst="rect">
            <a:avLst/>
          </a:prstGeom>
          <a:noFill/>
        </p:spPr>
        <p:txBody>
          <a:bodyPr wrap="square" rtlCol="0">
            <a:spAutoFit/>
          </a:bodyPr>
          <a:lstStyle/>
          <a:p>
            <a:pPr algn="ctr"/>
            <a:r>
              <a:rPr lang="en-GB" sz="4400">
                <a:latin typeface="Comic Sans MS" panose="030F0702030302020204" pitchFamily="66" charset="0"/>
              </a:rPr>
              <a:t>Reading </a:t>
            </a:r>
          </a:p>
        </p:txBody>
      </p:sp>
      <p:sp>
        <p:nvSpPr>
          <p:cNvPr id="6" name="Rectangle 5"/>
          <p:cNvSpPr/>
          <p:nvPr/>
        </p:nvSpPr>
        <p:spPr>
          <a:xfrm>
            <a:off x="453228" y="1227115"/>
            <a:ext cx="11255433" cy="5047536"/>
          </a:xfrm>
          <a:prstGeom prst="rect">
            <a:avLst/>
          </a:prstGeom>
        </p:spPr>
        <p:txBody>
          <a:bodyPr wrap="square">
            <a:spAutoFit/>
          </a:bodyPr>
          <a:lstStyle/>
          <a:p>
            <a:pPr lvl="0"/>
            <a:r>
              <a:rPr lang="en-GB" sz="2000">
                <a:latin typeface="Comic Sans MS" panose="030F0702030302020204" pitchFamily="66" charset="0"/>
              </a:rPr>
              <a:t>Children’s reading records </a:t>
            </a:r>
            <a:r>
              <a:rPr lang="en-GB" sz="2000" u="sng">
                <a:latin typeface="Comic Sans MS" panose="030F0702030302020204" pitchFamily="66" charset="0"/>
              </a:rPr>
              <a:t>and books </a:t>
            </a:r>
            <a:r>
              <a:rPr lang="en-GB" sz="2000">
                <a:latin typeface="Comic Sans MS" panose="030F0702030302020204" pitchFamily="66" charset="0"/>
              </a:rPr>
              <a:t>(which need to be changed) are to be brought into school EVERY DAY, to be checked by their teacher. They will be returned to the child daily. On a Friday they will also bring home a ‘bedtime storybook’ to share with an adult over the weekend.</a:t>
            </a:r>
          </a:p>
          <a:p>
            <a:pPr lvl="0" algn="ctr"/>
            <a:endParaRPr lang="en-GB" sz="2000">
              <a:latin typeface="CCW Cursive Writing 1" panose="03050602040000000000" pitchFamily="66" charset="0"/>
            </a:endParaRPr>
          </a:p>
          <a:p>
            <a:pPr lvl="0" algn="ctr"/>
            <a:endParaRPr lang="en-GB" sz="2000">
              <a:latin typeface="CCW Cursive Writing 1" panose="03050602040000000000" pitchFamily="66" charset="0"/>
            </a:endParaRPr>
          </a:p>
          <a:p>
            <a:r>
              <a:rPr lang="en-GB" sz="2000">
                <a:latin typeface="Comic Sans MS" panose="030F0702030302020204" pitchFamily="66" charset="0"/>
              </a:rPr>
              <a:t>The expectation is  for children to </a:t>
            </a:r>
            <a:br>
              <a:rPr lang="en-GB" sz="2000">
                <a:latin typeface="Comic Sans MS" panose="030F0702030302020204" pitchFamily="66" charset="0"/>
              </a:rPr>
            </a:br>
            <a:r>
              <a:rPr lang="en-GB" sz="2000">
                <a:latin typeface="Comic Sans MS" panose="030F0702030302020204" pitchFamily="66" charset="0"/>
              </a:rPr>
              <a:t>read for at least 10 minutes each day.</a:t>
            </a:r>
          </a:p>
          <a:p>
            <a:r>
              <a:rPr lang="en-GB" sz="2000">
                <a:latin typeface="Comic Sans MS" panose="030F0702030302020204" pitchFamily="66" charset="0"/>
              </a:rPr>
              <a:t>Please </a:t>
            </a:r>
            <a:r>
              <a:rPr lang="en-GB" sz="2000" b="1" u="sng">
                <a:latin typeface="Comic Sans MS" panose="030F0702030302020204" pitchFamily="66" charset="0"/>
              </a:rPr>
              <a:t>sign</a:t>
            </a:r>
            <a:r>
              <a:rPr lang="en-GB" sz="2000">
                <a:latin typeface="Comic Sans MS" panose="030F0702030302020204" pitchFamily="66" charset="0"/>
              </a:rPr>
              <a:t> their reading record</a:t>
            </a:r>
          </a:p>
          <a:p>
            <a:r>
              <a:rPr lang="en-GB" sz="2000">
                <a:latin typeface="Comic Sans MS" panose="030F0702030302020204" pitchFamily="66" charset="0"/>
              </a:rPr>
              <a:t> when you have listened to </a:t>
            </a:r>
          </a:p>
          <a:p>
            <a:r>
              <a:rPr lang="en-GB" sz="2000">
                <a:latin typeface="Comic Sans MS" panose="030F0702030302020204" pitchFamily="66" charset="0"/>
              </a:rPr>
              <a:t>your child read </a:t>
            </a:r>
            <a:r>
              <a:rPr lang="en-GB" sz="2000" b="1" u="sng">
                <a:latin typeface="Comic Sans MS" panose="030F0702030302020204" pitchFamily="66" charset="0"/>
              </a:rPr>
              <a:t>every day</a:t>
            </a:r>
            <a:r>
              <a:rPr lang="en-GB" sz="2000">
                <a:latin typeface="Comic Sans MS" panose="030F0702030302020204" pitchFamily="66" charset="0"/>
              </a:rPr>
              <a:t>. </a:t>
            </a:r>
          </a:p>
          <a:p>
            <a:pPr lvl="0" algn="ctr"/>
            <a:endParaRPr lang="en-GB" sz="2000">
              <a:latin typeface="CCW Cursive Writing 1" panose="03050602040000000000" pitchFamily="66" charset="0"/>
            </a:endParaRPr>
          </a:p>
          <a:p>
            <a:pPr lvl="0" algn="ctr"/>
            <a:endParaRPr lang="en-GB" sz="2000">
              <a:latin typeface="CCW Cursive Writing 1" panose="03050602040000000000" pitchFamily="66" charset="0"/>
            </a:endParaRPr>
          </a:p>
          <a:p>
            <a:pPr lvl="0" algn="ctr"/>
            <a:endParaRPr lang="en-GB" sz="2000">
              <a:latin typeface="CCW Cursive Writing 1" panose="03050602040000000000" pitchFamily="66" charset="0"/>
            </a:endParaRPr>
          </a:p>
          <a:p>
            <a:pPr lvl="0"/>
            <a:r>
              <a:rPr lang="en-GB" sz="2000">
                <a:latin typeface="Comic Sans MS" panose="030F0702030302020204" pitchFamily="66" charset="0"/>
              </a:rPr>
              <a:t>It is important that you listen to your child read </a:t>
            </a:r>
            <a:r>
              <a:rPr lang="en-GB" sz="2400" b="1">
                <a:latin typeface="Comic Sans MS" panose="030F0702030302020204" pitchFamily="66" charset="0"/>
              </a:rPr>
              <a:t>every day </a:t>
            </a:r>
            <a:r>
              <a:rPr lang="en-GB" sz="2000">
                <a:latin typeface="Comic Sans MS" panose="030F0702030302020204" pitchFamily="66" charset="0"/>
              </a:rPr>
              <a:t>to help us develop your child’s reading for pleasure.</a:t>
            </a:r>
          </a:p>
        </p:txBody>
      </p:sp>
      <p:pic>
        <p:nvPicPr>
          <p:cNvPr id="13" name="Picture 12"/>
          <p:cNvPicPr>
            <a:picLocks noChangeAspect="1"/>
          </p:cNvPicPr>
          <p:nvPr/>
        </p:nvPicPr>
        <p:blipFill>
          <a:blip r:embed="rId2"/>
          <a:stretch>
            <a:fillRect/>
          </a:stretch>
        </p:blipFill>
        <p:spPr>
          <a:xfrm>
            <a:off x="8840440" y="2432265"/>
            <a:ext cx="2128282" cy="3071191"/>
          </a:xfrm>
          <a:prstGeom prst="rect">
            <a:avLst/>
          </a:prstGeom>
        </p:spPr>
      </p:pic>
      <p:pic>
        <p:nvPicPr>
          <p:cNvPr id="8" name="Picture 7"/>
          <p:cNvPicPr>
            <a:picLocks noChangeAspect="1"/>
          </p:cNvPicPr>
          <p:nvPr/>
        </p:nvPicPr>
        <p:blipFill rotWithShape="1">
          <a:blip r:embed="rId3"/>
          <a:srcRect l="1816"/>
          <a:stretch/>
        </p:blipFill>
        <p:spPr>
          <a:xfrm>
            <a:off x="508049" y="405418"/>
            <a:ext cx="757618" cy="769441"/>
          </a:xfrm>
          <a:prstGeom prst="rect">
            <a:avLst/>
          </a:prstGeom>
        </p:spPr>
      </p:pic>
      <p:sp>
        <p:nvSpPr>
          <p:cNvPr id="3" name="Star: 5 Points 2">
            <a:extLst>
              <a:ext uri="{FF2B5EF4-FFF2-40B4-BE49-F238E27FC236}">
                <a16:creationId xmlns:a16="http://schemas.microsoft.com/office/drawing/2014/main" id="{52F9B470-BC05-9945-A85C-E431A2B28ED7}"/>
              </a:ext>
            </a:extLst>
          </p:cNvPr>
          <p:cNvSpPr/>
          <p:nvPr/>
        </p:nvSpPr>
        <p:spPr>
          <a:xfrm>
            <a:off x="11335109" y="336430"/>
            <a:ext cx="574259" cy="576085"/>
          </a:xfrm>
          <a:prstGeom prst="star5">
            <a:avLst/>
          </a:prstGeom>
          <a:ln>
            <a:solidFill>
              <a:schemeClr val="accent4"/>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62191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15388" y="1458136"/>
            <a:ext cx="11454938" cy="4757698"/>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lvl="0" algn="ctr"/>
            <a:endParaRPr lang="en-GB">
              <a:latin typeface="Comic Sans MS" panose="030F0702030302020204" pitchFamily="66" charset="0"/>
            </a:endParaRPr>
          </a:p>
          <a:p>
            <a:pPr lvl="0" algn="ctr"/>
            <a:endParaRPr lang="en-GB">
              <a:latin typeface="Comic Sans MS" panose="030F0702030302020204" pitchFamily="66" charset="0"/>
            </a:endParaRPr>
          </a:p>
          <a:p>
            <a:pPr lvl="0" algn="ctr"/>
            <a:endParaRPr lang="en-GB">
              <a:latin typeface="Comic Sans MS" panose="030F0702030302020204" pitchFamily="66" charset="0"/>
            </a:endParaRPr>
          </a:p>
          <a:p>
            <a:pPr lvl="0" algn="ctr"/>
            <a:endParaRPr lang="en-GB">
              <a:latin typeface="Comic Sans MS" panose="030F0702030302020204" pitchFamily="66" charset="0"/>
            </a:endParaRPr>
          </a:p>
          <a:p>
            <a:r>
              <a:rPr lang="en-GB" sz="2400">
                <a:latin typeface="Comic Sans MS" panose="030F0702030302020204" pitchFamily="66" charset="0"/>
              </a:rPr>
              <a:t>Homework will be set on a </a:t>
            </a:r>
            <a:r>
              <a:rPr lang="en-GB" sz="2400">
                <a:solidFill>
                  <a:srgbClr val="FF0000"/>
                </a:solidFill>
                <a:latin typeface="Comic Sans MS" panose="030F0702030302020204" pitchFamily="66" charset="0"/>
              </a:rPr>
              <a:t>Friday</a:t>
            </a:r>
            <a:r>
              <a:rPr lang="en-GB" sz="2400">
                <a:latin typeface="Comic Sans MS" panose="030F0702030302020204" pitchFamily="66" charset="0"/>
              </a:rPr>
              <a:t> and should be completed by the following </a:t>
            </a:r>
            <a:r>
              <a:rPr lang="en-GB" sz="2400">
                <a:solidFill>
                  <a:srgbClr val="00B050"/>
                </a:solidFill>
                <a:latin typeface="Comic Sans MS" panose="030F0702030302020204" pitchFamily="66" charset="0"/>
              </a:rPr>
              <a:t>Wednesday</a:t>
            </a:r>
            <a:r>
              <a:rPr lang="en-GB" sz="2400">
                <a:latin typeface="Comic Sans MS" panose="030F0702030302020204" pitchFamily="66" charset="0"/>
              </a:rPr>
              <a:t>.</a:t>
            </a:r>
            <a:br>
              <a:rPr lang="en-GB" sz="2400">
                <a:latin typeface="Comic Sans MS" panose="030F0702030302020204" pitchFamily="66" charset="0"/>
              </a:rPr>
            </a:br>
            <a:r>
              <a:rPr lang="en-GB" sz="1600">
                <a:solidFill>
                  <a:schemeClr val="tx1"/>
                </a:solidFill>
                <a:latin typeface="Comic Sans MS" panose="030F0702030302020204" pitchFamily="66" charset="0"/>
              </a:rPr>
              <a:t> </a:t>
            </a:r>
          </a:p>
          <a:p>
            <a:pPr lvl="0"/>
            <a:r>
              <a:rPr lang="en-GB" sz="1600" b="1">
                <a:latin typeface="Comic Sans MS" panose="030F0702030302020204" pitchFamily="66" charset="0"/>
              </a:rPr>
              <a:t>Maths Worksheets</a:t>
            </a:r>
          </a:p>
          <a:p>
            <a:pPr lvl="0"/>
            <a:r>
              <a:rPr lang="en-GB" sz="1600">
                <a:latin typeface="Comic Sans MS" panose="030F0702030302020204" pitchFamily="66" charset="0"/>
              </a:rPr>
              <a:t>Each week your child will receive maths homework . These will be mainly maths fluency worksheets to improve accuracy.</a:t>
            </a:r>
          </a:p>
          <a:p>
            <a:pPr lvl="0"/>
            <a:endParaRPr lang="en-GB" sz="1600">
              <a:latin typeface="Comic Sans MS" panose="030F0702030302020204" pitchFamily="66" charset="0"/>
            </a:endParaRPr>
          </a:p>
          <a:p>
            <a:pPr lvl="0"/>
            <a:endParaRPr lang="en-GB" sz="1600" u="sng">
              <a:latin typeface="Comic Sans MS" panose="030F0702030302020204" pitchFamily="66" charset="0"/>
            </a:endParaRPr>
          </a:p>
          <a:p>
            <a:pPr lvl="0" algn="ctr"/>
            <a:r>
              <a:rPr lang="en-GB" sz="1600">
                <a:solidFill>
                  <a:schemeClr val="accent6"/>
                </a:solidFill>
                <a:latin typeface="Comic Sans MS" panose="030F0702030302020204" pitchFamily="66" charset="0"/>
              </a:rPr>
              <a:t>If you have any questions about home work please don’t hesitate to ask! </a:t>
            </a:r>
          </a:p>
          <a:p>
            <a:pPr lvl="0"/>
            <a:endParaRPr lang="en-US" sz="1600">
              <a:solidFill>
                <a:schemeClr val="tx1"/>
              </a:solidFill>
              <a:latin typeface="Comic Sans MS" panose="030F0702030302020204" pitchFamily="66" charset="0"/>
            </a:endParaRPr>
          </a:p>
          <a:p>
            <a:pPr lvl="0"/>
            <a:endParaRPr lang="en-GB" sz="1600">
              <a:solidFill>
                <a:schemeClr val="tx1"/>
              </a:solidFill>
              <a:latin typeface="Comic Sans MS" panose="030F0702030302020204" pitchFamily="66" charset="0"/>
            </a:endParaRPr>
          </a:p>
          <a:p>
            <a:pPr lvl="0"/>
            <a:endParaRPr lang="en-GB">
              <a:solidFill>
                <a:schemeClr val="accent6"/>
              </a:solidFill>
              <a:latin typeface="Comic Sans MS" panose="030F0702030302020204" pitchFamily="66" charset="0"/>
            </a:endParaRPr>
          </a:p>
        </p:txBody>
      </p:sp>
      <p:sp>
        <p:nvSpPr>
          <p:cNvPr id="7" name="TextBox 6"/>
          <p:cNvSpPr txBox="1"/>
          <p:nvPr/>
        </p:nvSpPr>
        <p:spPr>
          <a:xfrm>
            <a:off x="2915208" y="395631"/>
            <a:ext cx="6267797" cy="1569660"/>
          </a:xfrm>
          <a:prstGeom prst="rect">
            <a:avLst/>
          </a:prstGeom>
          <a:noFill/>
        </p:spPr>
        <p:txBody>
          <a:bodyPr wrap="square" rtlCol="0">
            <a:spAutoFit/>
          </a:bodyPr>
          <a:lstStyle/>
          <a:p>
            <a:pPr algn="ctr"/>
            <a:r>
              <a:rPr lang="en-GB" sz="4800">
                <a:latin typeface="Comic Sans MS" panose="030F0702030302020204" pitchFamily="66" charset="0"/>
              </a:rPr>
              <a:t>Homework </a:t>
            </a:r>
          </a:p>
          <a:p>
            <a:pPr algn="ctr"/>
            <a:r>
              <a:rPr lang="en-GB" sz="4800">
                <a:latin typeface="Comic Sans MS" panose="030F0702030302020204" pitchFamily="66" charset="0"/>
              </a:rPr>
              <a:t> </a:t>
            </a:r>
          </a:p>
        </p:txBody>
      </p:sp>
    </p:spTree>
    <p:extLst>
      <p:ext uri="{BB962C8B-B14F-4D97-AF65-F5344CB8AC3E}">
        <p14:creationId xmlns:p14="http://schemas.microsoft.com/office/powerpoint/2010/main" val="5500825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0863" y="1515705"/>
            <a:ext cx="10515600" cy="4351338"/>
          </a:xfrm>
        </p:spPr>
        <p:txBody>
          <a:bodyPr>
            <a:normAutofit fontScale="92500" lnSpcReduction="20000"/>
          </a:bodyPr>
          <a:lstStyle/>
          <a:p>
            <a:pPr marL="0" indent="0">
              <a:buNone/>
            </a:pPr>
            <a:br>
              <a:rPr lang="en-US">
                <a:latin typeface="Comic Sans MS" panose="030F0702030302020204" pitchFamily="66" charset="0"/>
              </a:rPr>
            </a:br>
            <a:endParaRPr lang="en-US">
              <a:latin typeface="Comic Sans MS" panose="030F0702030302020204" pitchFamily="66" charset="0"/>
            </a:endParaRPr>
          </a:p>
          <a:p>
            <a:r>
              <a:rPr lang="en-US">
                <a:latin typeface="Comic Sans MS" panose="030F0702030302020204" pitchFamily="66" charset="0"/>
              </a:rPr>
              <a:t>Please can your child bring to school a painting overall for Art and Design &amp; Technology lessons as soon as possible. </a:t>
            </a:r>
          </a:p>
          <a:p>
            <a:endParaRPr lang="en-US">
              <a:latin typeface="Comic Sans MS" panose="030F0702030302020204" pitchFamily="66" charset="0"/>
            </a:endParaRPr>
          </a:p>
          <a:p>
            <a:r>
              <a:rPr lang="en-US">
                <a:latin typeface="Comic Sans MS" panose="030F0702030302020204" pitchFamily="66" charset="0"/>
              </a:rPr>
              <a:t>This will protect their clothing during painting, gluing or other art and design activities. </a:t>
            </a:r>
          </a:p>
          <a:p>
            <a:pPr marL="0" indent="0">
              <a:buNone/>
            </a:pPr>
            <a:r>
              <a:rPr lang="en-US">
                <a:latin typeface="Comic Sans MS" panose="030F0702030302020204" pitchFamily="66" charset="0"/>
              </a:rPr>
              <a:t> </a:t>
            </a:r>
          </a:p>
          <a:p>
            <a:r>
              <a:rPr lang="en-US">
                <a:latin typeface="Comic Sans MS" panose="030F0702030302020204" pitchFamily="66" charset="0"/>
              </a:rPr>
              <a:t>From our experience, we know that an ideal painting overall is an old adult shirt with sleeves,  which the child should wear back to front or an old adult t-shirt.  Each child should have his/her own overall or apron, which will be kept at school. </a:t>
            </a:r>
          </a:p>
          <a:p>
            <a:endParaRPr lang="en-GB">
              <a:latin typeface="Comic Sans MS" panose="030F0702030302020204" pitchFamily="66" charset="0"/>
            </a:endParaRPr>
          </a:p>
        </p:txBody>
      </p:sp>
      <p:sp>
        <p:nvSpPr>
          <p:cNvPr id="4" name="Title 3"/>
          <p:cNvSpPr>
            <a:spLocks noGrp="1"/>
          </p:cNvSpPr>
          <p:nvPr>
            <p:ph type="title"/>
          </p:nvPr>
        </p:nvSpPr>
        <p:spPr>
          <a:xfrm>
            <a:off x="3713747" y="572700"/>
            <a:ext cx="10515600" cy="1325563"/>
          </a:xfrm>
        </p:spPr>
        <p:txBody>
          <a:bodyPr/>
          <a:lstStyle/>
          <a:p>
            <a:r>
              <a:rPr lang="en-US" u="sng">
                <a:latin typeface="Comic Sans MS" panose="030F0702030302020204" pitchFamily="66" charset="0"/>
              </a:rPr>
              <a:t>Craft Aprons</a:t>
            </a:r>
            <a:br>
              <a:rPr lang="en-US">
                <a:latin typeface="Comic Sans MS" panose="030F0702030302020204" pitchFamily="66" charset="0"/>
              </a:rPr>
            </a:br>
            <a:endParaRPr lang="en-GB"/>
          </a:p>
        </p:txBody>
      </p:sp>
    </p:spTree>
    <p:extLst>
      <p:ext uri="{BB962C8B-B14F-4D97-AF65-F5344CB8AC3E}">
        <p14:creationId xmlns:p14="http://schemas.microsoft.com/office/powerpoint/2010/main" val="39411131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2929" y="331065"/>
            <a:ext cx="6267797" cy="1446550"/>
          </a:xfrm>
          <a:prstGeom prst="rect">
            <a:avLst/>
          </a:prstGeom>
          <a:noFill/>
        </p:spPr>
        <p:txBody>
          <a:bodyPr wrap="square" rtlCol="0">
            <a:spAutoFit/>
          </a:bodyPr>
          <a:lstStyle/>
          <a:p>
            <a:pPr algn="ctr"/>
            <a:r>
              <a:rPr lang="en-GB" sz="4400" b="1">
                <a:latin typeface="Comic Sans MS" panose="030F0702030302020204" pitchFamily="66" charset="0"/>
              </a:rPr>
              <a:t>Home Learning Projects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527" y="3272788"/>
            <a:ext cx="3974432" cy="2980824"/>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5486" y="3272789"/>
            <a:ext cx="3990856" cy="2980824"/>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r="21052"/>
          <a:stretch/>
        </p:blipFill>
        <p:spPr>
          <a:xfrm rot="5400000">
            <a:off x="8674769" y="3116376"/>
            <a:ext cx="2980826" cy="3293649"/>
          </a:xfrm>
          <a:prstGeom prst="rect">
            <a:avLst/>
          </a:prstGeom>
        </p:spPr>
      </p:pic>
      <p:sp>
        <p:nvSpPr>
          <p:cNvPr id="5" name="Star: 5 Points 4">
            <a:extLst>
              <a:ext uri="{FF2B5EF4-FFF2-40B4-BE49-F238E27FC236}">
                <a16:creationId xmlns:a16="http://schemas.microsoft.com/office/drawing/2014/main" id="{734EE373-3B52-0386-78C1-93C29D40798F}"/>
              </a:ext>
            </a:extLst>
          </p:cNvPr>
          <p:cNvSpPr/>
          <p:nvPr/>
        </p:nvSpPr>
        <p:spPr>
          <a:xfrm>
            <a:off x="11335109" y="336430"/>
            <a:ext cx="574259" cy="576085"/>
          </a:xfrm>
          <a:prstGeom prst="star5">
            <a:avLst/>
          </a:prstGeom>
          <a:ln>
            <a:solidFill>
              <a:schemeClr val="accent4"/>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344936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96995" y="154602"/>
            <a:ext cx="6267797" cy="769441"/>
          </a:xfrm>
          <a:prstGeom prst="rect">
            <a:avLst/>
          </a:prstGeom>
          <a:noFill/>
        </p:spPr>
        <p:txBody>
          <a:bodyPr wrap="square" rtlCol="0">
            <a:spAutoFit/>
          </a:bodyPr>
          <a:lstStyle/>
          <a:p>
            <a:pPr algn="ctr"/>
            <a:r>
              <a:rPr lang="en-GB" sz="4400">
                <a:latin typeface="Comic Sans MS" panose="030F0702030302020204" pitchFamily="66" charset="0"/>
              </a:rPr>
              <a:t>Curriculum Overview</a:t>
            </a:r>
          </a:p>
        </p:txBody>
      </p:sp>
      <p:pic>
        <p:nvPicPr>
          <p:cNvPr id="3" name="Picture 2"/>
          <p:cNvPicPr>
            <a:picLocks noChangeAspect="1"/>
          </p:cNvPicPr>
          <p:nvPr/>
        </p:nvPicPr>
        <p:blipFill rotWithShape="1">
          <a:blip r:embed="rId2"/>
          <a:srcRect t="9861"/>
          <a:stretch/>
        </p:blipFill>
        <p:spPr>
          <a:xfrm>
            <a:off x="850205" y="775112"/>
            <a:ext cx="10220325" cy="5700963"/>
          </a:xfrm>
          <a:prstGeom prst="rect">
            <a:avLst/>
          </a:prstGeom>
        </p:spPr>
      </p:pic>
      <p:sp>
        <p:nvSpPr>
          <p:cNvPr id="4" name="Star: 5 Points 3">
            <a:extLst>
              <a:ext uri="{FF2B5EF4-FFF2-40B4-BE49-F238E27FC236}">
                <a16:creationId xmlns:a16="http://schemas.microsoft.com/office/drawing/2014/main" id="{D4865252-1716-7CB6-F2EE-104B917CA319}"/>
              </a:ext>
            </a:extLst>
          </p:cNvPr>
          <p:cNvSpPr/>
          <p:nvPr/>
        </p:nvSpPr>
        <p:spPr>
          <a:xfrm>
            <a:off x="11335109" y="336430"/>
            <a:ext cx="574259" cy="576085"/>
          </a:xfrm>
          <a:prstGeom prst="star5">
            <a:avLst/>
          </a:prstGeom>
          <a:ln>
            <a:solidFill>
              <a:schemeClr val="accent4"/>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571583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26326" y="422818"/>
            <a:ext cx="6267797" cy="646331"/>
          </a:xfrm>
          <a:prstGeom prst="rect">
            <a:avLst/>
          </a:prstGeom>
          <a:noFill/>
        </p:spPr>
        <p:txBody>
          <a:bodyPr wrap="square" rtlCol="0">
            <a:spAutoFit/>
          </a:bodyPr>
          <a:lstStyle/>
          <a:p>
            <a:pPr algn="ctr"/>
            <a:r>
              <a:rPr lang="en-GB" sz="3600">
                <a:latin typeface="Comic Sans MS" panose="030F0702030302020204" pitchFamily="66" charset="0"/>
              </a:rPr>
              <a:t>Knowledge Organisers </a:t>
            </a:r>
          </a:p>
        </p:txBody>
      </p:sp>
      <p:sp>
        <p:nvSpPr>
          <p:cNvPr id="8" name="TextBox 7"/>
          <p:cNvSpPr txBox="1"/>
          <p:nvPr/>
        </p:nvSpPr>
        <p:spPr>
          <a:xfrm>
            <a:off x="473213" y="1144326"/>
            <a:ext cx="10042107" cy="1200329"/>
          </a:xfrm>
          <a:prstGeom prst="rect">
            <a:avLst/>
          </a:prstGeom>
          <a:noFill/>
        </p:spPr>
        <p:txBody>
          <a:bodyPr wrap="square" rtlCol="0">
            <a:spAutoFit/>
          </a:bodyPr>
          <a:lstStyle/>
          <a:p>
            <a:pPr algn="ctr"/>
            <a:r>
              <a:rPr lang="en-GB">
                <a:latin typeface="Comic Sans MS" panose="030F0702030302020204" pitchFamily="66" charset="0"/>
              </a:rPr>
              <a:t>Each half term your child will bring home a Knowledge Organiser to show you what we will be learning about in history or geography over the half-term. </a:t>
            </a:r>
          </a:p>
          <a:p>
            <a:pPr algn="ctr"/>
            <a:r>
              <a:rPr lang="en-GB">
                <a:latin typeface="Comic Sans MS" panose="030F0702030302020204" pitchFamily="66" charset="0"/>
              </a:rPr>
              <a:t>Please have a look at these with your children and talk about some of the language and outcomes we will be looking at in preparation for the upcoming lessons.  </a:t>
            </a:r>
          </a:p>
        </p:txBody>
      </p:sp>
      <p:pic>
        <p:nvPicPr>
          <p:cNvPr id="11" name="Picture 10"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7421" y="2462314"/>
            <a:ext cx="5361234" cy="3988057"/>
          </a:xfrm>
          <a:prstGeom prst="rect">
            <a:avLst/>
          </a:prstGeom>
        </p:spPr>
      </p:pic>
      <p:pic>
        <p:nvPicPr>
          <p:cNvPr id="3" name="Picture 2"/>
          <p:cNvPicPr>
            <a:picLocks noChangeAspect="1"/>
          </p:cNvPicPr>
          <p:nvPr/>
        </p:nvPicPr>
        <p:blipFill>
          <a:blip r:embed="rId3"/>
          <a:stretch>
            <a:fillRect/>
          </a:stretch>
        </p:blipFill>
        <p:spPr>
          <a:xfrm>
            <a:off x="7901694" y="2386626"/>
            <a:ext cx="2881668" cy="4184683"/>
          </a:xfrm>
          <a:prstGeom prst="rect">
            <a:avLst/>
          </a:prstGeom>
        </p:spPr>
      </p:pic>
    </p:spTree>
    <p:extLst>
      <p:ext uri="{BB962C8B-B14F-4D97-AF65-F5344CB8AC3E}">
        <p14:creationId xmlns:p14="http://schemas.microsoft.com/office/powerpoint/2010/main" val="7842377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4355" y="-72232"/>
            <a:ext cx="10515600" cy="1325563"/>
          </a:xfrm>
        </p:spPr>
        <p:txBody>
          <a:bodyPr/>
          <a:lstStyle/>
          <a:p>
            <a:pPr algn="ctr"/>
            <a:r>
              <a:rPr lang="en-GB">
                <a:latin typeface="Comic Sans MS" panose="030F0702030302020204" pitchFamily="66" charset="0"/>
              </a:rPr>
              <a:t>Relationships &amp; Health Education</a:t>
            </a:r>
          </a:p>
        </p:txBody>
      </p:sp>
      <p:pic>
        <p:nvPicPr>
          <p:cNvPr id="4" name="Picture 2" descr="Life to the Ful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166855" y="139162"/>
            <a:ext cx="916287" cy="90277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71549" y="295564"/>
            <a:ext cx="125615" cy="138545"/>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Content Placeholder 8">
            <a:extLst>
              <a:ext uri="{FF2B5EF4-FFF2-40B4-BE49-F238E27FC236}">
                <a16:creationId xmlns:a16="http://schemas.microsoft.com/office/drawing/2014/main" id="{EA9E4769-0232-28BB-9AAB-F637A2EB0A1A}"/>
              </a:ext>
            </a:extLst>
          </p:cNvPr>
          <p:cNvSpPr>
            <a:spLocks noGrp="1"/>
          </p:cNvSpPr>
          <p:nvPr>
            <p:ph idx="1"/>
          </p:nvPr>
        </p:nvSpPr>
        <p:spPr>
          <a:xfrm>
            <a:off x="334355" y="1425299"/>
            <a:ext cx="11748787" cy="4351338"/>
          </a:xfrm>
        </p:spPr>
        <p:txBody>
          <a:bodyPr>
            <a:noAutofit/>
          </a:bodyPr>
          <a:lstStyle/>
          <a:p>
            <a:r>
              <a:rPr lang="en-GB" sz="2000">
                <a:latin typeface="Comic Sans MS" panose="030F0702030302020204" pitchFamily="66" charset="0"/>
              </a:rPr>
              <a:t>Relationships and Health Education (RHE) is a statutory part of the primary curriculum and must be taught in all schools.</a:t>
            </a:r>
          </a:p>
          <a:p>
            <a:pPr marL="0" indent="0">
              <a:buNone/>
            </a:pPr>
            <a:r>
              <a:rPr lang="en-GB" sz="2000">
                <a:latin typeface="Comic Sans MS" panose="030F0702030302020204" pitchFamily="66" charset="0"/>
              </a:rPr>
              <a:t>• It forms an important part of our safeguarding education, helping children develop the knowledge, language and skills they need to stay safe, build positive relationships, understand healthy lifestyles and support their emotional wellbeing.</a:t>
            </a:r>
          </a:p>
          <a:p>
            <a:pPr marL="0" indent="0">
              <a:buNone/>
            </a:pPr>
            <a:r>
              <a:rPr lang="en-GB" sz="2000">
                <a:latin typeface="Comic Sans MS" panose="030F0702030302020204" pitchFamily="66" charset="0"/>
              </a:rPr>
              <a:t>• As part of ongoing updates to our curriculum, changes to our RHE programme came into effect this September. These changes ensure our teaching continues to meet statutory requirements and reflects the needs of children growing up in today's world.</a:t>
            </a:r>
          </a:p>
          <a:p>
            <a:pPr marL="0" indent="0">
              <a:buNone/>
            </a:pPr>
            <a:r>
              <a:rPr lang="en-GB" sz="2000">
                <a:latin typeface="Comic Sans MS" panose="030F0702030302020204" pitchFamily="66" charset="0"/>
              </a:rPr>
              <a:t>• All RHE content is taught in an age-appropriate and sensitive way and is designed to support children at their stage of development.</a:t>
            </a:r>
          </a:p>
          <a:p>
            <a:pPr marL="0" indent="0">
              <a:buNone/>
            </a:pPr>
            <a:r>
              <a:rPr lang="en-GB" sz="2000">
                <a:latin typeface="Comic Sans MS" panose="030F0702030302020204" pitchFamily="66" charset="0"/>
              </a:rPr>
              <a:t>• We value working closely with parents and carers and keeping you informed of any important updates or changes to the curriculum.</a:t>
            </a:r>
          </a:p>
          <a:p>
            <a:pPr marL="0" indent="0">
              <a:buNone/>
            </a:pPr>
            <a:endParaRPr lang="en-GB" sz="1600">
              <a:latin typeface="Comic Sans MS" panose="030F0702030302020204" pitchFamily="66" charset="0"/>
            </a:endParaRPr>
          </a:p>
        </p:txBody>
      </p:sp>
    </p:spTree>
    <p:extLst>
      <p:ext uri="{BB962C8B-B14F-4D97-AF65-F5344CB8AC3E}">
        <p14:creationId xmlns:p14="http://schemas.microsoft.com/office/powerpoint/2010/main" val="25225104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5DE61-1B9C-1B65-0209-2ABBAC60F87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37AE2ED-8E51-F86F-2DE6-2EFE91FDF43F}"/>
              </a:ext>
            </a:extLst>
          </p:cNvPr>
          <p:cNvSpPr>
            <a:spLocks noGrp="1"/>
          </p:cNvSpPr>
          <p:nvPr>
            <p:ph idx="1"/>
          </p:nvPr>
        </p:nvSpPr>
        <p:spPr/>
        <p:txBody>
          <a:bodyPr>
            <a:normAutofit fontScale="85000" lnSpcReduction="10000"/>
          </a:bodyPr>
          <a:lstStyle/>
          <a:p>
            <a:r>
              <a:rPr lang="en-GB" sz="2400">
                <a:latin typeface="Comic Sans MS" panose="030F0702030302020204" pitchFamily="66" charset="0"/>
              </a:rPr>
              <a:t>In July, we shared details of the proposed changes and invited parent feedback through a consultation process. </a:t>
            </a:r>
          </a:p>
          <a:p>
            <a:r>
              <a:rPr lang="en-GB" sz="2400">
                <a:latin typeface="Comic Sans MS" panose="030F0702030302020204" pitchFamily="66" charset="0"/>
              </a:rPr>
              <a:t>We were delighted to receive overwhelmingly positive and supportive responses, and we would like to thank everyone who took the time to share their views.</a:t>
            </a:r>
          </a:p>
          <a:p>
            <a:pPr marL="0" indent="0">
              <a:buNone/>
            </a:pPr>
            <a:r>
              <a:rPr lang="en-GB" sz="2400">
                <a:latin typeface="Comic Sans MS" panose="030F0702030302020204" pitchFamily="66" charset="0"/>
              </a:rPr>
              <a:t>• We remain committed to working in partnership with families and welcome any questions you may have about the curriculum.</a:t>
            </a:r>
          </a:p>
          <a:p>
            <a:pPr marL="0" indent="0">
              <a:buNone/>
            </a:pPr>
            <a:r>
              <a:rPr lang="en-GB" sz="2400">
                <a:latin typeface="Comic Sans MS" panose="030F0702030302020204" pitchFamily="66" charset="0"/>
              </a:rPr>
              <a:t>• Parents and carers can view curriculum materials and find out more about the programme using the link below:</a:t>
            </a:r>
          </a:p>
          <a:p>
            <a:pPr marL="0" indent="0">
              <a:buNone/>
            </a:pPr>
            <a:r>
              <a:rPr lang="en-GB" sz="2400">
                <a:latin typeface="Comic Sans MS" panose="030F0702030302020204" pitchFamily="66" charset="0"/>
              </a:rPr>
              <a:t>Life to the Full Parent Information </a:t>
            </a:r>
            <a:r>
              <a:rPr lang="en-GB" sz="2400">
                <a:latin typeface="Comic Sans MS" panose="030F0702030302020204" pitchFamily="66" charset="0"/>
                <a:hlinkClick r:id="rId2"/>
              </a:rPr>
              <a:t>https://www.tentenresources.co.uk/life-to-the-full-primary/</a:t>
            </a:r>
            <a:endParaRPr lang="en-GB" sz="2400">
              <a:latin typeface="Comic Sans MS" panose="030F0702030302020204" pitchFamily="66" charset="0"/>
            </a:endParaRPr>
          </a:p>
          <a:p>
            <a:pPr marL="0" indent="0">
              <a:buNone/>
            </a:pPr>
            <a:endParaRPr lang="en-GB" sz="2400">
              <a:latin typeface="Comic Sans MS" panose="030F0702030302020204" pitchFamily="66" charset="0"/>
            </a:endParaRPr>
          </a:p>
          <a:p>
            <a:pPr marL="0" indent="0">
              <a:buNone/>
            </a:pPr>
            <a:r>
              <a:rPr lang="en-GB" sz="2400">
                <a:latin typeface="Comic Sans MS" panose="030F0702030302020204" pitchFamily="66" charset="0"/>
              </a:rPr>
              <a:t>• If you have any questions or concerns, please speak to your child's class teacher in the first instance, or contact a member of the senior leadership team. </a:t>
            </a:r>
          </a:p>
          <a:p>
            <a:endParaRPr lang="en-GB"/>
          </a:p>
        </p:txBody>
      </p:sp>
      <p:sp>
        <p:nvSpPr>
          <p:cNvPr id="5" name="Star: 5 Points 4">
            <a:extLst>
              <a:ext uri="{FF2B5EF4-FFF2-40B4-BE49-F238E27FC236}">
                <a16:creationId xmlns:a16="http://schemas.microsoft.com/office/drawing/2014/main" id="{94B676C3-160B-16FD-F142-F7C4B4971149}"/>
              </a:ext>
            </a:extLst>
          </p:cNvPr>
          <p:cNvSpPr/>
          <p:nvPr/>
        </p:nvSpPr>
        <p:spPr>
          <a:xfrm>
            <a:off x="11335109" y="336430"/>
            <a:ext cx="574259" cy="576085"/>
          </a:xfrm>
          <a:prstGeom prst="star5">
            <a:avLst/>
          </a:prstGeom>
          <a:ln>
            <a:solidFill>
              <a:schemeClr val="accent4"/>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70009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BD52F5A-8721-3A5F-AB87-45CA63E9A4C4}"/>
              </a:ext>
            </a:extLst>
          </p:cNvPr>
          <p:cNvPicPr>
            <a:picLocks noGrp="1" noChangeAspect="1"/>
          </p:cNvPicPr>
          <p:nvPr>
            <p:ph idx="1"/>
          </p:nvPr>
        </p:nvPicPr>
        <p:blipFill>
          <a:blip r:embed="rId2"/>
          <a:stretch>
            <a:fillRect/>
          </a:stretch>
        </p:blipFill>
        <p:spPr>
          <a:xfrm>
            <a:off x="2207775" y="1153820"/>
            <a:ext cx="7458739" cy="5274809"/>
          </a:xfrm>
          <a:prstGeom prst="rect">
            <a:avLst/>
          </a:prstGeom>
        </p:spPr>
      </p:pic>
      <p:sp>
        <p:nvSpPr>
          <p:cNvPr id="8" name="TextBox 7">
            <a:extLst>
              <a:ext uri="{FF2B5EF4-FFF2-40B4-BE49-F238E27FC236}">
                <a16:creationId xmlns:a16="http://schemas.microsoft.com/office/drawing/2014/main" id="{A5DAC47C-E754-FA32-A1A4-9A30BE358DC7}"/>
              </a:ext>
            </a:extLst>
          </p:cNvPr>
          <p:cNvSpPr txBox="1"/>
          <p:nvPr/>
        </p:nvSpPr>
        <p:spPr>
          <a:xfrm>
            <a:off x="817749" y="429371"/>
            <a:ext cx="10556502" cy="490519"/>
          </a:xfrm>
          <a:prstGeom prst="rect">
            <a:avLst/>
          </a:prstGeom>
          <a:noFill/>
        </p:spPr>
        <p:txBody>
          <a:bodyPr wrap="square">
            <a:spAutoFit/>
          </a:bodyPr>
          <a:lstStyle/>
          <a:p>
            <a:pPr algn="ctr" fontAlgn="t">
              <a:lnSpc>
                <a:spcPts val="1500"/>
              </a:lnSpc>
              <a:buNone/>
            </a:pPr>
            <a:r>
              <a:rPr lang="en-GB" sz="1600" b="0" i="0">
                <a:effectLst/>
                <a:latin typeface="Comic Sans MS" panose="030F0702030302020204" pitchFamily="66" charset="0"/>
              </a:rPr>
              <a:t>This is the letter shared win July outlining the proposed changes and inviting consultation feedback prior to implementation in September.</a:t>
            </a:r>
          </a:p>
        </p:txBody>
      </p:sp>
      <p:sp>
        <p:nvSpPr>
          <p:cNvPr id="3" name="Star: 5 Points 2">
            <a:extLst>
              <a:ext uri="{FF2B5EF4-FFF2-40B4-BE49-F238E27FC236}">
                <a16:creationId xmlns:a16="http://schemas.microsoft.com/office/drawing/2014/main" id="{77D6DDFD-F76A-2A50-F548-B83DB5CF8921}"/>
              </a:ext>
            </a:extLst>
          </p:cNvPr>
          <p:cNvSpPr/>
          <p:nvPr/>
        </p:nvSpPr>
        <p:spPr>
          <a:xfrm>
            <a:off x="11335109" y="336430"/>
            <a:ext cx="574259" cy="576085"/>
          </a:xfrm>
          <a:prstGeom prst="star5">
            <a:avLst/>
          </a:prstGeom>
          <a:ln>
            <a:solidFill>
              <a:schemeClr val="accent4"/>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33917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02117" y="312348"/>
            <a:ext cx="6267797" cy="923330"/>
          </a:xfrm>
          <a:prstGeom prst="rect">
            <a:avLst/>
          </a:prstGeom>
          <a:noFill/>
        </p:spPr>
        <p:txBody>
          <a:bodyPr wrap="square" rtlCol="0">
            <a:spAutoFit/>
          </a:bodyPr>
          <a:lstStyle/>
          <a:p>
            <a:pPr algn="ctr"/>
            <a:r>
              <a:rPr lang="en-GB" sz="5400" b="1">
                <a:latin typeface="Comic Sans MS" panose="030F0702030302020204" pitchFamily="66" charset="0"/>
              </a:rPr>
              <a:t>Enrichment </a:t>
            </a:r>
          </a:p>
        </p:txBody>
      </p:sp>
      <p:sp>
        <p:nvSpPr>
          <p:cNvPr id="2" name="Rectangle 1"/>
          <p:cNvSpPr/>
          <p:nvPr/>
        </p:nvSpPr>
        <p:spPr>
          <a:xfrm>
            <a:off x="876678" y="1652230"/>
            <a:ext cx="10053020" cy="2062103"/>
          </a:xfrm>
          <a:prstGeom prst="rect">
            <a:avLst/>
          </a:prstGeom>
        </p:spPr>
        <p:txBody>
          <a:bodyPr wrap="square">
            <a:spAutoFit/>
          </a:bodyPr>
          <a:lstStyle/>
          <a:p>
            <a:pPr lvl="0"/>
            <a:r>
              <a:rPr lang="en-GB" sz="3200">
                <a:latin typeface="Comic Sans MS" panose="030F0702030302020204" pitchFamily="66" charset="0"/>
              </a:rPr>
              <a:t>At St. Anne’s, we aim for all children to experience an after school enrichment activity.</a:t>
            </a:r>
          </a:p>
          <a:p>
            <a:pPr lvl="0"/>
            <a:endParaRPr lang="en-GB" sz="3200">
              <a:latin typeface="Comic Sans MS" panose="030F0702030302020204" pitchFamily="66" charset="0"/>
            </a:endParaRPr>
          </a:p>
          <a:p>
            <a:pPr lvl="0" algn="ctr"/>
            <a:endParaRPr lang="en-GB" sz="3200">
              <a:latin typeface="Comic Sans MS" panose="030F0702030302020204" pitchFamily="66" charset="0"/>
            </a:endParaRPr>
          </a:p>
        </p:txBody>
      </p:sp>
      <p:pic>
        <p:nvPicPr>
          <p:cNvPr id="8" name="Picture 7"/>
          <p:cNvPicPr>
            <a:picLocks noChangeAspect="1"/>
          </p:cNvPicPr>
          <p:nvPr/>
        </p:nvPicPr>
        <p:blipFill>
          <a:blip r:embed="rId2"/>
          <a:stretch>
            <a:fillRect/>
          </a:stretch>
        </p:blipFill>
        <p:spPr>
          <a:xfrm>
            <a:off x="10297363" y="182671"/>
            <a:ext cx="1264671" cy="1259290"/>
          </a:xfrm>
          <a:prstGeom prst="rect">
            <a:avLst/>
          </a:prstGeom>
        </p:spPr>
      </p:pic>
      <p:pic>
        <p:nvPicPr>
          <p:cNvPr id="1026" name="Picture 2" descr="Free Enrichment Room Cliparts, Download Free Enrichment Room Cliparts png  images, Free ClipArts on Clipart Libra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2858" y="3062674"/>
            <a:ext cx="3304828" cy="3091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28693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4411C6-A81E-A344-C1A6-18AE7D9283C1}"/>
              </a:ext>
            </a:extLst>
          </p:cNvPr>
          <p:cNvSpPr txBox="1"/>
          <p:nvPr/>
        </p:nvSpPr>
        <p:spPr>
          <a:xfrm>
            <a:off x="2710873" y="273905"/>
            <a:ext cx="6267797" cy="523220"/>
          </a:xfrm>
          <a:prstGeom prst="rect">
            <a:avLst/>
          </a:prstGeom>
          <a:noFill/>
        </p:spPr>
        <p:txBody>
          <a:bodyPr wrap="square" rtlCol="0">
            <a:spAutoFit/>
          </a:bodyPr>
          <a:lstStyle/>
          <a:p>
            <a:pPr algn="ctr"/>
            <a:r>
              <a:rPr lang="en-GB" sz="2800" u="sng">
                <a:latin typeface="Comic Sans MS" panose="030F0702030302020204" pitchFamily="66" charset="0"/>
              </a:rPr>
              <a:t>Attendance</a:t>
            </a:r>
          </a:p>
        </p:txBody>
      </p:sp>
      <p:sp>
        <p:nvSpPr>
          <p:cNvPr id="4" name="TextBox 3">
            <a:extLst>
              <a:ext uri="{FF2B5EF4-FFF2-40B4-BE49-F238E27FC236}">
                <a16:creationId xmlns:a16="http://schemas.microsoft.com/office/drawing/2014/main" id="{D6505983-ADCC-B0DD-7E7E-0E8D079C74C0}"/>
              </a:ext>
            </a:extLst>
          </p:cNvPr>
          <p:cNvSpPr txBox="1"/>
          <p:nvPr/>
        </p:nvSpPr>
        <p:spPr>
          <a:xfrm>
            <a:off x="434108" y="745479"/>
            <a:ext cx="11619345" cy="1569660"/>
          </a:xfrm>
          <a:prstGeom prst="rect">
            <a:avLst/>
          </a:prstGeom>
          <a:noFill/>
        </p:spPr>
        <p:txBody>
          <a:bodyPr wrap="square">
            <a:spAutoFit/>
          </a:bodyPr>
          <a:lstStyle/>
          <a:p>
            <a:r>
              <a:rPr lang="en-GB" sz="160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Regular school attendance is essential if children are to enjoy their education and make good progress. </a:t>
            </a:r>
            <a:endParaRPr lang="en-GB" sz="2400">
              <a:effectLst/>
              <a:latin typeface="Comic Sans MS" panose="030F0702030302020204" pitchFamily="66" charset="0"/>
              <a:ea typeface="Times New Roman" panose="02020603050405020304" pitchFamily="18" charset="0"/>
            </a:endParaRPr>
          </a:p>
          <a:p>
            <a:r>
              <a:rPr lang="en-GB" sz="160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At St. Anne’s Catholic Primary School, we believe that regular school attendance is the key to enabling children to maximise the educational opportunities available to them and become emotionally resilient, confident and competent adults who are able to realise their full potential and make a positive contribution to their community.</a:t>
            </a:r>
          </a:p>
          <a:p>
            <a:endParaRPr lang="en-GB" sz="160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endParaRPr>
          </a:p>
          <a:p>
            <a:r>
              <a:rPr lang="en-GB" sz="160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Expected levels of attendance: </a:t>
            </a:r>
            <a:endParaRPr lang="en-GB" sz="2400">
              <a:effectLst/>
              <a:latin typeface="Comic Sans MS" panose="030F0702030302020204" pitchFamily="66" charset="0"/>
              <a:ea typeface="Times New Roman" panose="02020603050405020304" pitchFamily="18" charset="0"/>
            </a:endParaRPr>
          </a:p>
        </p:txBody>
      </p:sp>
      <p:graphicFrame>
        <p:nvGraphicFramePr>
          <p:cNvPr id="16" name="Table 15">
            <a:extLst>
              <a:ext uri="{FF2B5EF4-FFF2-40B4-BE49-F238E27FC236}">
                <a16:creationId xmlns:a16="http://schemas.microsoft.com/office/drawing/2014/main" id="{5C8C13F1-8ADA-C433-B0FD-851A9FEF5177}"/>
              </a:ext>
            </a:extLst>
          </p:cNvPr>
          <p:cNvGraphicFramePr>
            <a:graphicFrameLocks noGrp="1"/>
          </p:cNvGraphicFramePr>
          <p:nvPr/>
        </p:nvGraphicFramePr>
        <p:xfrm>
          <a:off x="286326" y="2315139"/>
          <a:ext cx="4590329" cy="4114800"/>
        </p:xfrm>
        <a:graphic>
          <a:graphicData uri="http://schemas.openxmlformats.org/drawingml/2006/table">
            <a:tbl>
              <a:tblPr firstRow="1" firstCol="1" bandRow="1"/>
              <a:tblGrid>
                <a:gridCol w="1079514">
                  <a:extLst>
                    <a:ext uri="{9D8B030D-6E8A-4147-A177-3AD203B41FA5}">
                      <a16:colId xmlns:a16="http://schemas.microsoft.com/office/drawing/2014/main" val="2391653807"/>
                    </a:ext>
                  </a:extLst>
                </a:gridCol>
                <a:gridCol w="3510815">
                  <a:extLst>
                    <a:ext uri="{9D8B030D-6E8A-4147-A177-3AD203B41FA5}">
                      <a16:colId xmlns:a16="http://schemas.microsoft.com/office/drawing/2014/main" val="1614320537"/>
                    </a:ext>
                  </a:extLst>
                </a:gridCol>
              </a:tblGrid>
              <a:tr h="0">
                <a:tc>
                  <a:txBody>
                    <a:bodyPr/>
                    <a:lstStyle/>
                    <a:p>
                      <a:pPr algn="ctr"/>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pPr algn="ctr"/>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98-100%</a:t>
                      </a:r>
                      <a:endParaRPr lang="en-GB" sz="1200">
                        <a:effectLst/>
                        <a:highlight>
                          <a:srgbClr val="92D050"/>
                        </a:highlight>
                        <a:latin typeface="Times New Roman" panose="02020603050405020304" pitchFamily="18" charset="0"/>
                        <a:ea typeface="Times New Roman" panose="02020603050405020304" pitchFamily="18" charset="0"/>
                      </a:endParaRPr>
                    </a:p>
                    <a:p>
                      <a:pPr algn="ctr"/>
                      <a:r>
                        <a:rPr lang="en-GB"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Excellent.  Accessing all learning opportunities</a:t>
                      </a:r>
                      <a:endParaRPr lang="en-GB" sz="1200">
                        <a:effectLst/>
                        <a:highlight>
                          <a:srgbClr val="92D050"/>
                        </a:highlight>
                        <a:latin typeface="Times New Roman" panose="02020603050405020304" pitchFamily="18" charset="0"/>
                        <a:ea typeface="Times New Roman" panose="02020603050405020304" pitchFamily="18" charset="0"/>
                      </a:endParaRPr>
                    </a:p>
                    <a:p>
                      <a:r>
                        <a:rPr lang="en-GB" sz="100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3580957017"/>
                  </a:ext>
                </a:extLst>
              </a:tr>
              <a:tr h="0">
                <a:tc>
                  <a:txBody>
                    <a:bodyPr/>
                    <a:lstStyle/>
                    <a:p>
                      <a:pPr algn="ctr"/>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pPr algn="ctr"/>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96-97%</a:t>
                      </a:r>
                      <a:endParaRPr lang="en-GB" sz="1200">
                        <a:effectLst/>
                        <a:highlight>
                          <a:srgbClr val="92D050"/>
                        </a:highlight>
                        <a:latin typeface="Times New Roman" panose="02020603050405020304" pitchFamily="18" charset="0"/>
                        <a:ea typeface="Times New Roman" panose="02020603050405020304" pitchFamily="18" charset="0"/>
                      </a:endParaRPr>
                    </a:p>
                    <a:p>
                      <a:pPr algn="ctr"/>
                      <a:r>
                        <a:rPr lang="en-GB"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Good.  Very few learning opportunities missed</a:t>
                      </a:r>
                      <a:endParaRPr lang="en-GB" sz="1200">
                        <a:effectLst/>
                        <a:highlight>
                          <a:srgbClr val="92D050"/>
                        </a:highlight>
                        <a:latin typeface="Times New Roman" panose="02020603050405020304" pitchFamily="18" charset="0"/>
                        <a:ea typeface="Times New Roman" panose="02020603050405020304" pitchFamily="18" charset="0"/>
                      </a:endParaRPr>
                    </a:p>
                    <a:p>
                      <a:r>
                        <a:rPr lang="en-GB" sz="100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2232036529"/>
                  </a:ext>
                </a:extLst>
              </a:tr>
              <a:tr h="0">
                <a:tc>
                  <a:txBody>
                    <a:bodyPr/>
                    <a:lstStyle/>
                    <a:p>
                      <a:pPr algn="ctr"/>
                      <a:r>
                        <a:rPr lang="en-GB" sz="1000" b="1">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AD3D9"/>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94-95%</a:t>
                      </a:r>
                      <a:endParaRPr lang="en-GB" sz="120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tc>
                  <a:txBody>
                    <a:bodyPr/>
                    <a:lstStyle/>
                    <a:p>
                      <a:r>
                        <a:rPr lang="en-US"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Risk of under achievement</a:t>
                      </a:r>
                      <a:endParaRPr lang="en-GB" sz="1200">
                        <a:effectLst/>
                        <a:highlight>
                          <a:srgbClr val="9AD3D9"/>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50 missed lessons</a:t>
                      </a:r>
                      <a:endParaRPr lang="en-GB" sz="1200">
                        <a:effectLst/>
                        <a:highlight>
                          <a:srgbClr val="9AD3D9"/>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10 school days absent in an academic year</a:t>
                      </a:r>
                      <a:endParaRPr lang="en-GB" sz="1200">
                        <a:effectLst/>
                        <a:highlight>
                          <a:srgbClr val="9AD3D9"/>
                        </a:highlight>
                        <a:latin typeface="Times New Roman" panose="02020603050405020304" pitchFamily="18" charset="0"/>
                        <a:ea typeface="Times New Roman" panose="02020603050405020304" pitchFamily="18" charset="0"/>
                      </a:endParaRPr>
                    </a:p>
                    <a:p>
                      <a:r>
                        <a:rPr lang="en-GB" sz="1000">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extLst>
                  <a:ext uri="{0D108BD9-81ED-4DB2-BD59-A6C34878D82A}">
                    <a16:rowId xmlns:a16="http://schemas.microsoft.com/office/drawing/2014/main" val="3545920560"/>
                  </a:ext>
                </a:extLst>
              </a:tr>
              <a:tr h="0">
                <a:tc>
                  <a:txBody>
                    <a:bodyPr/>
                    <a:lstStyle/>
                    <a:p>
                      <a:pPr algn="ctr"/>
                      <a:r>
                        <a:rPr lang="en-GB" sz="1000" b="1">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AD3D9"/>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92-93%</a:t>
                      </a:r>
                      <a:endParaRPr lang="en-GB" sz="120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tc>
                  <a:txBody>
                    <a:bodyPr/>
                    <a:lstStyle/>
                    <a:p>
                      <a:r>
                        <a:rPr lang="en-US"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Risk of under achievement</a:t>
                      </a:r>
                      <a:endParaRPr lang="en-GB" sz="1200">
                        <a:effectLst/>
                        <a:highlight>
                          <a:srgbClr val="9AD3D9"/>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75 missed lessons</a:t>
                      </a:r>
                      <a:endParaRPr lang="en-GB" sz="1200">
                        <a:effectLst/>
                        <a:highlight>
                          <a:srgbClr val="9AD3D9"/>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15 school days absent in an academic year.  </a:t>
                      </a:r>
                      <a:endParaRPr lang="en-GB" sz="1200">
                        <a:effectLst/>
                        <a:highlight>
                          <a:srgbClr val="9AD3D9"/>
                        </a:highlight>
                        <a:latin typeface="Times New Roman" panose="02020603050405020304" pitchFamily="18" charset="0"/>
                        <a:ea typeface="Times New Roman" panose="02020603050405020304" pitchFamily="18" charset="0"/>
                      </a:endParaRPr>
                    </a:p>
                    <a:p>
                      <a:r>
                        <a:rPr lang="en-GB" sz="1000">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extLst>
                  <a:ext uri="{0D108BD9-81ED-4DB2-BD59-A6C34878D82A}">
                    <a16:rowId xmlns:a16="http://schemas.microsoft.com/office/drawing/2014/main" val="3660787267"/>
                  </a:ext>
                </a:extLst>
              </a:tr>
              <a:tr h="0">
                <a:tc>
                  <a:txBody>
                    <a:bodyPr/>
                    <a:lstStyle/>
                    <a:p>
                      <a:pPr algn="ctr"/>
                      <a:r>
                        <a:rPr lang="en-GB"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90-92</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Severe risk of under achievement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 to 100 missed lessons</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 to 19 school days absent in an academic year</a:t>
                      </a:r>
                      <a:endParaRPr lang="en-GB" sz="1200">
                        <a:effectLst/>
                        <a:highlight>
                          <a:srgbClr val="FF0000"/>
                        </a:highlight>
                        <a:latin typeface="Times New Roman" panose="02020603050405020304" pitchFamily="18" charset="0"/>
                        <a:ea typeface="Times New Roman" panose="02020603050405020304" pitchFamily="18" charset="0"/>
                      </a:endParaRPr>
                    </a:p>
                    <a:p>
                      <a:r>
                        <a:rPr lang="en-GB" sz="100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114156117"/>
                  </a:ext>
                </a:extLst>
              </a:tr>
              <a:tr h="0">
                <a:tc>
                  <a:txBody>
                    <a:bodyPr/>
                    <a:lstStyle/>
                    <a:p>
                      <a:pPr algn="ctr"/>
                      <a:r>
                        <a:rPr lang="en-GB"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90% and below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Extreme risk of underachievement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over 100 missed lessons</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Pupil is persistently absent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upwards of 22 school days absent in an academic year</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060507403"/>
                  </a:ext>
                </a:extLst>
              </a:tr>
              <a:tr h="0">
                <a:tc>
                  <a:txBody>
                    <a:bodyPr/>
                    <a:lstStyle/>
                    <a:p>
                      <a:pPr algn="ctr"/>
                      <a:r>
                        <a:rPr lang="en-GB"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50% and below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Extreme risk of underachievement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Pupil is severely absent </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At least half of all lesson and days missed</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848747654"/>
                  </a:ext>
                </a:extLst>
              </a:tr>
            </a:tbl>
          </a:graphicData>
        </a:graphic>
      </p:graphicFrame>
      <p:sp>
        <p:nvSpPr>
          <p:cNvPr id="25" name="TextBox 24">
            <a:extLst>
              <a:ext uri="{FF2B5EF4-FFF2-40B4-BE49-F238E27FC236}">
                <a16:creationId xmlns:a16="http://schemas.microsoft.com/office/drawing/2014/main" id="{94E5534E-CCD7-9D3E-3CAD-32853CD25484}"/>
              </a:ext>
            </a:extLst>
          </p:cNvPr>
          <p:cNvSpPr txBox="1"/>
          <p:nvPr/>
        </p:nvSpPr>
        <p:spPr>
          <a:xfrm>
            <a:off x="5218545" y="2254494"/>
            <a:ext cx="6096000" cy="2031325"/>
          </a:xfrm>
          <a:prstGeom prst="rect">
            <a:avLst/>
          </a:prstGeom>
          <a:noFill/>
        </p:spPr>
        <p:txBody>
          <a:bodyPr wrap="square">
            <a:spAutoFit/>
          </a:bodyPr>
          <a:lstStyle/>
          <a:p>
            <a:pPr algn="just">
              <a:spcAft>
                <a:spcPts val="0"/>
              </a:spcAft>
            </a:pPr>
            <a:r>
              <a:rPr lang="en-GB" sz="1400" b="1" u="sng">
                <a:effectLst/>
                <a:latin typeface="Comic Sans MS" panose="030F0702030302020204" pitchFamily="66" charset="0"/>
                <a:cs typeface="Arial" panose="020B0604020202020204" pitchFamily="34" charset="0"/>
              </a:rPr>
              <a:t>School Day and Punctuality</a:t>
            </a:r>
            <a:endParaRPr lang="en-GB" sz="1400" b="1">
              <a:effectLst/>
              <a:latin typeface="Comic Sans MS" panose="030F0702030302020204" pitchFamily="66" charset="0"/>
            </a:endParaRPr>
          </a:p>
          <a:p>
            <a:pPr algn="just">
              <a:spcAft>
                <a:spcPts val="0"/>
              </a:spcAft>
            </a:pPr>
            <a:r>
              <a:rPr lang="en-GB" sz="1400">
                <a:effectLst/>
                <a:latin typeface="Comic Sans MS" panose="030F0702030302020204" pitchFamily="66" charset="0"/>
                <a:ea typeface="Times New Roman" panose="02020603050405020304" pitchFamily="18" charset="0"/>
                <a:cs typeface="Calibri" panose="020F0502020204030204" pitchFamily="34" charset="0"/>
              </a:rPr>
              <a:t> </a:t>
            </a:r>
            <a:endParaRPr lang="en-GB" sz="1400">
              <a:effectLst/>
              <a:latin typeface="Comic Sans MS" panose="030F0702030302020204" pitchFamily="66" charset="0"/>
              <a:ea typeface="Times New Roman" panose="02020603050405020304" pitchFamily="18" charset="0"/>
            </a:endParaRPr>
          </a:p>
          <a:p>
            <a:pPr algn="just">
              <a:spcAft>
                <a:spcPts val="0"/>
              </a:spcAft>
            </a:pPr>
            <a:r>
              <a:rPr lang="en-GB" sz="1400">
                <a:effectLst/>
                <a:latin typeface="Comic Sans MS" panose="030F0702030302020204" pitchFamily="66" charset="0"/>
                <a:ea typeface="Times New Roman" panose="02020603050405020304" pitchFamily="18" charset="0"/>
                <a:cs typeface="Arial" panose="020B0604020202020204" pitchFamily="34" charset="0"/>
              </a:rPr>
              <a:t>It is important that pupils are punctual so that they do not miss out on the beginning of each school day.  Children must attend on time to be given a present mark for the session.  </a:t>
            </a:r>
            <a:endParaRPr lang="en-GB" sz="1400">
              <a:effectLst/>
              <a:latin typeface="Comic Sans MS" panose="030F0702030302020204" pitchFamily="66" charset="0"/>
              <a:ea typeface="Times New Roman" panose="02020603050405020304" pitchFamily="18" charset="0"/>
            </a:endParaRPr>
          </a:p>
          <a:p>
            <a:pPr algn="just">
              <a:spcAft>
                <a:spcPts val="0"/>
              </a:spcAft>
            </a:pPr>
            <a:r>
              <a:rPr lang="en-GB" sz="1400">
                <a:effectLst/>
                <a:latin typeface="Comic Sans MS" panose="030F0702030302020204" pitchFamily="66" charset="0"/>
                <a:ea typeface="Times New Roman" panose="02020603050405020304" pitchFamily="18" charset="0"/>
                <a:cs typeface="Calibri" panose="020F0502020204030204" pitchFamily="34" charset="0"/>
              </a:rPr>
              <a:t> </a:t>
            </a:r>
            <a:endParaRPr lang="en-GB" sz="1400">
              <a:effectLst/>
              <a:latin typeface="Comic Sans MS" panose="030F0702030302020204" pitchFamily="66" charset="0"/>
              <a:ea typeface="Times New Roman" panose="02020603050405020304" pitchFamily="18" charset="0"/>
            </a:endParaRPr>
          </a:p>
          <a:p>
            <a:r>
              <a:rPr lang="en-GB" sz="1400">
                <a:effectLst/>
                <a:latin typeface="Comic Sans MS" panose="030F0702030302020204" pitchFamily="66" charset="0"/>
                <a:ea typeface="Times New Roman" panose="02020603050405020304" pitchFamily="18" charset="0"/>
                <a:cs typeface="Arial" panose="020B0604020202020204" pitchFamily="34" charset="0"/>
              </a:rPr>
              <a:t>If a pupil arrives late to school every day, their learning begins to suffer.  Below is a graph showing how being late to school every-day over a school year adds up to lost learning time</a:t>
            </a:r>
            <a:endParaRPr lang="en-GB" sz="1400">
              <a:latin typeface="Comic Sans MS" panose="030F0702030302020204" pitchFamily="66" charset="0"/>
            </a:endParaRPr>
          </a:p>
        </p:txBody>
      </p:sp>
      <p:graphicFrame>
        <p:nvGraphicFramePr>
          <p:cNvPr id="26" name="Object 25">
            <a:extLst>
              <a:ext uri="{FF2B5EF4-FFF2-40B4-BE49-F238E27FC236}">
                <a16:creationId xmlns:a16="http://schemas.microsoft.com/office/drawing/2014/main" id="{A721D1FE-40E1-2485-FCEC-A02BFA410D28}"/>
              </a:ext>
            </a:extLst>
          </p:cNvPr>
          <p:cNvGraphicFramePr>
            <a:graphicFrameLocks noChangeAspect="1"/>
          </p:cNvGraphicFramePr>
          <p:nvPr/>
        </p:nvGraphicFramePr>
        <p:xfrm>
          <a:off x="5381913" y="4580584"/>
          <a:ext cx="6135193" cy="1783271"/>
        </p:xfrm>
        <a:graphic>
          <a:graphicData uri="http://schemas.openxmlformats.org/presentationml/2006/ole">
            <mc:AlternateContent xmlns:mc="http://schemas.openxmlformats.org/markup-compatibility/2006">
              <mc:Choice xmlns:v="urn:schemas-microsoft-com:vml" Requires="v">
                <p:oleObj name="Document" r:id="rId2" imgW="5271188" imgH="1532084" progId="Word.Document.12">
                  <p:embed/>
                </p:oleObj>
              </mc:Choice>
              <mc:Fallback>
                <p:oleObj name="Document" r:id="rId2" imgW="5271188" imgH="1532084" progId="Word.Document.12">
                  <p:embed/>
                  <p:pic>
                    <p:nvPicPr>
                      <p:cNvPr id="26" name="Object 25">
                        <a:extLst>
                          <a:ext uri="{FF2B5EF4-FFF2-40B4-BE49-F238E27FC236}">
                            <a16:creationId xmlns:a16="http://schemas.microsoft.com/office/drawing/2014/main" id="{A721D1FE-40E1-2485-FCEC-A02BFA410D28}"/>
                          </a:ext>
                        </a:extLst>
                      </p:cNvPr>
                      <p:cNvPicPr/>
                      <p:nvPr/>
                    </p:nvPicPr>
                    <p:blipFill>
                      <a:blip r:embed="rId3"/>
                      <a:stretch>
                        <a:fillRect/>
                      </a:stretch>
                    </p:blipFill>
                    <p:spPr>
                      <a:xfrm>
                        <a:off x="5381913" y="4580584"/>
                        <a:ext cx="6135193" cy="1783271"/>
                      </a:xfrm>
                      <a:prstGeom prst="rect">
                        <a:avLst/>
                      </a:prstGeom>
                    </p:spPr>
                  </p:pic>
                </p:oleObj>
              </mc:Fallback>
            </mc:AlternateContent>
          </a:graphicData>
        </a:graphic>
      </p:graphicFrame>
      <p:sp>
        <p:nvSpPr>
          <p:cNvPr id="5" name="Star: 5 Points 4">
            <a:extLst>
              <a:ext uri="{FF2B5EF4-FFF2-40B4-BE49-F238E27FC236}">
                <a16:creationId xmlns:a16="http://schemas.microsoft.com/office/drawing/2014/main" id="{DD6C9C46-2248-3489-D315-DF3CC14A97BD}"/>
              </a:ext>
            </a:extLst>
          </p:cNvPr>
          <p:cNvSpPr/>
          <p:nvPr/>
        </p:nvSpPr>
        <p:spPr>
          <a:xfrm>
            <a:off x="11335109" y="336430"/>
            <a:ext cx="574259" cy="576085"/>
          </a:xfrm>
          <a:prstGeom prst="star5">
            <a:avLst/>
          </a:prstGeom>
          <a:ln>
            <a:solidFill>
              <a:schemeClr val="accent4"/>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033260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2261" y="158626"/>
            <a:ext cx="11454938" cy="6434051"/>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marL="285750" lvl="0" indent="-285750">
              <a:buFont typeface="Arial" panose="020B0604020202020204" pitchFamily="34" charset="0"/>
              <a:buChar char="•"/>
            </a:pPr>
            <a:endParaRPr lang="en-US">
              <a:latin typeface="Comic Sans MS" panose="030F0702030302020204" pitchFamily="66" charset="0"/>
            </a:endParaRPr>
          </a:p>
          <a:p>
            <a:pPr marL="285750" lvl="0" indent="-285750">
              <a:buFont typeface="Arial" panose="020B0604020202020204" pitchFamily="34" charset="0"/>
              <a:buChar char="•"/>
            </a:pPr>
            <a:endParaRPr lang="en-US">
              <a:latin typeface="Comic Sans MS" panose="030F0702030302020204" pitchFamily="66" charset="0"/>
            </a:endParaRPr>
          </a:p>
          <a:p>
            <a:pPr marL="285750" lvl="0" indent="-285750">
              <a:buFont typeface="Arial" panose="020B0604020202020204" pitchFamily="34" charset="0"/>
              <a:buChar char="•"/>
            </a:pPr>
            <a:endParaRPr lang="en-US">
              <a:latin typeface="Comic Sans MS" panose="030F0702030302020204" pitchFamily="66" charset="0"/>
            </a:endParaRPr>
          </a:p>
          <a:p>
            <a:pPr marL="285750" lvl="0" indent="-285750">
              <a:buFont typeface="Arial" panose="020B0604020202020204" pitchFamily="34" charset="0"/>
              <a:buChar char="•"/>
            </a:pPr>
            <a:endParaRPr lang="en-US">
              <a:latin typeface="Comic Sans MS" panose="030F0702030302020204" pitchFamily="66" charset="0"/>
            </a:endParaRPr>
          </a:p>
          <a:p>
            <a:pPr marL="285750" lvl="0" indent="-285750">
              <a:buFont typeface="Arial" panose="020B0604020202020204" pitchFamily="34" charset="0"/>
              <a:buChar char="•"/>
            </a:pPr>
            <a:endParaRPr lang="en-US">
              <a:latin typeface="Comic Sans MS" panose="030F0702030302020204" pitchFamily="66" charset="0"/>
            </a:endParaRPr>
          </a:p>
          <a:p>
            <a:pPr marL="285750" lvl="0" indent="-285750">
              <a:buFont typeface="Arial" panose="020B0604020202020204" pitchFamily="34" charset="0"/>
              <a:buChar char="•"/>
            </a:pPr>
            <a:endParaRPr lang="en-US">
              <a:latin typeface="Comic Sans MS" panose="030F0702030302020204" pitchFamily="66" charset="0"/>
            </a:endParaRPr>
          </a:p>
          <a:p>
            <a:pPr marL="285750" lvl="0" indent="-285750">
              <a:buFont typeface="Arial" panose="020B0604020202020204" pitchFamily="34" charset="0"/>
              <a:buChar char="•"/>
            </a:pPr>
            <a:endParaRPr lang="en-US">
              <a:latin typeface="Comic Sans MS" panose="030F0702030302020204" pitchFamily="66" charset="0"/>
            </a:endParaRPr>
          </a:p>
          <a:p>
            <a:pPr marL="285750" lvl="0" indent="-285750">
              <a:buFont typeface="Arial" panose="020B0604020202020204" pitchFamily="34" charset="0"/>
              <a:buChar char="•"/>
            </a:pPr>
            <a:endParaRPr lang="en-US">
              <a:latin typeface="Comic Sans MS" panose="030F0702030302020204" pitchFamily="66" charset="0"/>
            </a:endParaRPr>
          </a:p>
          <a:p>
            <a:pPr marL="457200" indent="-457200">
              <a:buFont typeface="Arial" panose="020B0604020202020204" pitchFamily="34" charset="0"/>
              <a:buChar char="•"/>
            </a:pPr>
            <a:r>
              <a:rPr lang="en-GB" sz="3200">
                <a:latin typeface="Comic Sans MS" panose="030F0702030302020204" pitchFamily="66" charset="0"/>
              </a:rPr>
              <a:t>Please remember that holidays are not authorised in school term time.</a:t>
            </a:r>
          </a:p>
          <a:p>
            <a:pPr marL="457200" indent="-457200">
              <a:buFont typeface="Arial" panose="020B0604020202020204" pitchFamily="34" charset="0"/>
              <a:buChar char="•"/>
            </a:pPr>
            <a:r>
              <a:rPr lang="en-GB" sz="3200">
                <a:latin typeface="Comic Sans MS" panose="030F0702030302020204" pitchFamily="66" charset="0"/>
              </a:rPr>
              <a:t>Families who take holidays during school term time can be fined.</a:t>
            </a:r>
          </a:p>
          <a:p>
            <a:pPr marL="457200" indent="-457200">
              <a:buFont typeface="Arial" panose="020B0604020202020204" pitchFamily="34" charset="0"/>
              <a:buChar char="•"/>
            </a:pPr>
            <a:r>
              <a:rPr lang="en-GB" sz="3200">
                <a:latin typeface="Comic Sans MS" panose="030F0702030302020204" pitchFamily="66" charset="0"/>
              </a:rPr>
              <a:t>The fines are for each child and both parents are fined.</a:t>
            </a:r>
          </a:p>
          <a:p>
            <a:pPr marL="457200" indent="-457200">
              <a:buFont typeface="Arial" panose="020B0604020202020204" pitchFamily="34" charset="0"/>
              <a:buChar char="•"/>
            </a:pPr>
            <a:r>
              <a:rPr lang="en-GB" sz="3200">
                <a:latin typeface="Comic Sans MS" panose="030F0702030302020204" pitchFamily="66" charset="0"/>
              </a:rPr>
              <a:t>We want every child in school every day.  Every day missed is a missed day of learning.</a:t>
            </a:r>
          </a:p>
          <a:p>
            <a:pPr marL="457200" indent="-457200">
              <a:buFont typeface="Arial" panose="020B0604020202020204" pitchFamily="34" charset="0"/>
              <a:buChar char="•"/>
            </a:pPr>
            <a:endParaRPr lang="en-GB" sz="3200">
              <a:latin typeface="Comic Sans MS" panose="030F0702030302020204" pitchFamily="66" charset="0"/>
            </a:endParaRPr>
          </a:p>
          <a:p>
            <a:pPr lvl="0" algn="ctr"/>
            <a:endParaRPr lang="en-GB">
              <a:latin typeface="Comic Sans MS" panose="030F0702030302020204" pitchFamily="66" charset="0"/>
            </a:endParaRPr>
          </a:p>
          <a:p>
            <a:endParaRPr lang="en-GB">
              <a:latin typeface="Comic Sans MS" panose="030F0702030302020204" pitchFamily="66" charset="0"/>
            </a:endParaRPr>
          </a:p>
          <a:p>
            <a:endParaRPr lang="en-GB">
              <a:latin typeface="Comic Sans MS" panose="030F0702030302020204" pitchFamily="66" charset="0"/>
            </a:endParaRPr>
          </a:p>
          <a:p>
            <a:pPr lvl="0"/>
            <a:endParaRPr lang="en-GB">
              <a:latin typeface="Comic Sans MS" panose="030F0702030302020204" pitchFamily="66" charset="0"/>
            </a:endParaRPr>
          </a:p>
          <a:p>
            <a:pPr marL="285750" lvl="0" indent="-285750">
              <a:buFont typeface="Arial" panose="020B0604020202020204" pitchFamily="34" charset="0"/>
              <a:buChar char="•"/>
            </a:pPr>
            <a:endParaRPr lang="en-GB">
              <a:latin typeface="Comic Sans MS" panose="030F0702030302020204" pitchFamily="66" charset="0"/>
            </a:endParaRPr>
          </a:p>
        </p:txBody>
      </p:sp>
      <p:sp>
        <p:nvSpPr>
          <p:cNvPr id="7" name="TextBox 6"/>
          <p:cNvSpPr txBox="1"/>
          <p:nvPr/>
        </p:nvSpPr>
        <p:spPr>
          <a:xfrm>
            <a:off x="3025832" y="535132"/>
            <a:ext cx="6267797" cy="1077218"/>
          </a:xfrm>
          <a:prstGeom prst="rect">
            <a:avLst/>
          </a:prstGeom>
          <a:noFill/>
        </p:spPr>
        <p:txBody>
          <a:bodyPr wrap="square" rtlCol="0">
            <a:spAutoFit/>
          </a:bodyPr>
          <a:lstStyle/>
          <a:p>
            <a:pPr algn="ctr"/>
            <a:r>
              <a:rPr lang="en-GB" sz="3600" b="1">
                <a:latin typeface="Comic Sans MS" panose="030F0702030302020204" pitchFamily="66" charset="0"/>
              </a:rPr>
              <a:t>Parent Reminders</a:t>
            </a:r>
          </a:p>
          <a:p>
            <a:pPr algn="ctr"/>
            <a:endParaRPr lang="en-GB" sz="2800" b="1">
              <a:latin typeface="CCW Cursive Writing 1" panose="03050602040000000000" pitchFamily="66" charset="0"/>
            </a:endParaRPr>
          </a:p>
        </p:txBody>
      </p:sp>
    </p:spTree>
    <p:extLst>
      <p:ext uri="{BB962C8B-B14F-4D97-AF65-F5344CB8AC3E}">
        <p14:creationId xmlns:p14="http://schemas.microsoft.com/office/powerpoint/2010/main" val="36979843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49558" y="4475525"/>
            <a:ext cx="6267797" cy="769441"/>
          </a:xfrm>
          <a:prstGeom prst="rect">
            <a:avLst/>
          </a:prstGeom>
          <a:noFill/>
        </p:spPr>
        <p:txBody>
          <a:bodyPr wrap="square" rtlCol="0">
            <a:spAutoFit/>
          </a:bodyPr>
          <a:lstStyle/>
          <a:p>
            <a:pPr algn="ctr"/>
            <a:r>
              <a:rPr lang="en-GB" sz="4400">
                <a:latin typeface="Comic Sans MS" panose="030F0702030302020204" pitchFamily="66" charset="0"/>
              </a:rPr>
              <a:t>And Finally … </a:t>
            </a:r>
          </a:p>
        </p:txBody>
      </p:sp>
      <p:sp>
        <p:nvSpPr>
          <p:cNvPr id="10" name="TextBox 9"/>
          <p:cNvSpPr txBox="1"/>
          <p:nvPr/>
        </p:nvSpPr>
        <p:spPr>
          <a:xfrm>
            <a:off x="1482789" y="375242"/>
            <a:ext cx="10156768" cy="5170646"/>
          </a:xfrm>
          <a:prstGeom prst="rect">
            <a:avLst/>
          </a:prstGeom>
          <a:noFill/>
        </p:spPr>
        <p:txBody>
          <a:bodyPr wrap="square" rtlCol="0">
            <a:spAutoFit/>
          </a:bodyPr>
          <a:lstStyle/>
          <a:p>
            <a:pPr algn="ctr"/>
            <a:r>
              <a:rPr lang="en-GB" sz="2000">
                <a:latin typeface="Comic Sans MS" panose="030F0702030302020204" pitchFamily="66" charset="0"/>
              </a:rPr>
              <a:t>Please ensure all of your child’s uniform is </a:t>
            </a:r>
            <a:r>
              <a:rPr lang="en-GB" sz="2000" u="sng">
                <a:latin typeface="Comic Sans MS" panose="030F0702030302020204" pitchFamily="66" charset="0"/>
              </a:rPr>
              <a:t>named- especially jumpers.</a:t>
            </a:r>
            <a:r>
              <a:rPr lang="en-GB" sz="2000">
                <a:latin typeface="Comic Sans MS" panose="030F0702030302020204" pitchFamily="66" charset="0"/>
              </a:rPr>
              <a:t> </a:t>
            </a:r>
          </a:p>
          <a:p>
            <a:pPr algn="ctr"/>
            <a:endParaRPr lang="en-GB" sz="2000">
              <a:latin typeface="Comic Sans MS" panose="030F0702030302020204" pitchFamily="66" charset="0"/>
            </a:endParaRPr>
          </a:p>
          <a:p>
            <a:pPr algn="ctr"/>
            <a:r>
              <a:rPr lang="en-GB" sz="2000">
                <a:latin typeface="Comic Sans MS" panose="030F0702030302020204" pitchFamily="66" charset="0"/>
              </a:rPr>
              <a:t>Please send them to school with a </a:t>
            </a:r>
            <a:r>
              <a:rPr lang="en-GB" sz="2000" u="sng">
                <a:latin typeface="Comic Sans MS" panose="030F0702030302020204" pitchFamily="66" charset="0"/>
              </a:rPr>
              <a:t>named water bottle </a:t>
            </a:r>
            <a:r>
              <a:rPr lang="en-GB" sz="2000">
                <a:latin typeface="Comic Sans MS" panose="030F0702030302020204" pitchFamily="66" charset="0"/>
              </a:rPr>
              <a:t>every day and also their reading bag.</a:t>
            </a:r>
          </a:p>
          <a:p>
            <a:pPr algn="ctr"/>
            <a:endParaRPr lang="en-GB" sz="2000">
              <a:latin typeface="Comic Sans MS" panose="030F0702030302020204" pitchFamily="66" charset="0"/>
            </a:endParaRPr>
          </a:p>
          <a:p>
            <a:pPr algn="ctr"/>
            <a:r>
              <a:rPr lang="en-GB" sz="2000">
                <a:latin typeface="Comic Sans MS" panose="030F0702030302020204" pitchFamily="66" charset="0"/>
              </a:rPr>
              <a:t>If you have any questions, please speak to the teacher at the start of the day. If you need a more lengthier meeting then this can be arranged. </a:t>
            </a:r>
          </a:p>
          <a:p>
            <a:pPr algn="ctr"/>
            <a:endParaRPr lang="en-GB" sz="2000">
              <a:latin typeface="Comic Sans MS" panose="030F0702030302020204" pitchFamily="66" charset="0"/>
            </a:endParaRPr>
          </a:p>
          <a:p>
            <a:pPr algn="ctr"/>
            <a:r>
              <a:rPr lang="en-GB" sz="2000">
                <a:latin typeface="Comic Sans MS" panose="030F0702030302020204" pitchFamily="66" charset="0"/>
              </a:rPr>
              <a:t>If your child has any </a:t>
            </a:r>
            <a:r>
              <a:rPr lang="en-GB" sz="2000" u="sng">
                <a:latin typeface="Comic Sans MS" panose="030F0702030302020204" pitchFamily="66" charset="0"/>
              </a:rPr>
              <a:t>new </a:t>
            </a:r>
            <a:r>
              <a:rPr lang="en-GB" sz="2000">
                <a:latin typeface="Comic Sans MS" panose="030F0702030302020204" pitchFamily="66" charset="0"/>
              </a:rPr>
              <a:t>medical issues, or any </a:t>
            </a:r>
            <a:r>
              <a:rPr lang="en-GB" sz="2000" u="sng">
                <a:latin typeface="Comic Sans MS" panose="030F0702030302020204" pitchFamily="66" charset="0"/>
              </a:rPr>
              <a:t>changes</a:t>
            </a:r>
            <a:r>
              <a:rPr lang="en-GB" sz="2000">
                <a:latin typeface="Comic Sans MS" panose="030F0702030302020204" pitchFamily="66" charset="0"/>
              </a:rPr>
              <a:t> to those already existing, please let your class teacher know via the office.</a:t>
            </a:r>
          </a:p>
          <a:p>
            <a:pPr algn="ctr"/>
            <a:r>
              <a:rPr lang="en-GB" sz="2000">
                <a:latin typeface="Comic Sans MS" panose="030F0702030302020204" pitchFamily="66" charset="0"/>
              </a:rPr>
              <a:t>In the event of an urgent response, </a:t>
            </a:r>
          </a:p>
          <a:p>
            <a:pPr algn="ctr"/>
            <a:r>
              <a:rPr lang="en-GB" sz="2000">
                <a:latin typeface="Comic Sans MS" panose="030F0702030302020204" pitchFamily="66" charset="0"/>
              </a:rPr>
              <a:t>please contact the school office 0121 7798060</a:t>
            </a:r>
          </a:p>
          <a:p>
            <a:pPr algn="ctr"/>
            <a:endParaRPr lang="en-GB">
              <a:solidFill>
                <a:schemeClr val="accent2"/>
              </a:solidFill>
              <a:latin typeface="Comic Sans MS" panose="030F0702030302020204" pitchFamily="66" charset="0"/>
            </a:endParaRPr>
          </a:p>
          <a:p>
            <a:pPr algn="ctr"/>
            <a:endParaRPr lang="en-GB">
              <a:latin typeface="Comic Sans MS" panose="030F0702030302020204" pitchFamily="66" charset="0"/>
            </a:endParaRPr>
          </a:p>
          <a:p>
            <a:pPr marL="285750" indent="-285750" algn="ctr">
              <a:buFont typeface="Arial" panose="020B0604020202020204" pitchFamily="34" charset="0"/>
              <a:buChar char="•"/>
            </a:pPr>
            <a:endParaRPr lang="en-GB">
              <a:latin typeface="CCW Cursive Writing 1" panose="03050602040000000000" pitchFamily="66" charset="0"/>
            </a:endParaRPr>
          </a:p>
          <a:p>
            <a:pPr marL="285750" indent="-285750" algn="ctr">
              <a:buFont typeface="Arial" panose="020B0604020202020204" pitchFamily="34" charset="0"/>
              <a:buChar char="•"/>
            </a:pPr>
            <a:endParaRPr lang="en-GB">
              <a:latin typeface="CCW Cursive Writing 1" panose="03050602040000000000" pitchFamily="66" charset="0"/>
            </a:endParaRPr>
          </a:p>
          <a:p>
            <a:pPr marL="285750" indent="-285750" algn="ctr">
              <a:buFont typeface="Arial" panose="020B0604020202020204" pitchFamily="34" charset="0"/>
              <a:buChar char="•"/>
            </a:pPr>
            <a:endParaRPr lang="en-GB">
              <a:latin typeface="CCW Cursive Writing 1" panose="03050602040000000000" pitchFamily="66" charset="0"/>
            </a:endParaRPr>
          </a:p>
        </p:txBody>
      </p:sp>
      <p:pic>
        <p:nvPicPr>
          <p:cNvPr id="6" name="Picture 5"/>
          <p:cNvPicPr>
            <a:picLocks noChangeAspect="1"/>
          </p:cNvPicPr>
          <p:nvPr/>
        </p:nvPicPr>
        <p:blipFill rotWithShape="1">
          <a:blip r:embed="rId2"/>
          <a:srcRect l="1816"/>
          <a:stretch/>
        </p:blipFill>
        <p:spPr>
          <a:xfrm>
            <a:off x="550643" y="375242"/>
            <a:ext cx="932146" cy="946692"/>
          </a:xfrm>
          <a:prstGeom prst="rect">
            <a:avLst/>
          </a:prstGeom>
        </p:spPr>
      </p:pic>
      <p:sp>
        <p:nvSpPr>
          <p:cNvPr id="2" name="Rectangle 1"/>
          <p:cNvSpPr/>
          <p:nvPr/>
        </p:nvSpPr>
        <p:spPr>
          <a:xfrm>
            <a:off x="1016716" y="5330050"/>
            <a:ext cx="9677580" cy="1200329"/>
          </a:xfrm>
          <a:prstGeom prst="rect">
            <a:avLst/>
          </a:prstGeom>
        </p:spPr>
        <p:txBody>
          <a:bodyPr wrap="square">
            <a:spAutoFit/>
          </a:bodyPr>
          <a:lstStyle/>
          <a:p>
            <a:pPr algn="ctr"/>
            <a:r>
              <a:rPr lang="en-GB" sz="2400">
                <a:solidFill>
                  <a:schemeClr val="accent2">
                    <a:lumMod val="75000"/>
                  </a:schemeClr>
                </a:solidFill>
                <a:latin typeface="Comic Sans MS" panose="030F0702030302020204" pitchFamily="66" charset="0"/>
              </a:rPr>
              <a:t>We are so excited about the year ahead and looking forward to getting to know the children and having </a:t>
            </a:r>
          </a:p>
          <a:p>
            <a:pPr algn="ctr"/>
            <a:r>
              <a:rPr lang="en-GB" sz="2400">
                <a:solidFill>
                  <a:schemeClr val="accent2">
                    <a:lumMod val="75000"/>
                  </a:schemeClr>
                </a:solidFill>
                <a:latin typeface="Comic Sans MS" panose="030F0702030302020204" pitchFamily="66" charset="0"/>
              </a:rPr>
              <a:t> a fantastic year in Year 4!</a:t>
            </a:r>
          </a:p>
        </p:txBody>
      </p:sp>
      <p:sp>
        <p:nvSpPr>
          <p:cNvPr id="4" name="Star: 5 Points 3">
            <a:extLst>
              <a:ext uri="{FF2B5EF4-FFF2-40B4-BE49-F238E27FC236}">
                <a16:creationId xmlns:a16="http://schemas.microsoft.com/office/drawing/2014/main" id="{A55D84FF-CA93-0CD2-BD35-E41AB06D08E9}"/>
              </a:ext>
            </a:extLst>
          </p:cNvPr>
          <p:cNvSpPr/>
          <p:nvPr/>
        </p:nvSpPr>
        <p:spPr>
          <a:xfrm>
            <a:off x="11335109" y="336430"/>
            <a:ext cx="574259" cy="576085"/>
          </a:xfrm>
          <a:prstGeom prst="star5">
            <a:avLst/>
          </a:prstGeom>
          <a:ln>
            <a:solidFill>
              <a:schemeClr val="accent4"/>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275834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1176d4-a1a1-4e9c-8166-cf0d0b391ed9" xsi:nil="true"/>
    <lcf76f155ced4ddcb4097134ff3c332f xmlns="b91ff8f4-7308-487a-9b43-8871d3f744b1">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40584DA10DF2541BFB0752036DE4B84" ma:contentTypeVersion="13" ma:contentTypeDescription="Create a new document." ma:contentTypeScope="" ma:versionID="fde879f3e401481fc0be04b7b7349d6c">
  <xsd:schema xmlns:xsd="http://www.w3.org/2001/XMLSchema" xmlns:xs="http://www.w3.org/2001/XMLSchema" xmlns:p="http://schemas.microsoft.com/office/2006/metadata/properties" xmlns:ns2="b91ff8f4-7308-487a-9b43-8871d3f744b1" xmlns:ns3="cc1176d4-a1a1-4e9c-8166-cf0d0b391ed9" targetNamespace="http://schemas.microsoft.com/office/2006/metadata/properties" ma:root="true" ma:fieldsID="3dad0c53f486310611c328da72648529" ns2:_="" ns3:_="">
    <xsd:import namespace="b91ff8f4-7308-487a-9b43-8871d3f744b1"/>
    <xsd:import namespace="cc1176d4-a1a1-4e9c-8166-cf0d0b391ed9"/>
    <xsd:element name="properties">
      <xsd:complexType>
        <xsd:sequence>
          <xsd:element name="documentManagement">
            <xsd:complexType>
              <xsd:all>
                <xsd:element ref="ns2:MediaServiceBillingMetadata" minOccurs="0"/>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1ff8f4-7308-487a-9b43-8871d3f744b1" elementFormDefault="qualified">
    <xsd:import namespace="http://schemas.microsoft.com/office/2006/documentManagement/types"/>
    <xsd:import namespace="http://schemas.microsoft.com/office/infopath/2007/PartnerControls"/>
    <xsd:element name="MediaServiceBillingMetadata" ma:index="8" nillable="true" ma:displayName="MediaServiceBillingMetadata" ma:hidden="true" ma:internalName="MediaServiceBillingMetadata" ma:readOnly="true">
      <xsd:simpleType>
        <xsd:restriction base="dms:Not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fieldId="{5cf76f15-5ced-4ddc-b409-7134ff3c332f}" ma:taxonomyMulti="true" ma:sspId="00000000-0000-0000-0000-000000000000" ma:termSetId="00000000-0000-0000-0000-000000000000" ma:anchorId="00000000-0000-0000-0000-000000000000" ma:open="fals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c1176d4-a1a1-4e9c-8166-cf0d0b391ed9"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6025db6b-719e-4b15-b3c8-9190e0dd1013}" ma:internalName="TaxCatchAll" ma:showField="CatchAllData" ma:web="cc1176d4-a1a1-4e9c-8166-cf0d0b391ed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A45899-4585-45DA-BB1D-80E82737E3D1}">
  <ds:schemaRefs>
    <ds:schemaRef ds:uri="http://purl.org/dc/elements/1.1/"/>
    <ds:schemaRef ds:uri="http://www.w3.org/XML/1998/namespace"/>
    <ds:schemaRef ds:uri="http://purl.org/dc/terms/"/>
    <ds:schemaRef ds:uri="http://schemas.microsoft.com/office/2006/metadata/properties"/>
    <ds:schemaRef ds:uri="b91ff8f4-7308-487a-9b43-8871d3f744b1"/>
    <ds:schemaRef ds:uri="http://schemas.microsoft.com/office/infopath/2007/PartnerControls"/>
    <ds:schemaRef ds:uri="http://schemas.microsoft.com/office/2006/documentManagement/types"/>
    <ds:schemaRef ds:uri="http://purl.org/dc/dcmitype/"/>
    <ds:schemaRef ds:uri="http://schemas.openxmlformats.org/package/2006/metadata/core-properties"/>
    <ds:schemaRef ds:uri="cc1176d4-a1a1-4e9c-8166-cf0d0b391ed9"/>
  </ds:schemaRefs>
</ds:datastoreItem>
</file>

<file path=customXml/itemProps2.xml><?xml version="1.0" encoding="utf-8"?>
<ds:datastoreItem xmlns:ds="http://schemas.openxmlformats.org/officeDocument/2006/customXml" ds:itemID="{D140528D-1E7C-4A5C-A877-B61D2BA905FC}">
  <ds:schemaRefs>
    <ds:schemaRef ds:uri="http://schemas.microsoft.com/sharepoint/v3/contenttype/forms"/>
  </ds:schemaRefs>
</ds:datastoreItem>
</file>

<file path=customXml/itemProps3.xml><?xml version="1.0" encoding="utf-8"?>
<ds:datastoreItem xmlns:ds="http://schemas.openxmlformats.org/officeDocument/2006/customXml" ds:itemID="{142050B8-FFCE-48DC-A394-ED6FCA469264}">
  <ds:schemaRefs>
    <ds:schemaRef ds:uri="b91ff8f4-7308-487a-9b43-8871d3f744b1"/>
    <ds:schemaRef ds:uri="cc1176d4-a1a1-4e9c-8166-cf0d0b391ed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1886</Words>
  <Application>Microsoft Office PowerPoint</Application>
  <PresentationFormat>Widescreen</PresentationFormat>
  <Paragraphs>286</Paragraphs>
  <Slides>24</Slides>
  <Notes>0</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24</vt:i4>
      </vt:variant>
    </vt:vector>
  </HeadingPairs>
  <TitlesOfParts>
    <vt:vector size="35" baseType="lpstr">
      <vt:lpstr>Arial</vt:lpstr>
      <vt:lpstr>Calibri</vt:lpstr>
      <vt:lpstr>Calibri Light</vt:lpstr>
      <vt:lpstr>CCW Cursive Writing 1</vt:lpstr>
      <vt:lpstr>Comic Sans MS</vt:lpstr>
      <vt:lpstr>Constantia</vt:lpstr>
      <vt:lpstr>Helvetica</vt:lpstr>
      <vt:lpstr>Letter-join 8</vt:lpstr>
      <vt:lpstr>Times New Roman</vt:lpstr>
      <vt:lpstr>Office Theme</vt:lpstr>
      <vt:lpstr>Document</vt:lpstr>
      <vt:lpstr>PowerPoint Presentation</vt:lpstr>
      <vt:lpstr>PowerPoint Presentation</vt:lpstr>
      <vt:lpstr>PowerPoint Presentation</vt:lpstr>
      <vt:lpstr>CATHOLIC LIFE, PRAYER AND LITURGY</vt:lpstr>
      <vt:lpstr>PowerPoint Presentation</vt:lpstr>
      <vt:lpstr>Year 4 Class Saint  St. Catherine of Siena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Craft Aprons </vt:lpstr>
      <vt:lpstr>PowerPoint Presentation</vt:lpstr>
      <vt:lpstr>PowerPoint Presentation</vt:lpstr>
      <vt:lpstr>PowerPoint Presentation</vt:lpstr>
      <vt:lpstr>Relationships &amp; Health Education</vt:lpstr>
      <vt:lpstr>PowerPoint Presentation</vt:lpstr>
      <vt:lpstr>PowerPoint Presentation</vt:lpstr>
      <vt:lpstr>PowerPoint Presentation</vt:lpstr>
      <vt:lpstr>PowerPoint Presentation</vt:lpstr>
      <vt:lpstr>PowerPoint Presentation</vt:lpstr>
      <vt:lpstr>PowerPoint Presentation</vt:lpstr>
    </vt:vector>
  </TitlesOfParts>
  <Company>Lancashire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Kearsley</dc:creator>
  <cp:lastModifiedBy>Sian O'Rourke</cp:lastModifiedBy>
  <cp:revision>2</cp:revision>
  <dcterms:created xsi:type="dcterms:W3CDTF">2020-09-22T10:22:53Z</dcterms:created>
  <dcterms:modified xsi:type="dcterms:W3CDTF">2026-10-07T15:52:43Z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0x010100740584DA10DF2541BFB0752036DE4B84</vt:lpwstr>
  </property>
  <property fmtid="{D5CDD505-2E9C-101B-9397-08002B2CF9AE}" pid="3" name="Order">
    <vt:r8>61800</vt:r8>
  </property>
  <property fmtid="{D5CDD505-2E9C-101B-9397-08002B2CF9AE}" pid="4" name="MSIP_Label_5fd01511-f384-45a6-83b5-060bf3de0c7e_Enabled">
    <vt:lpwstr>true</vt:lpwstr>
  </property>
  <property fmtid="{D5CDD505-2E9C-101B-9397-08002B2CF9AE}" pid="5" name="MSIP_Label_5fd01511-f384-45a6-83b5-060bf3de0c7e_SetDate">
    <vt:lpwstr>2026-09-02T18:33:27Z</vt:lpwstr>
  </property>
  <property fmtid="{D5CDD505-2E9C-101B-9397-08002B2CF9AE}" pid="6" name="MSIP_Label_5fd01511-f384-45a6-83b5-060bf3de0c7e_Method">
    <vt:lpwstr>Standard</vt:lpwstr>
  </property>
  <property fmtid="{D5CDD505-2E9C-101B-9397-08002B2CF9AE}" pid="7" name="MSIP_Label_5fd01511-f384-45a6-83b5-060bf3de0c7e_Name">
    <vt:lpwstr>Internal</vt:lpwstr>
  </property>
  <property fmtid="{D5CDD505-2E9C-101B-9397-08002B2CF9AE}" pid="8" name="MSIP_Label_5fd01511-f384-45a6-83b5-060bf3de0c7e_SiteId">
    <vt:lpwstr>83739eb2-d8ac-4c52-b4d9-4367caf4a396</vt:lpwstr>
  </property>
  <property fmtid="{D5CDD505-2E9C-101B-9397-08002B2CF9AE}" pid="9" name="MSIP_Label_5fd01511-f384-45a6-83b5-060bf3de0c7e_ActionId">
    <vt:lpwstr>03bc77a0-34db-4082-829b-f16d79e7f190</vt:lpwstr>
  </property>
  <property fmtid="{D5CDD505-2E9C-101B-9397-08002B2CF9AE}" pid="10" name="MSIP_Label_5fd01511-f384-45a6-83b5-060bf3de0c7e_ContentBits">
    <vt:lpwstr>0</vt:lpwstr>
  </property>
  <property fmtid="{D5CDD505-2E9C-101B-9397-08002B2CF9AE}" pid="11" name="MSIP_Label_5fd01511-f384-45a6-83b5-060bf3de0c7e_Tag">
    <vt:lpwstr>10, 3, 0, 1</vt:lpwstr>
  </property>
  <property fmtid="{D5CDD505-2E9C-101B-9397-08002B2CF9AE}" pid="12" name="MediaServiceImageTags">
    <vt:lpwstr/>
  </property>
</Properties>
</file>