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98" r:id="rId7"/>
    <p:sldId id="267" r:id="rId8"/>
    <p:sldId id="270" r:id="rId9"/>
    <p:sldId id="289" r:id="rId10"/>
    <p:sldId id="296" r:id="rId11"/>
    <p:sldId id="295" r:id="rId12"/>
    <p:sldId id="268" r:id="rId13"/>
    <p:sldId id="262" r:id="rId14"/>
    <p:sldId id="282" r:id="rId15"/>
    <p:sldId id="284" r:id="rId16"/>
    <p:sldId id="259" r:id="rId17"/>
    <p:sldId id="276" r:id="rId18"/>
    <p:sldId id="258" r:id="rId19"/>
    <p:sldId id="261" r:id="rId20"/>
    <p:sldId id="264" r:id="rId21"/>
    <p:sldId id="273" r:id="rId22"/>
    <p:sldId id="280" r:id="rId23"/>
    <p:sldId id="286" r:id="rId24"/>
    <p:sldId id="266" r:id="rId25"/>
    <p:sldId id="26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99" autoAdjust="0"/>
    <p:restoredTop sz="94660"/>
  </p:normalViewPr>
  <p:slideViewPr>
    <p:cSldViewPr snapToGrid="0">
      <p:cViewPr varScale="1">
        <p:scale>
          <a:sx n="74" d="100"/>
          <a:sy n="74" d="100"/>
        </p:scale>
        <p:origin x="6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Handley" userId="d150493d-d707-470f-8cc4-5c1db2744be3" providerId="ADAL" clId="{3765DDCD-842F-4D17-9465-35C34BEFB61B}"/>
    <pc:docChg chg="undo custSel mod addSld delSld modSld sldOrd">
      <pc:chgData name="Natasha Handley" userId="d150493d-d707-470f-8cc4-5c1db2744be3" providerId="ADAL" clId="{3765DDCD-842F-4D17-9465-35C34BEFB61B}" dt="2026-10-07T20:07:58.580" v="885" actId="33475"/>
      <pc:docMkLst>
        <pc:docMk/>
      </pc:docMkLst>
      <pc:sldChg chg="addSp delSp modSp mod ord">
        <pc:chgData name="Natasha Handley" userId="d150493d-d707-470f-8cc4-5c1db2744be3" providerId="ADAL" clId="{3765DDCD-842F-4D17-9465-35C34BEFB61B}" dt="2026-10-07T20:05:07.209" v="872"/>
        <pc:sldMkLst>
          <pc:docMk/>
          <pc:sldMk cId="2433825803" sldId="257"/>
        </pc:sldMkLst>
        <pc:spChg chg="add del mod">
          <ac:chgData name="Natasha Handley" userId="d150493d-d707-470f-8cc4-5c1db2744be3" providerId="ADAL" clId="{3765DDCD-842F-4D17-9465-35C34BEFB61B}" dt="2026-10-07T20:01:18.402" v="797"/>
          <ac:spMkLst>
            <pc:docMk/>
            <pc:sldMk cId="2433825803" sldId="257"/>
            <ac:spMk id="6" creationId="{C88DDE44-3BE7-AB80-3228-4472B9B3D3C3}"/>
          </ac:spMkLst>
        </pc:spChg>
        <pc:spChg chg="add mod">
          <ac:chgData name="Natasha Handley" userId="d150493d-d707-470f-8cc4-5c1db2744be3" providerId="ADAL" clId="{3765DDCD-842F-4D17-9465-35C34BEFB61B}" dt="2026-10-07T20:02:04.183" v="853" actId="14100"/>
          <ac:spMkLst>
            <pc:docMk/>
            <pc:sldMk cId="2433825803" sldId="257"/>
            <ac:spMk id="9" creationId="{CBDF3DCD-0392-615F-00F7-F0909C615F72}"/>
          </ac:spMkLst>
        </pc:spChg>
        <pc:spChg chg="mod">
          <ac:chgData name="Natasha Handley" userId="d150493d-d707-470f-8cc4-5c1db2744be3" providerId="ADAL" clId="{3765DDCD-842F-4D17-9465-35C34BEFB61B}" dt="2026-10-07T20:00:58.299" v="791" actId="14100"/>
          <ac:spMkLst>
            <pc:docMk/>
            <pc:sldMk cId="2433825803" sldId="257"/>
            <ac:spMk id="10" creationId="{00000000-0000-0000-0000-000000000000}"/>
          </ac:spMkLst>
        </pc:spChg>
        <pc:picChg chg="mod">
          <ac:chgData name="Natasha Handley" userId="d150493d-d707-470f-8cc4-5c1db2744be3" providerId="ADAL" clId="{3765DDCD-842F-4D17-9465-35C34BEFB61B}" dt="2026-10-07T20:00:45.906" v="785" actId="1076"/>
          <ac:picMkLst>
            <pc:docMk/>
            <pc:sldMk cId="2433825803" sldId="257"/>
            <ac:picMk id="2" creationId="{00000000-0000-0000-0000-000000000000}"/>
          </ac:picMkLst>
        </pc:picChg>
        <pc:picChg chg="mod">
          <ac:chgData name="Natasha Handley" userId="d150493d-d707-470f-8cc4-5c1db2744be3" providerId="ADAL" clId="{3765DDCD-842F-4D17-9465-35C34BEFB61B}" dt="2026-10-07T20:00:47.786" v="786" actId="1076"/>
          <ac:picMkLst>
            <pc:docMk/>
            <pc:sldMk cId="2433825803" sldId="257"/>
            <ac:picMk id="4" creationId="{00000000-0000-0000-0000-000000000000}"/>
          </ac:picMkLst>
        </pc:picChg>
        <pc:picChg chg="add mod modCrop">
          <ac:chgData name="Natasha Handley" userId="d150493d-d707-470f-8cc4-5c1db2744be3" providerId="ADAL" clId="{3765DDCD-842F-4D17-9465-35C34BEFB61B}" dt="2026-10-07T20:01:11.055" v="794" actId="1076"/>
          <ac:picMkLst>
            <pc:docMk/>
            <pc:sldMk cId="2433825803" sldId="257"/>
            <ac:picMk id="5" creationId="{38FFEC6C-95A2-271F-5F94-80D2BBC58D24}"/>
          </ac:picMkLst>
        </pc:picChg>
        <pc:picChg chg="add mod">
          <ac:chgData name="Natasha Handley" userId="d150493d-d707-470f-8cc4-5c1db2744be3" providerId="ADAL" clId="{3765DDCD-842F-4D17-9465-35C34BEFB61B}" dt="2026-10-07T20:03:03.923" v="857" actId="1076"/>
          <ac:picMkLst>
            <pc:docMk/>
            <pc:sldMk cId="2433825803" sldId="257"/>
            <ac:picMk id="12" creationId="{7AEF72DE-F76C-7040-9ACB-66579071D493}"/>
          </ac:picMkLst>
        </pc:picChg>
        <pc:picChg chg="add mod">
          <ac:chgData name="Natasha Handley" userId="d150493d-d707-470f-8cc4-5c1db2744be3" providerId="ADAL" clId="{3765DDCD-842F-4D17-9465-35C34BEFB61B}" dt="2026-10-07T20:03:23.102" v="861" actId="1076"/>
          <ac:picMkLst>
            <pc:docMk/>
            <pc:sldMk cId="2433825803" sldId="257"/>
            <ac:picMk id="14" creationId="{A87A6664-5ADA-62D0-826E-E1E4041AEC05}"/>
          </ac:picMkLst>
        </pc:picChg>
      </pc:sldChg>
      <pc:sldChg chg="ord">
        <pc:chgData name="Natasha Handley" userId="d150493d-d707-470f-8cc4-5c1db2744be3" providerId="ADAL" clId="{3765DDCD-842F-4D17-9465-35C34BEFB61B}" dt="2026-10-07T20:05:54.246" v="878"/>
        <pc:sldMkLst>
          <pc:docMk/>
          <pc:sldMk cId="2233458238" sldId="258"/>
        </pc:sldMkLst>
      </pc:sldChg>
      <pc:sldChg chg="ord">
        <pc:chgData name="Natasha Handley" userId="d150493d-d707-470f-8cc4-5c1db2744be3" providerId="ADAL" clId="{3765DDCD-842F-4D17-9465-35C34BEFB61B}" dt="2026-10-07T20:05:35.640" v="874"/>
        <pc:sldMkLst>
          <pc:docMk/>
          <pc:sldMk cId="2342636394" sldId="259"/>
        </pc:sldMkLst>
      </pc:sldChg>
      <pc:sldChg chg="modSp mod ord">
        <pc:chgData name="Natasha Handley" userId="d150493d-d707-470f-8cc4-5c1db2744be3" providerId="ADAL" clId="{3765DDCD-842F-4D17-9465-35C34BEFB61B}" dt="2026-10-07T20:06:11.225" v="882"/>
        <pc:sldMkLst>
          <pc:docMk/>
          <pc:sldMk cId="3346846419" sldId="261"/>
        </pc:sldMkLst>
        <pc:spChg chg="mod">
          <ac:chgData name="Natasha Handley" userId="d150493d-d707-470f-8cc4-5c1db2744be3" providerId="ADAL" clId="{3765DDCD-842F-4D17-9465-35C34BEFB61B}" dt="2026-10-07T19:51:05.277" v="770" actId="6549"/>
          <ac:spMkLst>
            <pc:docMk/>
            <pc:sldMk cId="3346846419" sldId="261"/>
            <ac:spMk id="13" creationId="{00000000-0000-0000-0000-000000000000}"/>
          </ac:spMkLst>
        </pc:spChg>
        <pc:picChg chg="mod">
          <ac:chgData name="Natasha Handley" userId="d150493d-d707-470f-8cc4-5c1db2744be3" providerId="ADAL" clId="{3765DDCD-842F-4D17-9465-35C34BEFB61B}" dt="2026-10-07T19:50:18.687" v="703" actId="1076"/>
          <ac:picMkLst>
            <pc:docMk/>
            <pc:sldMk cId="3346846419" sldId="261"/>
            <ac:picMk id="2" creationId="{00000000-0000-0000-0000-000000000000}"/>
          </ac:picMkLst>
        </pc:picChg>
      </pc:sldChg>
      <pc:sldChg chg="modSp mod ord">
        <pc:chgData name="Natasha Handley" userId="d150493d-d707-470f-8cc4-5c1db2744be3" providerId="ADAL" clId="{3765DDCD-842F-4D17-9465-35C34BEFB61B}" dt="2026-10-07T20:06:05.644" v="880"/>
        <pc:sldMkLst>
          <pc:docMk/>
          <pc:sldMk cId="784237731" sldId="264"/>
        </pc:sldMkLst>
        <pc:spChg chg="mod">
          <ac:chgData name="Natasha Handley" userId="d150493d-d707-470f-8cc4-5c1db2744be3" providerId="ADAL" clId="{3765DDCD-842F-4D17-9465-35C34BEFB61B}" dt="2026-10-07T19:35:27.376" v="630" actId="20577"/>
          <ac:spMkLst>
            <pc:docMk/>
            <pc:sldMk cId="784237731" sldId="264"/>
            <ac:spMk id="8" creationId="{00000000-0000-0000-0000-000000000000}"/>
          </ac:spMkLst>
        </pc:spChg>
      </pc:sldChg>
      <pc:sldChg chg="modSp mod">
        <pc:chgData name="Natasha Handley" userId="d150493d-d707-470f-8cc4-5c1db2744be3" providerId="ADAL" clId="{3765DDCD-842F-4D17-9465-35C34BEFB61B}" dt="2026-10-07T19:36:15.090" v="632" actId="33524"/>
        <pc:sldMkLst>
          <pc:docMk/>
          <pc:sldMk cId="3155069669" sldId="265"/>
        </pc:sldMkLst>
        <pc:spChg chg="mod">
          <ac:chgData name="Natasha Handley" userId="d150493d-d707-470f-8cc4-5c1db2744be3" providerId="ADAL" clId="{3765DDCD-842F-4D17-9465-35C34BEFB61B}" dt="2026-10-07T19:36:15.090" v="632" actId="33524"/>
          <ac:spMkLst>
            <pc:docMk/>
            <pc:sldMk cId="3155069669" sldId="265"/>
            <ac:spMk id="7" creationId="{00000000-0000-0000-0000-000000000000}"/>
          </ac:spMkLst>
        </pc:spChg>
      </pc:sldChg>
      <pc:sldChg chg="modSp mod ord">
        <pc:chgData name="Natasha Handley" userId="d150493d-d707-470f-8cc4-5c1db2744be3" providerId="ADAL" clId="{3765DDCD-842F-4D17-9465-35C34BEFB61B}" dt="2026-10-07T20:06:21.363" v="884"/>
        <pc:sldMkLst>
          <pc:docMk/>
          <pc:sldMk cId="2264233963" sldId="266"/>
        </pc:sldMkLst>
        <pc:spChg chg="mod">
          <ac:chgData name="Natasha Handley" userId="d150493d-d707-470f-8cc4-5c1db2744be3" providerId="ADAL" clId="{3765DDCD-842F-4D17-9465-35C34BEFB61B}" dt="2026-10-07T19:35:59.569" v="631" actId="33524"/>
          <ac:spMkLst>
            <pc:docMk/>
            <pc:sldMk cId="2264233963" sldId="266"/>
            <ac:spMk id="10" creationId="{00000000-0000-0000-0000-000000000000}"/>
          </ac:spMkLst>
        </pc:spChg>
      </pc:sldChg>
      <pc:sldChg chg="ord">
        <pc:chgData name="Natasha Handley" userId="d150493d-d707-470f-8cc4-5c1db2744be3" providerId="ADAL" clId="{3765DDCD-842F-4D17-9465-35C34BEFB61B}" dt="2026-10-07T20:04:39.367" v="866"/>
        <pc:sldMkLst>
          <pc:docMk/>
          <pc:sldMk cId="2195680005" sldId="267"/>
        </pc:sldMkLst>
      </pc:sldChg>
      <pc:sldChg chg="del">
        <pc:chgData name="Natasha Handley" userId="d150493d-d707-470f-8cc4-5c1db2744be3" providerId="ADAL" clId="{3765DDCD-842F-4D17-9465-35C34BEFB61B}" dt="2026-10-07T19:29:00.667" v="591" actId="2696"/>
        <pc:sldMkLst>
          <pc:docMk/>
          <pc:sldMk cId="3367465459" sldId="269"/>
        </pc:sldMkLst>
      </pc:sldChg>
      <pc:sldChg chg="ord">
        <pc:chgData name="Natasha Handley" userId="d150493d-d707-470f-8cc4-5c1db2744be3" providerId="ADAL" clId="{3765DDCD-842F-4D17-9465-35C34BEFB61B}" dt="2026-10-07T20:04:21.346" v="864"/>
        <pc:sldMkLst>
          <pc:docMk/>
          <pc:sldMk cId="415405685" sldId="270"/>
        </pc:sldMkLst>
      </pc:sldChg>
      <pc:sldChg chg="del">
        <pc:chgData name="Natasha Handley" userId="d150493d-d707-470f-8cc4-5c1db2744be3" providerId="ADAL" clId="{3765DDCD-842F-4D17-9465-35C34BEFB61B}" dt="2026-10-07T19:35:02.551" v="618" actId="2696"/>
        <pc:sldMkLst>
          <pc:docMk/>
          <pc:sldMk cId="2522510447" sldId="274"/>
        </pc:sldMkLst>
      </pc:sldChg>
      <pc:sldChg chg="ord">
        <pc:chgData name="Natasha Handley" userId="d150493d-d707-470f-8cc4-5c1db2744be3" providerId="ADAL" clId="{3765DDCD-842F-4D17-9465-35C34BEFB61B}" dt="2026-10-07T20:05:39.732" v="876"/>
        <pc:sldMkLst>
          <pc:docMk/>
          <pc:sldMk cId="110479336" sldId="276"/>
        </pc:sldMkLst>
      </pc:sldChg>
      <pc:sldChg chg="add del">
        <pc:chgData name="Natasha Handley" userId="d150493d-d707-470f-8cc4-5c1db2744be3" providerId="ADAL" clId="{3765DDCD-842F-4D17-9465-35C34BEFB61B}" dt="2026-10-07T19:43:00.266" v="687" actId="2696"/>
        <pc:sldMkLst>
          <pc:docMk/>
          <pc:sldMk cId="533358115" sldId="285"/>
        </pc:sldMkLst>
      </pc:sldChg>
      <pc:sldChg chg="del">
        <pc:chgData name="Natasha Handley" userId="d150493d-d707-470f-8cc4-5c1db2744be3" providerId="ADAL" clId="{3765DDCD-842F-4D17-9465-35C34BEFB61B}" dt="2026-10-07T19:29:52.677" v="596" actId="2696"/>
        <pc:sldMkLst>
          <pc:docMk/>
          <pc:sldMk cId="576028240" sldId="288"/>
        </pc:sldMkLst>
      </pc:sldChg>
      <pc:sldChg chg="modSp add mod setBg">
        <pc:chgData name="Natasha Handley" userId="d150493d-d707-470f-8cc4-5c1db2744be3" providerId="ADAL" clId="{3765DDCD-842F-4D17-9465-35C34BEFB61B}" dt="2026-10-07T19:37:41.611" v="640" actId="1076"/>
        <pc:sldMkLst>
          <pc:docMk/>
          <pc:sldMk cId="770745010" sldId="289"/>
        </pc:sldMkLst>
        <pc:spChg chg="mod">
          <ac:chgData name="Natasha Handley" userId="d150493d-d707-470f-8cc4-5c1db2744be3" providerId="ADAL" clId="{3765DDCD-842F-4D17-9465-35C34BEFB61B}" dt="2026-10-07T19:37:38.394" v="639" actId="14100"/>
          <ac:spMkLst>
            <pc:docMk/>
            <pc:sldMk cId="770745010" sldId="289"/>
            <ac:spMk id="57348" creationId="{00000000-0000-0000-0000-000000000000}"/>
          </ac:spMkLst>
        </pc:spChg>
        <pc:picChg chg="mod">
          <ac:chgData name="Natasha Handley" userId="d150493d-d707-470f-8cc4-5c1db2744be3" providerId="ADAL" clId="{3765DDCD-842F-4D17-9465-35C34BEFB61B}" dt="2026-10-07T19:37:41.611" v="640" actId="1076"/>
          <ac:picMkLst>
            <pc:docMk/>
            <pc:sldMk cId="770745010" sldId="289"/>
            <ac:picMk id="57347" creationId="{00000000-0000-0000-0000-000000000000}"/>
          </ac:picMkLst>
        </pc:picChg>
      </pc:sldChg>
      <pc:sldChg chg="del">
        <pc:chgData name="Natasha Handley" userId="d150493d-d707-470f-8cc4-5c1db2744be3" providerId="ADAL" clId="{3765DDCD-842F-4D17-9465-35C34BEFB61B}" dt="2026-10-07T19:30:50.740" v="597" actId="2696"/>
        <pc:sldMkLst>
          <pc:docMk/>
          <pc:sldMk cId="1674754554" sldId="290"/>
        </pc:sldMkLst>
      </pc:sldChg>
      <pc:sldChg chg="new del">
        <pc:chgData name="Natasha Handley" userId="d150493d-d707-470f-8cc4-5c1db2744be3" providerId="ADAL" clId="{3765DDCD-842F-4D17-9465-35C34BEFB61B}" dt="2026-10-07T19:18:39.946" v="2" actId="2696"/>
        <pc:sldMkLst>
          <pc:docMk/>
          <pc:sldMk cId="1736589302" sldId="291"/>
        </pc:sldMkLst>
      </pc:sldChg>
      <pc:sldChg chg="addSp modSp add del mod">
        <pc:chgData name="Natasha Handley" userId="d150493d-d707-470f-8cc4-5c1db2744be3" providerId="ADAL" clId="{3765DDCD-842F-4D17-9465-35C34BEFB61B}" dt="2026-10-07T19:53:37.776" v="774" actId="2696"/>
        <pc:sldMkLst>
          <pc:docMk/>
          <pc:sldMk cId="382874718" sldId="292"/>
        </pc:sldMkLst>
        <pc:spChg chg="add mod">
          <ac:chgData name="Natasha Handley" userId="d150493d-d707-470f-8cc4-5c1db2744be3" providerId="ADAL" clId="{3765DDCD-842F-4D17-9465-35C34BEFB61B}" dt="2026-10-07T19:38:20.060" v="671" actId="6549"/>
          <ac:spMkLst>
            <pc:docMk/>
            <pc:sldMk cId="382874718" sldId="292"/>
            <ac:spMk id="3" creationId="{9CF71DB4-6458-2DE1-A9DC-2F14135A0EDF}"/>
          </ac:spMkLst>
        </pc:spChg>
        <pc:picChg chg="mod modCrop">
          <ac:chgData name="Natasha Handley" userId="d150493d-d707-470f-8cc4-5c1db2744be3" providerId="ADAL" clId="{3765DDCD-842F-4D17-9465-35C34BEFB61B}" dt="2026-10-07T19:27:24.239" v="575" actId="732"/>
          <ac:picMkLst>
            <pc:docMk/>
            <pc:sldMk cId="382874718" sldId="292"/>
            <ac:picMk id="2" creationId="{00000000-0000-0000-0000-000000000000}"/>
          </ac:picMkLst>
        </pc:picChg>
        <pc:picChg chg="mod">
          <ac:chgData name="Natasha Handley" userId="d150493d-d707-470f-8cc4-5c1db2744be3" providerId="ADAL" clId="{3765DDCD-842F-4D17-9465-35C34BEFB61B}" dt="2026-10-07T19:28:52.522" v="590" actId="1076"/>
          <ac:picMkLst>
            <pc:docMk/>
            <pc:sldMk cId="382874718" sldId="292"/>
            <ac:picMk id="4" creationId="{00000000-0000-0000-0000-000000000000}"/>
          </ac:picMkLst>
        </pc:picChg>
      </pc:sldChg>
      <pc:sldChg chg="addSp delSp new del mod">
        <pc:chgData name="Natasha Handley" userId="d150493d-d707-470f-8cc4-5c1db2744be3" providerId="ADAL" clId="{3765DDCD-842F-4D17-9465-35C34BEFB61B}" dt="2026-10-07T19:40:15.757" v="677" actId="2696"/>
        <pc:sldMkLst>
          <pc:docMk/>
          <pc:sldMk cId="1536933845" sldId="293"/>
        </pc:sldMkLst>
        <pc:picChg chg="add del">
          <ac:chgData name="Natasha Handley" userId="d150493d-d707-470f-8cc4-5c1db2744be3" providerId="ADAL" clId="{3765DDCD-842F-4D17-9465-35C34BEFB61B}" dt="2026-10-07T19:39:13.039" v="674" actId="22"/>
          <ac:picMkLst>
            <pc:docMk/>
            <pc:sldMk cId="1536933845" sldId="293"/>
            <ac:picMk id="5" creationId="{897347E9-D95F-C313-DEBF-E491DD220A9B}"/>
          </ac:picMkLst>
        </pc:picChg>
      </pc:sldChg>
      <pc:sldChg chg="new del">
        <pc:chgData name="Natasha Handley" userId="d150493d-d707-470f-8cc4-5c1db2744be3" providerId="ADAL" clId="{3765DDCD-842F-4D17-9465-35C34BEFB61B}" dt="2026-10-07T19:37:51.944" v="641" actId="2696"/>
        <pc:sldMkLst>
          <pc:docMk/>
          <pc:sldMk cId="2008574147" sldId="293"/>
        </pc:sldMkLst>
      </pc:sldChg>
      <pc:sldChg chg="add ord">
        <pc:chgData name="Natasha Handley" userId="d150493d-d707-470f-8cc4-5c1db2744be3" providerId="ADAL" clId="{3765DDCD-842F-4D17-9465-35C34BEFB61B}" dt="2026-10-07T19:54:02.588" v="776"/>
        <pc:sldMkLst>
          <pc:docMk/>
          <pc:sldMk cId="2088592140" sldId="295"/>
        </pc:sldMkLst>
      </pc:sldChg>
      <pc:sldChg chg="add ord">
        <pc:chgData name="Natasha Handley" userId="d150493d-d707-470f-8cc4-5c1db2744be3" providerId="ADAL" clId="{3765DDCD-842F-4D17-9465-35C34BEFB61B}" dt="2026-10-07T19:40:20.783" v="679"/>
        <pc:sldMkLst>
          <pc:docMk/>
          <pc:sldMk cId="44960157" sldId="296"/>
        </pc:sldMkLst>
      </pc:sldChg>
      <pc:sldChg chg="new del">
        <pc:chgData name="Natasha Handley" userId="d150493d-d707-470f-8cc4-5c1db2744be3" providerId="ADAL" clId="{3765DDCD-842F-4D17-9465-35C34BEFB61B}" dt="2026-10-07T19:42:34.743" v="686" actId="2696"/>
        <pc:sldMkLst>
          <pc:docMk/>
          <pc:sldMk cId="1060108646" sldId="297"/>
        </pc:sldMkLst>
      </pc:sldChg>
      <pc:sldChg chg="new del">
        <pc:chgData name="Natasha Handley" userId="d150493d-d707-470f-8cc4-5c1db2744be3" providerId="ADAL" clId="{3765DDCD-842F-4D17-9465-35C34BEFB61B}" dt="2026-10-07T19:53:15.439" v="773" actId="2696"/>
        <pc:sldMkLst>
          <pc:docMk/>
          <pc:sldMk cId="2721612968" sldId="297"/>
        </pc:sldMkLst>
      </pc:sldChg>
      <pc:sldChg chg="delSp modSp add mod ord">
        <pc:chgData name="Natasha Handley" userId="d150493d-d707-470f-8cc4-5c1db2744be3" providerId="ADAL" clId="{3765DDCD-842F-4D17-9465-35C34BEFB61B}" dt="2026-10-07T20:04:51.626" v="870"/>
        <pc:sldMkLst>
          <pc:docMk/>
          <pc:sldMk cId="3883184018" sldId="298"/>
        </pc:sldMkLst>
        <pc:spChg chg="del">
          <ac:chgData name="Natasha Handley" userId="d150493d-d707-470f-8cc4-5c1db2744be3" providerId="ADAL" clId="{3765DDCD-842F-4D17-9465-35C34BEFB61B}" dt="2026-10-07T20:04:44.378" v="867" actId="478"/>
          <ac:spMkLst>
            <pc:docMk/>
            <pc:sldMk cId="3883184018" sldId="298"/>
            <ac:spMk id="5" creationId="{00000000-0000-0000-0000-000000000000}"/>
          </ac:spMkLst>
        </pc:spChg>
        <pc:picChg chg="mod">
          <ac:chgData name="Natasha Handley" userId="d150493d-d707-470f-8cc4-5c1db2744be3" providerId="ADAL" clId="{3765DDCD-842F-4D17-9465-35C34BEFB61B}" dt="2026-10-07T20:04:48.031" v="868" actId="1076"/>
          <ac:picMkLst>
            <pc:docMk/>
            <pc:sldMk cId="3883184018" sldId="298"/>
            <ac:picMk id="7"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C2541D-D4A7-4F82-9BE5-A1B4C84A7824}" type="doc">
      <dgm:prSet loTypeId="urn:microsoft.com/office/officeart/2005/8/layout/process2" loCatId="process" qsTypeId="urn:microsoft.com/office/officeart/2005/8/quickstyle/simple1" qsCatId="simple" csTypeId="urn:microsoft.com/office/officeart/2005/8/colors/accent1_2" csCatId="accent1" phldr="1"/>
      <dgm:spPr/>
    </dgm:pt>
    <dgm:pt modelId="{58DBFB06-4C78-4BD1-AD42-D145E25CA743}">
      <dgm:prSet phldrT="[Text]" custT="1"/>
      <dgm:spPr/>
      <dgm:t>
        <a:bodyPr/>
        <a:lstStyle/>
        <a:p>
          <a:r>
            <a:rPr lang="en-GB" sz="1400" dirty="0"/>
            <a:t>Unauthorised leave of absence of 10 or more sessions</a:t>
          </a:r>
        </a:p>
      </dgm:t>
    </dgm:pt>
    <dgm:pt modelId="{AB2965B2-6099-4DBD-81C0-A98FBFC1EEDD}" type="parTrans" cxnId="{92E12F18-ADB6-4F0A-98B7-4BB8F3ECB764}">
      <dgm:prSet/>
      <dgm:spPr/>
      <dgm:t>
        <a:bodyPr/>
        <a:lstStyle/>
        <a:p>
          <a:endParaRPr lang="en-GB"/>
        </a:p>
      </dgm:t>
    </dgm:pt>
    <dgm:pt modelId="{C82D71C0-192A-4C33-98BA-E3836C418BB4}" type="sibTrans" cxnId="{92E12F18-ADB6-4F0A-98B7-4BB8F3ECB764}">
      <dgm:prSet/>
      <dgm:spPr/>
      <dgm:t>
        <a:bodyPr/>
        <a:lstStyle/>
        <a:p>
          <a:endParaRPr lang="en-GB"/>
        </a:p>
      </dgm:t>
    </dgm:pt>
    <dgm:pt modelId="{38861689-82A6-4B6A-882E-A2C17DE31F49}">
      <dgm:prSet phldrT="[Text]" custT="1"/>
      <dgm:spPr/>
      <dgm:t>
        <a:bodyPr/>
        <a:lstStyle/>
        <a:p>
          <a:r>
            <a:rPr lang="en-GB" sz="1400" dirty="0"/>
            <a:t>Local authority will issue a fine per parent per child. If paid within 28 days this is £160. If paid within 21 days it is reduced to £80.</a:t>
          </a:r>
        </a:p>
      </dgm:t>
    </dgm:pt>
    <dgm:pt modelId="{60BFA9C3-C974-4014-9CFF-ECE8238C4F6D}" type="parTrans" cxnId="{41AAC55E-4AC5-4F1A-8744-7AACB0A9E02A}">
      <dgm:prSet/>
      <dgm:spPr/>
      <dgm:t>
        <a:bodyPr/>
        <a:lstStyle/>
        <a:p>
          <a:endParaRPr lang="en-GB"/>
        </a:p>
      </dgm:t>
    </dgm:pt>
    <dgm:pt modelId="{29947418-19F9-47F7-B7E3-78AAE7E9D180}" type="sibTrans" cxnId="{41AAC55E-4AC5-4F1A-8744-7AACB0A9E02A}">
      <dgm:prSet/>
      <dgm:spPr/>
      <dgm:t>
        <a:bodyPr/>
        <a:lstStyle/>
        <a:p>
          <a:endParaRPr lang="en-GB"/>
        </a:p>
      </dgm:t>
    </dgm:pt>
    <dgm:pt modelId="{A9DF2469-7C3A-4930-A5F6-5A81ADA8793E}">
      <dgm:prSet phldrT="[Text]" custT="1"/>
      <dgm:spPr/>
      <dgm:t>
        <a:bodyPr/>
        <a:lstStyle/>
        <a:p>
          <a:r>
            <a:rPr lang="en-US" sz="1400" dirty="0">
              <a:effectLst/>
              <a:latin typeface="Calibri" panose="020F0502020204030204" pitchFamily="34" charset="0"/>
              <a:ea typeface="Times New Roman" panose="02020603050405020304" pitchFamily="18" charset="0"/>
            </a:rPr>
            <a:t>If the threshold is met a 2nd time in three years and a 2</a:t>
          </a:r>
          <a:r>
            <a:rPr lang="en-US" sz="1400" baseline="30000" dirty="0">
              <a:effectLst/>
              <a:latin typeface="Calibri" panose="020F0502020204030204" pitchFamily="34" charset="0"/>
              <a:ea typeface="Times New Roman" panose="02020603050405020304" pitchFamily="18" charset="0"/>
            </a:rPr>
            <a:t>nd</a:t>
          </a:r>
          <a:r>
            <a:rPr lang="en-US" sz="14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dirty="0"/>
        </a:p>
      </dgm:t>
    </dgm:pt>
    <dgm:pt modelId="{77A71541-177D-4BEB-AE04-2A4622CC398F}" type="parTrans" cxnId="{6BCA53D0-749F-474C-A82B-A19A0E29D4C6}">
      <dgm:prSet/>
      <dgm:spPr/>
      <dgm:t>
        <a:bodyPr/>
        <a:lstStyle/>
        <a:p>
          <a:endParaRPr lang="en-GB"/>
        </a:p>
      </dgm:t>
    </dgm:pt>
    <dgm:pt modelId="{539CF700-6C8C-4FA6-9922-FF7B551A5DAE}" type="sibTrans" cxnId="{6BCA53D0-749F-474C-A82B-A19A0E29D4C6}">
      <dgm:prSet/>
      <dgm:spPr/>
      <dgm:t>
        <a:bodyPr/>
        <a:lstStyle/>
        <a:p>
          <a:endParaRPr lang="en-GB"/>
        </a:p>
      </dgm:t>
    </dgm:pt>
    <dgm:pt modelId="{EE895A6C-FDB2-430F-80B0-4B17E8922C70}">
      <dgm:prSet custT="1"/>
      <dgm:spPr/>
      <dgm:t>
        <a:bodyPr/>
        <a:lstStyle/>
        <a:p>
          <a:r>
            <a:rPr lang="en-GB" sz="14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dirty="0"/>
        </a:p>
      </dgm:t>
    </dgm:pt>
    <dgm:pt modelId="{CFAE8DA4-AD46-48A2-A649-337BEE18D278}" type="parTrans" cxnId="{928EE196-5B40-42D3-8CD9-C37C6CED5CB5}">
      <dgm:prSet/>
      <dgm:spPr/>
      <dgm:t>
        <a:bodyPr/>
        <a:lstStyle/>
        <a:p>
          <a:endParaRPr lang="en-GB"/>
        </a:p>
      </dgm:t>
    </dgm:pt>
    <dgm:pt modelId="{4F9F490F-9268-4F91-B9E9-BA6A05962173}" type="sibTrans" cxnId="{928EE196-5B40-42D3-8CD9-C37C6CED5CB5}">
      <dgm:prSet/>
      <dgm:spPr/>
      <dgm:t>
        <a:bodyPr/>
        <a:lstStyle/>
        <a:p>
          <a:endParaRPr lang="en-GB"/>
        </a:p>
      </dgm:t>
    </dgm:pt>
    <dgm:pt modelId="{F1B43D73-4807-4E88-B87E-6DE9FB5EB3B9}" type="pres">
      <dgm:prSet presAssocID="{FDC2541D-D4A7-4F82-9BE5-A1B4C84A7824}" presName="linearFlow" presStyleCnt="0">
        <dgm:presLayoutVars>
          <dgm:resizeHandles val="exact"/>
        </dgm:presLayoutVars>
      </dgm:prSet>
      <dgm:spPr/>
    </dgm:pt>
    <dgm:pt modelId="{40DC1387-EF8E-4386-A322-08395C19C190}" type="pres">
      <dgm:prSet presAssocID="{58DBFB06-4C78-4BD1-AD42-D145E25CA743}" presName="node" presStyleLbl="node1" presStyleIdx="0" presStyleCnt="4" custScaleY="68831" custLinFactNeighborX="399" custLinFactNeighborY="-67781">
        <dgm:presLayoutVars>
          <dgm:bulletEnabled val="1"/>
        </dgm:presLayoutVars>
      </dgm:prSet>
      <dgm:spPr/>
    </dgm:pt>
    <dgm:pt modelId="{EEF9ACEB-4715-4FAF-951C-4B72B5D97E92}" type="pres">
      <dgm:prSet presAssocID="{C82D71C0-192A-4C33-98BA-E3836C418BB4}" presName="sibTrans" presStyleLbl="sibTrans2D1" presStyleIdx="0" presStyleCnt="3"/>
      <dgm:spPr/>
    </dgm:pt>
    <dgm:pt modelId="{3840B911-16E0-4206-BA5F-4F1B8331A3B8}" type="pres">
      <dgm:prSet presAssocID="{C82D71C0-192A-4C33-98BA-E3836C418BB4}" presName="connectorText" presStyleLbl="sibTrans2D1" presStyleIdx="0" presStyleCnt="3"/>
      <dgm:spPr/>
    </dgm:pt>
    <dgm:pt modelId="{90123FFF-1303-43B1-B793-16E5CEF8BF59}" type="pres">
      <dgm:prSet presAssocID="{38861689-82A6-4B6A-882E-A2C17DE31F49}" presName="node" presStyleLbl="node1" presStyleIdx="1" presStyleCnt="4">
        <dgm:presLayoutVars>
          <dgm:bulletEnabled val="1"/>
        </dgm:presLayoutVars>
      </dgm:prSet>
      <dgm:spPr/>
    </dgm:pt>
    <dgm:pt modelId="{7C8F61B7-26E8-41D7-B643-A9EAE03F499F}" type="pres">
      <dgm:prSet presAssocID="{29947418-19F9-47F7-B7E3-78AAE7E9D180}" presName="sibTrans" presStyleLbl="sibTrans2D1" presStyleIdx="1" presStyleCnt="3"/>
      <dgm:spPr/>
    </dgm:pt>
    <dgm:pt modelId="{F897E242-BC68-40D5-942A-7F4D631F1326}" type="pres">
      <dgm:prSet presAssocID="{29947418-19F9-47F7-B7E3-78AAE7E9D180}" presName="connectorText" presStyleLbl="sibTrans2D1" presStyleIdx="1" presStyleCnt="3"/>
      <dgm:spPr/>
    </dgm:pt>
    <dgm:pt modelId="{AC02C409-9B98-4E09-A3B8-6680F2A36F2B}" type="pres">
      <dgm:prSet presAssocID="{A9DF2469-7C3A-4930-A5F6-5A81ADA8793E}" presName="node" presStyleLbl="node1" presStyleIdx="2" presStyleCnt="4">
        <dgm:presLayoutVars>
          <dgm:bulletEnabled val="1"/>
        </dgm:presLayoutVars>
      </dgm:prSet>
      <dgm:spPr/>
    </dgm:pt>
    <dgm:pt modelId="{D1F42A31-087B-4B9B-9394-00163F0CC610}" type="pres">
      <dgm:prSet presAssocID="{539CF700-6C8C-4FA6-9922-FF7B551A5DAE}" presName="sibTrans" presStyleLbl="sibTrans2D1" presStyleIdx="2" presStyleCnt="3"/>
      <dgm:spPr/>
    </dgm:pt>
    <dgm:pt modelId="{60862393-F2FC-4AAB-B0BA-30BEB35349D9}" type="pres">
      <dgm:prSet presAssocID="{539CF700-6C8C-4FA6-9922-FF7B551A5DAE}" presName="connectorText" presStyleLbl="sibTrans2D1" presStyleIdx="2" presStyleCnt="3"/>
      <dgm:spPr/>
    </dgm:pt>
    <dgm:pt modelId="{CCC09355-0505-414D-B142-74B2EC7353AB}" type="pres">
      <dgm:prSet presAssocID="{EE895A6C-FDB2-430F-80B0-4B17E8922C70}" presName="node" presStyleLbl="node1" presStyleIdx="3" presStyleCnt="4" custScaleY="138203">
        <dgm:presLayoutVars>
          <dgm:bulletEnabled val="1"/>
        </dgm:presLayoutVars>
      </dgm:prSet>
      <dgm:spPr/>
    </dgm:pt>
  </dgm:ptLst>
  <dgm:cxnLst>
    <dgm:cxn modelId="{EB6E2705-357E-4974-9C62-327C2E39E8D3}" type="presOf" srcId="{C82D71C0-192A-4C33-98BA-E3836C418BB4}" destId="{EEF9ACEB-4715-4FAF-951C-4B72B5D97E92}" srcOrd="0" destOrd="0" presId="urn:microsoft.com/office/officeart/2005/8/layout/process2"/>
    <dgm:cxn modelId="{BF505007-8595-4B89-B347-4BADF9970A16}" type="presOf" srcId="{FDC2541D-D4A7-4F82-9BE5-A1B4C84A7824}" destId="{F1B43D73-4807-4E88-B87E-6DE9FB5EB3B9}" srcOrd="0" destOrd="0" presId="urn:microsoft.com/office/officeart/2005/8/layout/process2"/>
    <dgm:cxn modelId="{92E12F18-ADB6-4F0A-98B7-4BB8F3ECB764}" srcId="{FDC2541D-D4A7-4F82-9BE5-A1B4C84A7824}" destId="{58DBFB06-4C78-4BD1-AD42-D145E25CA743}" srcOrd="0" destOrd="0" parTransId="{AB2965B2-6099-4DBD-81C0-A98FBFC1EEDD}" sibTransId="{C82D71C0-192A-4C33-98BA-E3836C418BB4}"/>
    <dgm:cxn modelId="{FABED820-50D8-44A8-B88E-960956CF6A7E}" type="presOf" srcId="{38861689-82A6-4B6A-882E-A2C17DE31F49}" destId="{90123FFF-1303-43B1-B793-16E5CEF8BF59}" srcOrd="0" destOrd="0" presId="urn:microsoft.com/office/officeart/2005/8/layout/process2"/>
    <dgm:cxn modelId="{C87CAD34-17BF-42ED-8218-02D02BAEF474}" type="presOf" srcId="{29947418-19F9-47F7-B7E3-78AAE7E9D180}" destId="{7C8F61B7-26E8-41D7-B643-A9EAE03F499F}" srcOrd="0" destOrd="0" presId="urn:microsoft.com/office/officeart/2005/8/layout/process2"/>
    <dgm:cxn modelId="{41AAC55E-4AC5-4F1A-8744-7AACB0A9E02A}" srcId="{FDC2541D-D4A7-4F82-9BE5-A1B4C84A7824}" destId="{38861689-82A6-4B6A-882E-A2C17DE31F49}" srcOrd="1" destOrd="0" parTransId="{60BFA9C3-C974-4014-9CFF-ECE8238C4F6D}" sibTransId="{29947418-19F9-47F7-B7E3-78AAE7E9D180}"/>
    <dgm:cxn modelId="{D332C34E-B03A-4ADF-B23C-1D25DA2A5FCE}" type="presOf" srcId="{539CF700-6C8C-4FA6-9922-FF7B551A5DAE}" destId="{60862393-F2FC-4AAB-B0BA-30BEB35349D9}" srcOrd="1" destOrd="0" presId="urn:microsoft.com/office/officeart/2005/8/layout/process2"/>
    <dgm:cxn modelId="{6FC2BF50-9933-4F5A-AF1B-1F6BA03B230D}" type="presOf" srcId="{58DBFB06-4C78-4BD1-AD42-D145E25CA743}" destId="{40DC1387-EF8E-4386-A322-08395C19C190}" srcOrd="0" destOrd="0" presId="urn:microsoft.com/office/officeart/2005/8/layout/process2"/>
    <dgm:cxn modelId="{928EE196-5B40-42D3-8CD9-C37C6CED5CB5}" srcId="{FDC2541D-D4A7-4F82-9BE5-A1B4C84A7824}" destId="{EE895A6C-FDB2-430F-80B0-4B17E8922C70}" srcOrd="3" destOrd="0" parTransId="{CFAE8DA4-AD46-48A2-A649-337BEE18D278}" sibTransId="{4F9F490F-9268-4F91-B9E9-BA6A05962173}"/>
    <dgm:cxn modelId="{9B4A859B-6F49-4265-B08E-8D2F691AFE9B}" type="presOf" srcId="{539CF700-6C8C-4FA6-9922-FF7B551A5DAE}" destId="{D1F42A31-087B-4B9B-9394-00163F0CC610}" srcOrd="0" destOrd="0" presId="urn:microsoft.com/office/officeart/2005/8/layout/process2"/>
    <dgm:cxn modelId="{5FCC97CC-B4E8-43B9-8B78-542C94815AB3}" type="presOf" srcId="{A9DF2469-7C3A-4930-A5F6-5A81ADA8793E}" destId="{AC02C409-9B98-4E09-A3B8-6680F2A36F2B}" srcOrd="0" destOrd="0" presId="urn:microsoft.com/office/officeart/2005/8/layout/process2"/>
    <dgm:cxn modelId="{6BCA53D0-749F-474C-A82B-A19A0E29D4C6}" srcId="{FDC2541D-D4A7-4F82-9BE5-A1B4C84A7824}" destId="{A9DF2469-7C3A-4930-A5F6-5A81ADA8793E}" srcOrd="2" destOrd="0" parTransId="{77A71541-177D-4BEB-AE04-2A4622CC398F}" sibTransId="{539CF700-6C8C-4FA6-9922-FF7B551A5DAE}"/>
    <dgm:cxn modelId="{6684F3DA-9C7B-49E2-A99F-6E879DAD5B77}" type="presOf" srcId="{29947418-19F9-47F7-B7E3-78AAE7E9D180}" destId="{F897E242-BC68-40D5-942A-7F4D631F1326}" srcOrd="1" destOrd="0" presId="urn:microsoft.com/office/officeart/2005/8/layout/process2"/>
    <dgm:cxn modelId="{74C88FF3-1184-4750-BE0E-A83A31C68810}" type="presOf" srcId="{EE895A6C-FDB2-430F-80B0-4B17E8922C70}" destId="{CCC09355-0505-414D-B142-74B2EC7353AB}" srcOrd="0" destOrd="0" presId="urn:microsoft.com/office/officeart/2005/8/layout/process2"/>
    <dgm:cxn modelId="{231442F5-CC9A-48A0-8028-055645F70A72}" type="presOf" srcId="{C82D71C0-192A-4C33-98BA-E3836C418BB4}" destId="{3840B911-16E0-4206-BA5F-4F1B8331A3B8}" srcOrd="1" destOrd="0" presId="urn:microsoft.com/office/officeart/2005/8/layout/process2"/>
    <dgm:cxn modelId="{3DBF8A5C-DEC3-49A5-B26A-32883BCF72D6}" type="presParOf" srcId="{F1B43D73-4807-4E88-B87E-6DE9FB5EB3B9}" destId="{40DC1387-EF8E-4386-A322-08395C19C190}" srcOrd="0" destOrd="0" presId="urn:microsoft.com/office/officeart/2005/8/layout/process2"/>
    <dgm:cxn modelId="{BE658051-D1B5-4330-AC76-989522572C05}" type="presParOf" srcId="{F1B43D73-4807-4E88-B87E-6DE9FB5EB3B9}" destId="{EEF9ACEB-4715-4FAF-951C-4B72B5D97E92}" srcOrd="1" destOrd="0" presId="urn:microsoft.com/office/officeart/2005/8/layout/process2"/>
    <dgm:cxn modelId="{D8464B27-F338-4883-81F9-9993E7EB1194}" type="presParOf" srcId="{EEF9ACEB-4715-4FAF-951C-4B72B5D97E92}" destId="{3840B911-16E0-4206-BA5F-4F1B8331A3B8}" srcOrd="0" destOrd="0" presId="urn:microsoft.com/office/officeart/2005/8/layout/process2"/>
    <dgm:cxn modelId="{0AE7D5A5-D094-45AA-B502-6102356A7CDC}" type="presParOf" srcId="{F1B43D73-4807-4E88-B87E-6DE9FB5EB3B9}" destId="{90123FFF-1303-43B1-B793-16E5CEF8BF59}" srcOrd="2" destOrd="0" presId="urn:microsoft.com/office/officeart/2005/8/layout/process2"/>
    <dgm:cxn modelId="{5D7AA1AD-3116-4AD9-BD47-045F05FE46F3}" type="presParOf" srcId="{F1B43D73-4807-4E88-B87E-6DE9FB5EB3B9}" destId="{7C8F61B7-26E8-41D7-B643-A9EAE03F499F}" srcOrd="3" destOrd="0" presId="urn:microsoft.com/office/officeart/2005/8/layout/process2"/>
    <dgm:cxn modelId="{8FAE7677-2DB5-4837-B3B2-16610B3C3E6E}" type="presParOf" srcId="{7C8F61B7-26E8-41D7-B643-A9EAE03F499F}" destId="{F897E242-BC68-40D5-942A-7F4D631F1326}" srcOrd="0" destOrd="0" presId="urn:microsoft.com/office/officeart/2005/8/layout/process2"/>
    <dgm:cxn modelId="{CC1B78BB-B9A8-4FF2-93F6-812AD61FC777}" type="presParOf" srcId="{F1B43D73-4807-4E88-B87E-6DE9FB5EB3B9}" destId="{AC02C409-9B98-4E09-A3B8-6680F2A36F2B}" srcOrd="4" destOrd="0" presId="urn:microsoft.com/office/officeart/2005/8/layout/process2"/>
    <dgm:cxn modelId="{16C9426F-57CC-4C8D-83BC-7B1F9284C79F}" type="presParOf" srcId="{F1B43D73-4807-4E88-B87E-6DE9FB5EB3B9}" destId="{D1F42A31-087B-4B9B-9394-00163F0CC610}" srcOrd="5" destOrd="0" presId="urn:microsoft.com/office/officeart/2005/8/layout/process2"/>
    <dgm:cxn modelId="{D9B9BAEA-655B-4366-ADBF-E0CED1888E35}" type="presParOf" srcId="{D1F42A31-087B-4B9B-9394-00163F0CC610}" destId="{60862393-F2FC-4AAB-B0BA-30BEB35349D9}" srcOrd="0" destOrd="0" presId="urn:microsoft.com/office/officeart/2005/8/layout/process2"/>
    <dgm:cxn modelId="{3CEE2D10-50E2-443C-956B-172B89694CC1}" type="presParOf" srcId="{F1B43D73-4807-4E88-B87E-6DE9FB5EB3B9}" destId="{CCC09355-0505-414D-B142-74B2EC7353AB}"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C1387-EF8E-4386-A322-08395C19C190}">
      <dsp:nvSpPr>
        <dsp:cNvPr id="0" name=""/>
        <dsp:cNvSpPr/>
      </dsp:nvSpPr>
      <dsp:spPr>
        <a:xfrm>
          <a:off x="3971287" y="0"/>
          <a:ext cx="3885577" cy="6686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Unauthorised leave of absence of 10 or more sessions</a:t>
          </a:r>
        </a:p>
      </dsp:txBody>
      <dsp:txXfrm>
        <a:off x="3990870" y="19583"/>
        <a:ext cx="3846411" cy="629454"/>
      </dsp:txXfrm>
    </dsp:sp>
    <dsp:sp modelId="{EEF9ACEB-4715-4FAF-951C-4B72B5D97E92}">
      <dsp:nvSpPr>
        <dsp:cNvPr id="0" name=""/>
        <dsp:cNvSpPr/>
      </dsp:nvSpPr>
      <dsp:spPr>
        <a:xfrm rot="5440697">
          <a:off x="5723632" y="694822"/>
          <a:ext cx="367175"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76733" y="729802"/>
        <a:ext cx="262277" cy="257023"/>
      </dsp:txXfrm>
    </dsp:sp>
    <dsp:sp modelId="{90123FFF-1303-43B1-B793-16E5CEF8BF59}">
      <dsp:nvSpPr>
        <dsp:cNvPr id="0" name=""/>
        <dsp:cNvSpPr/>
      </dsp:nvSpPr>
      <dsp:spPr>
        <a:xfrm>
          <a:off x="3955783" y="1158152"/>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Local authority will issue a fine per parent per child. If paid within 28 days this is £160. If paid within 21 days it is reduced to £80.</a:t>
          </a:r>
        </a:p>
      </dsp:txBody>
      <dsp:txXfrm>
        <a:off x="3984234" y="1186603"/>
        <a:ext cx="3828675" cy="914492"/>
      </dsp:txXfrm>
    </dsp:sp>
    <dsp:sp modelId="{7C8F61B7-26E8-41D7-B643-A9EAE03F499F}">
      <dsp:nvSpPr>
        <dsp:cNvPr id="0" name=""/>
        <dsp:cNvSpPr/>
      </dsp:nvSpPr>
      <dsp:spPr>
        <a:xfrm rot="5400000">
          <a:off x="5716436" y="2153831"/>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67434" y="2190258"/>
        <a:ext cx="262277" cy="254990"/>
      </dsp:txXfrm>
    </dsp:sp>
    <dsp:sp modelId="{AC02C409-9B98-4E09-A3B8-6680F2A36F2B}">
      <dsp:nvSpPr>
        <dsp:cNvPr id="0" name=""/>
        <dsp:cNvSpPr/>
      </dsp:nvSpPr>
      <dsp:spPr>
        <a:xfrm>
          <a:off x="3955783" y="2615244"/>
          <a:ext cx="3885577" cy="9713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effectLst/>
              <a:latin typeface="Calibri" panose="020F0502020204030204" pitchFamily="34" charset="0"/>
              <a:ea typeface="Times New Roman" panose="02020603050405020304" pitchFamily="18" charset="0"/>
            </a:rPr>
            <a:t>If the threshold is met a 2nd time in three years and a 2</a:t>
          </a:r>
          <a:r>
            <a:rPr lang="en-US" sz="1400" kern="1200" baseline="30000" dirty="0">
              <a:effectLst/>
              <a:latin typeface="Calibri" panose="020F0502020204030204" pitchFamily="34" charset="0"/>
              <a:ea typeface="Times New Roman" panose="02020603050405020304" pitchFamily="18" charset="0"/>
            </a:rPr>
            <a:t>nd</a:t>
          </a:r>
          <a:r>
            <a:rPr lang="en-US" sz="1400" kern="1200" dirty="0">
              <a:effectLst/>
              <a:latin typeface="Calibri" panose="020F0502020204030204" pitchFamily="34" charset="0"/>
              <a:ea typeface="Times New Roman" panose="02020603050405020304" pitchFamily="18" charset="0"/>
            </a:rPr>
            <a:t> Penalty notice is issued to the same parent in relation to the same child – this will a flat rate of £160 if paid within 28 days.</a:t>
          </a:r>
          <a:endParaRPr lang="en-GB" sz="1400" kern="1200" dirty="0"/>
        </a:p>
      </dsp:txBody>
      <dsp:txXfrm>
        <a:off x="3984234" y="2643695"/>
        <a:ext cx="3828675" cy="914492"/>
      </dsp:txXfrm>
    </dsp:sp>
    <dsp:sp modelId="{D1F42A31-087B-4B9B-9394-00163F0CC610}">
      <dsp:nvSpPr>
        <dsp:cNvPr id="0" name=""/>
        <dsp:cNvSpPr/>
      </dsp:nvSpPr>
      <dsp:spPr>
        <a:xfrm rot="5400000">
          <a:off x="5716436" y="3610923"/>
          <a:ext cx="364272" cy="4371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kern="1200"/>
        </a:p>
      </dsp:txBody>
      <dsp:txXfrm rot="-5400000">
        <a:off x="5767434" y="3647350"/>
        <a:ext cx="262277" cy="254990"/>
      </dsp:txXfrm>
    </dsp:sp>
    <dsp:sp modelId="{CCC09355-0505-414D-B142-74B2EC7353AB}">
      <dsp:nvSpPr>
        <dsp:cNvPr id="0" name=""/>
        <dsp:cNvSpPr/>
      </dsp:nvSpPr>
      <dsp:spPr>
        <a:xfrm>
          <a:off x="3955783" y="4072335"/>
          <a:ext cx="3885577" cy="13424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effectLst/>
              <a:latin typeface="Calibri" panose="020F0502020204030204" pitchFamily="34" charset="0"/>
              <a:ea typeface="Times New Roman" panose="02020603050405020304" pitchFamily="18" charset="0"/>
            </a:rPr>
            <a:t>A third penalty notice cannot be issued to the same parent in respect of the same child within 3 years of the date of issue of the first. In a case where the national threshold is met for a third time (or subsequent times) within those 3 years, alternative action should be taken instead. This will often include considering prosecution.</a:t>
          </a:r>
          <a:endParaRPr lang="en-GB" sz="1400" kern="1200" dirty="0"/>
        </a:p>
      </dsp:txBody>
      <dsp:txXfrm>
        <a:off x="3995103" y="4111655"/>
        <a:ext cx="3806937" cy="1263856"/>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07/10/2026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07/10/2026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07/10/2026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07/10/2026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07/10/2026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5000"/>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07/10/2026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google.co.uk/url?sa=i&amp;rct=j&amp;q=&amp;esrc=s&amp;source=images&amp;cd=&amp;ved=2ahUKEwi56OShuLfkAhXjQxUIHUiqAF4QjRx6BAgBEAQ&amp;url=https://www.amazon.com/Gods-Grandmother-Saint-Brian-Kiczek-ebook/dp/B07N1R4XD9&amp;psig=AOvVaw0BlNd-95hIvIwubdXNWg3f&amp;ust=1567695151202999"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package" Target="../embeddings/Microsoft_Word_Document.docx"/><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nspcc.org.uk/preventing-abuse/keeping-children-safe/online-safety/" TargetMode="External"/><Relationship Id="rId2" Type="http://schemas.openxmlformats.org/officeDocument/2006/relationships/hyperlink" Target="https://www.internetmatters.org/wp-content/uploads/2015/05/ncro3p-Internet-Matters_E-safety_Primary_1.pdf" TargetMode="Externa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Lst>
          </a:blip>
          <a:srcRect l="1096"/>
          <a:stretch/>
        </p:blipFill>
        <p:spPr>
          <a:xfrm>
            <a:off x="4868947" y="1725991"/>
            <a:ext cx="2518549" cy="2539226"/>
          </a:xfrm>
          <a:prstGeom prst="rect">
            <a:avLst/>
          </a:prstGeom>
        </p:spPr>
      </p:pic>
      <p:sp>
        <p:nvSpPr>
          <p:cNvPr id="4" name="Subtitle 3"/>
          <p:cNvSpPr>
            <a:spLocks noGrp="1"/>
          </p:cNvSpPr>
          <p:nvPr>
            <p:ph type="subTitle" idx="1"/>
          </p:nvPr>
        </p:nvSpPr>
        <p:spPr>
          <a:xfrm>
            <a:off x="1556221" y="4331605"/>
            <a:ext cx="9144000" cy="1655762"/>
          </a:xfrm>
        </p:spPr>
        <p:txBody>
          <a:bodyPr>
            <a:normAutofit/>
          </a:bodyPr>
          <a:lstStyle/>
          <a:p>
            <a:r>
              <a:rPr lang="en-GB" sz="7200" dirty="0">
                <a:effectLst>
                  <a:outerShdw blurRad="38100" dist="38100" dir="2700000" algn="tl">
                    <a:srgbClr val="000000">
                      <a:alpha val="43137"/>
                    </a:srgbClr>
                  </a:outerShdw>
                </a:effectLst>
              </a:rPr>
              <a:t>Welcome to Nursery</a:t>
            </a:r>
          </a:p>
        </p:txBody>
      </p:sp>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34142" y="224416"/>
            <a:ext cx="6267797" cy="646331"/>
          </a:xfrm>
          <a:prstGeom prst="rect">
            <a:avLst/>
          </a:prstGeom>
          <a:noFill/>
        </p:spPr>
        <p:txBody>
          <a:bodyPr wrap="square" rtlCol="0">
            <a:spAutoFit/>
          </a:bodyPr>
          <a:lstStyle/>
          <a:p>
            <a:pPr algn="ctr"/>
            <a:r>
              <a:rPr lang="en-GB" sz="3600" dirty="0">
                <a:latin typeface="Comic Sans MS" panose="030F0702030302020204" pitchFamily="66" charset="0"/>
              </a:rPr>
              <a:t>Meet the Nursery Team</a:t>
            </a:r>
          </a:p>
        </p:txBody>
      </p:sp>
      <p:pic>
        <p:nvPicPr>
          <p:cNvPr id="2" name="Picture 1"/>
          <p:cNvPicPr>
            <a:picLocks noChangeAspect="1"/>
          </p:cNvPicPr>
          <p:nvPr/>
        </p:nvPicPr>
        <p:blipFill>
          <a:blip r:embed="rId2"/>
          <a:stretch>
            <a:fillRect/>
          </a:stretch>
        </p:blipFill>
        <p:spPr>
          <a:xfrm>
            <a:off x="3393521" y="870747"/>
            <a:ext cx="1696066" cy="2044734"/>
          </a:xfrm>
          <a:prstGeom prst="rect">
            <a:avLst/>
          </a:prstGeom>
        </p:spPr>
      </p:pic>
      <p:pic>
        <p:nvPicPr>
          <p:cNvPr id="4" name="Picture 3"/>
          <p:cNvPicPr>
            <a:picLocks noChangeAspect="1"/>
          </p:cNvPicPr>
          <p:nvPr/>
        </p:nvPicPr>
        <p:blipFill>
          <a:blip r:embed="rId3"/>
          <a:stretch>
            <a:fillRect/>
          </a:stretch>
        </p:blipFill>
        <p:spPr>
          <a:xfrm>
            <a:off x="7026597" y="870747"/>
            <a:ext cx="1791879" cy="2012954"/>
          </a:xfrm>
          <a:prstGeom prst="rect">
            <a:avLst/>
          </a:prstGeom>
        </p:spPr>
      </p:pic>
      <p:sp>
        <p:nvSpPr>
          <p:cNvPr id="10" name="TextBox 9"/>
          <p:cNvSpPr txBox="1"/>
          <p:nvPr/>
        </p:nvSpPr>
        <p:spPr>
          <a:xfrm>
            <a:off x="2166898" y="2853926"/>
            <a:ext cx="7356664" cy="707886"/>
          </a:xfrm>
          <a:prstGeom prst="rect">
            <a:avLst/>
          </a:prstGeom>
          <a:noFill/>
        </p:spPr>
        <p:txBody>
          <a:bodyPr wrap="square" rtlCol="0">
            <a:spAutoFit/>
          </a:bodyPr>
          <a:lstStyle/>
          <a:p>
            <a:r>
              <a:rPr lang="en-GB" sz="4000" dirty="0"/>
              <a:t>        Mrs Handley        Mrs Ballard</a:t>
            </a:r>
          </a:p>
        </p:txBody>
      </p:sp>
      <p:pic>
        <p:nvPicPr>
          <p:cNvPr id="5" name="Picture 4">
            <a:extLst>
              <a:ext uri="{FF2B5EF4-FFF2-40B4-BE49-F238E27FC236}">
                <a16:creationId xmlns:a16="http://schemas.microsoft.com/office/drawing/2014/main" id="{38FFEC6C-95A2-271F-5F94-80D2BBC58D24}"/>
              </a:ext>
            </a:extLst>
          </p:cNvPr>
          <p:cNvPicPr>
            <a:picLocks noChangeAspect="1"/>
          </p:cNvPicPr>
          <p:nvPr/>
        </p:nvPicPr>
        <p:blipFill>
          <a:blip r:embed="rId4"/>
          <a:srcRect r="13385" b="22"/>
          <a:stretch>
            <a:fillRect/>
          </a:stretch>
        </p:blipFill>
        <p:spPr>
          <a:xfrm>
            <a:off x="5281118" y="3862784"/>
            <a:ext cx="1629763" cy="2078229"/>
          </a:xfrm>
          <a:prstGeom prst="rect">
            <a:avLst/>
          </a:prstGeom>
        </p:spPr>
      </p:pic>
      <p:sp>
        <p:nvSpPr>
          <p:cNvPr id="9" name="TextBox 8">
            <a:extLst>
              <a:ext uri="{FF2B5EF4-FFF2-40B4-BE49-F238E27FC236}">
                <a16:creationId xmlns:a16="http://schemas.microsoft.com/office/drawing/2014/main" id="{CBDF3DCD-0392-615F-00F7-F0909C615F72}"/>
              </a:ext>
            </a:extLst>
          </p:cNvPr>
          <p:cNvSpPr txBox="1"/>
          <p:nvPr/>
        </p:nvSpPr>
        <p:spPr>
          <a:xfrm>
            <a:off x="1355097" y="5820980"/>
            <a:ext cx="9816111" cy="707886"/>
          </a:xfrm>
          <a:prstGeom prst="rect">
            <a:avLst/>
          </a:prstGeom>
          <a:noFill/>
        </p:spPr>
        <p:txBody>
          <a:bodyPr wrap="square">
            <a:spAutoFit/>
          </a:bodyPr>
          <a:lstStyle/>
          <a:p>
            <a:r>
              <a:rPr lang="en-GB" sz="4000" dirty="0"/>
              <a:t> Miss Mason        Mrs Stokes         Miss Stokes</a:t>
            </a:r>
            <a:endParaRPr lang="en-GB" dirty="0"/>
          </a:p>
        </p:txBody>
      </p:sp>
      <p:pic>
        <p:nvPicPr>
          <p:cNvPr id="12" name="Picture 11">
            <a:extLst>
              <a:ext uri="{FF2B5EF4-FFF2-40B4-BE49-F238E27FC236}">
                <a16:creationId xmlns:a16="http://schemas.microsoft.com/office/drawing/2014/main" id="{7AEF72DE-F76C-7040-9ACB-66579071D493}"/>
              </a:ext>
            </a:extLst>
          </p:cNvPr>
          <p:cNvPicPr>
            <a:picLocks noChangeAspect="1"/>
          </p:cNvPicPr>
          <p:nvPr/>
        </p:nvPicPr>
        <p:blipFill>
          <a:blip r:embed="rId5"/>
          <a:srcRect l="13166" t="5232" r="11841" b="10014"/>
          <a:stretch>
            <a:fillRect/>
          </a:stretch>
        </p:blipFill>
        <p:spPr>
          <a:xfrm>
            <a:off x="1937634" y="3867850"/>
            <a:ext cx="1883870" cy="2073163"/>
          </a:xfrm>
          <a:prstGeom prst="rect">
            <a:avLst/>
          </a:prstGeom>
        </p:spPr>
      </p:pic>
      <p:pic>
        <p:nvPicPr>
          <p:cNvPr id="14" name="Picture 13">
            <a:extLst>
              <a:ext uri="{FF2B5EF4-FFF2-40B4-BE49-F238E27FC236}">
                <a16:creationId xmlns:a16="http://schemas.microsoft.com/office/drawing/2014/main" id="{A87A6664-5ADA-62D0-826E-E1E4041AEC05}"/>
              </a:ext>
            </a:extLst>
          </p:cNvPr>
          <p:cNvPicPr>
            <a:picLocks noChangeAspect="1"/>
          </p:cNvPicPr>
          <p:nvPr/>
        </p:nvPicPr>
        <p:blipFill>
          <a:blip r:embed="rId6"/>
          <a:stretch>
            <a:fillRect/>
          </a:stretch>
        </p:blipFill>
        <p:spPr>
          <a:xfrm>
            <a:off x="8441772" y="3858339"/>
            <a:ext cx="2163580" cy="2073162"/>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980646" y="421576"/>
            <a:ext cx="4230708" cy="6014848"/>
          </a:xfrm>
          <a:prstGeom prst="rect">
            <a:avLst/>
          </a:prstGeom>
        </p:spPr>
      </p:pic>
    </p:spTree>
    <p:extLst>
      <p:ext uri="{BB962C8B-B14F-4D97-AF65-F5344CB8AC3E}">
        <p14:creationId xmlns:p14="http://schemas.microsoft.com/office/powerpoint/2010/main" val="3883184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1549" y="1118938"/>
            <a:ext cx="6032998" cy="4419226"/>
          </a:xfrm>
          <a:prstGeom prst="rect">
            <a:avLst/>
          </a:prstGeom>
        </p:spPr>
        <p:txBody>
          <a:bodyPr wrap="square">
            <a:spAutoFit/>
          </a:bodyPr>
          <a:lstStyle/>
          <a:p>
            <a:pPr algn="ctr" eaLnBrk="0" fontAlgn="base" hangingPunct="0">
              <a:spcAft>
                <a:spcPts val="0"/>
              </a:spcAft>
            </a:pPr>
            <a:r>
              <a:rPr lang="en-GB" sz="32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Prayer to 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sz="1400" b="1" dirty="0">
                <a:latin typeface="Comic Sans MS" panose="030F0702030302020204" pitchFamily="66" charset="0"/>
                <a:ea typeface="Times New Roman" panose="02020603050405020304" pitchFamily="18" charset="0"/>
                <a:cs typeface="Calibri" panose="020F0502020204030204" pitchFamily="34" charset="0"/>
              </a:rPr>
              <a:t>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Saint Anne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Since Mary was your daughter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Jesus your grandson,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look lovingly upon our families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in the same way that you looked upon the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Holy Family in Nazareth,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intercede for us in heaven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where we all hope to meet one day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as members of the one, splendid family of God,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sins forgiven,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our problems solved </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and our hearts filled with love</a:t>
            </a:r>
            <a:endParaRPr lang="en-GB" sz="1400" dirty="0">
              <a:latin typeface="Times New Roman" panose="02020603050405020304" pitchFamily="18" charset="0"/>
              <a:ea typeface="Times New Roman" panose="02020603050405020304" pitchFamily="18" charset="0"/>
            </a:endParaRPr>
          </a:p>
          <a:p>
            <a:pPr algn="ctr" eaLnBrk="0" fontAlgn="base" hangingPunct="0">
              <a:spcAft>
                <a:spcPts val="0"/>
              </a:spcAft>
            </a:pPr>
            <a:r>
              <a:rPr lang="en-GB" b="1"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Amen</a:t>
            </a:r>
            <a:endParaRPr lang="en-GB" sz="1400" dirty="0">
              <a:effectLst/>
              <a:latin typeface="Times New Roman" panose="02020603050405020304" pitchFamily="18" charset="0"/>
              <a:ea typeface="Times New Roman" panose="02020603050405020304" pitchFamily="18" charset="0"/>
            </a:endParaRPr>
          </a:p>
        </p:txBody>
      </p:sp>
      <p:pic>
        <p:nvPicPr>
          <p:cNvPr id="6" name="irc_mi" descr="Image result for saint anne">
            <a:hlinkClick r:id="rId2"/>
          </p:cNvPr>
          <p:cNvPicPr/>
          <p:nvPr/>
        </p:nvPicPr>
        <p:blipFill>
          <a:blip r:embed="rId3">
            <a:extLst>
              <a:ext uri="{28A0092B-C50C-407E-A947-70E740481C1C}">
                <a14:useLocalDpi xmlns:a14="http://schemas.microsoft.com/office/drawing/2010/main" val="0"/>
              </a:ext>
            </a:extLst>
          </a:blip>
          <a:srcRect t="9448" r="-121" b="18141"/>
          <a:stretch>
            <a:fillRect/>
          </a:stretch>
        </p:blipFill>
        <p:spPr bwMode="auto">
          <a:xfrm>
            <a:off x="7114396" y="912515"/>
            <a:ext cx="4048125" cy="4685030"/>
          </a:xfrm>
          <a:prstGeom prst="rect">
            <a:avLst/>
          </a:prstGeom>
          <a:noFill/>
        </p:spPr>
      </p:pic>
    </p:spTree>
    <p:extLst>
      <p:ext uri="{BB962C8B-B14F-4D97-AF65-F5344CB8AC3E}">
        <p14:creationId xmlns:p14="http://schemas.microsoft.com/office/powerpoint/2010/main" val="21956800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1325563"/>
          </a:xfrm>
        </p:spPr>
        <p:txBody>
          <a:bodyPr>
            <a:normAutofit/>
          </a:bodyPr>
          <a:lstStyle/>
          <a:p>
            <a:r>
              <a:rPr lang="en-GB" sz="3600" u="sng" dirty="0">
                <a:latin typeface="Comic Sans MS" panose="030F0702030302020204" pitchFamily="66" charset="0"/>
              </a:rPr>
              <a:t>Catholic Life-Prayer and Liturgy</a:t>
            </a:r>
          </a:p>
        </p:txBody>
      </p:sp>
      <p:sp>
        <p:nvSpPr>
          <p:cNvPr id="6" name="Content Placeholder 2"/>
          <p:cNvSpPr>
            <a:spLocks noGrp="1"/>
          </p:cNvSpPr>
          <p:nvPr>
            <p:ph idx="1"/>
          </p:nvPr>
        </p:nvSpPr>
        <p:spPr>
          <a:xfrm>
            <a:off x="838200" y="1433738"/>
            <a:ext cx="10515600" cy="4575175"/>
          </a:xfrm>
        </p:spPr>
        <p:txBody>
          <a:bodyPr>
            <a:normAutofit fontScale="92500" lnSpcReduction="20000"/>
          </a:bodyPr>
          <a:lstStyle/>
          <a:p>
            <a:pPr marL="0" lvl="0" indent="0">
              <a:lnSpc>
                <a:spcPct val="150000"/>
              </a:lnSpc>
              <a:buNone/>
            </a:pPr>
            <a:r>
              <a:rPr lang="en-GB" dirty="0">
                <a:solidFill>
                  <a:prstClr val="black"/>
                </a:solidFill>
                <a:latin typeface="Comic Sans MS" panose="030F0702030302020204" pitchFamily="66" charset="0"/>
              </a:rPr>
              <a:t>As a Catholic School we practise our faith every day.</a:t>
            </a:r>
          </a:p>
          <a:p>
            <a:pPr marL="0" lvl="0" indent="0">
              <a:lnSpc>
                <a:spcPct val="150000"/>
              </a:lnSpc>
              <a:buNone/>
            </a:pPr>
            <a:r>
              <a:rPr lang="en-GB" dirty="0">
                <a:solidFill>
                  <a:prstClr val="black"/>
                </a:solidFill>
                <a:latin typeface="Comic Sans MS" panose="030F0702030302020204" pitchFamily="66" charset="0"/>
              </a:rPr>
              <a:t>All children take part in celebration of the word each day. Nursery children say the Morning Offering prayer together and learn to say their own thank you and sorry prayers. </a:t>
            </a:r>
          </a:p>
          <a:p>
            <a:pPr marL="0" lvl="0" indent="0">
              <a:lnSpc>
                <a:spcPct val="150000"/>
              </a:lnSpc>
              <a:buNone/>
            </a:pPr>
            <a:r>
              <a:rPr lang="en-GB" b="1" u="sng" dirty="0">
                <a:solidFill>
                  <a:prstClr val="black"/>
                </a:solidFill>
                <a:latin typeface="Comic Sans MS" panose="030F0702030302020204" pitchFamily="66" charset="0"/>
              </a:rPr>
              <a:t>The Sign of the Cross (Nursery)</a:t>
            </a:r>
          </a:p>
          <a:p>
            <a:pPr marL="0" lvl="0" indent="0">
              <a:lnSpc>
                <a:spcPct val="150000"/>
              </a:lnSpc>
              <a:buNone/>
            </a:pPr>
            <a:r>
              <a:rPr lang="en-GB" sz="2000" dirty="0">
                <a:solidFill>
                  <a:prstClr val="black"/>
                </a:solidFill>
                <a:latin typeface="Comic Sans MS" panose="030F0702030302020204" pitchFamily="66" charset="0"/>
              </a:rPr>
              <a:t>From my head, to my heart. </a:t>
            </a:r>
          </a:p>
          <a:p>
            <a:pPr marL="0" lvl="0" indent="0">
              <a:lnSpc>
                <a:spcPct val="150000"/>
              </a:lnSpc>
              <a:buNone/>
            </a:pPr>
            <a:r>
              <a:rPr lang="en-GB" sz="2000" dirty="0">
                <a:solidFill>
                  <a:prstClr val="black"/>
                </a:solidFill>
                <a:latin typeface="Comic Sans MS" panose="030F0702030302020204" pitchFamily="66" charset="0"/>
              </a:rPr>
              <a:t>From this shoulder, to this shoulder. </a:t>
            </a:r>
          </a:p>
          <a:p>
            <a:pPr marL="0" lvl="0" indent="0">
              <a:lnSpc>
                <a:spcPct val="150000"/>
              </a:lnSpc>
              <a:buNone/>
            </a:pPr>
            <a:r>
              <a:rPr lang="en-GB" sz="2000" dirty="0">
                <a:solidFill>
                  <a:prstClr val="black"/>
                </a:solidFill>
                <a:latin typeface="Comic Sans MS" panose="030F0702030302020204" pitchFamily="66" charset="0"/>
              </a:rPr>
              <a:t>I belong to God. </a:t>
            </a:r>
          </a:p>
        </p:txBody>
      </p:sp>
    </p:spTree>
    <p:extLst>
      <p:ext uri="{BB962C8B-B14F-4D97-AF65-F5344CB8AC3E}">
        <p14:creationId xmlns:p14="http://schemas.microsoft.com/office/powerpoint/2010/main" val="4154056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288" y="-100013"/>
            <a:ext cx="8229600" cy="1384301"/>
          </a:xfrm>
        </p:spPr>
        <p:txBody>
          <a:bodyPr/>
          <a:lstStyle/>
          <a:p>
            <a:pPr algn="ctr">
              <a:defRPr/>
            </a:pPr>
            <a:r>
              <a:rPr lang="en-GB" sz="4000" dirty="0">
                <a:solidFill>
                  <a:schemeClr val="bg2"/>
                </a:solidFill>
                <a:effectLst/>
                <a:latin typeface="Comic Sans MS" panose="030F0702030302020204" pitchFamily="66" charset="0"/>
                <a:cs typeface="Calibri" panose="020F0502020204030204" pitchFamily="34" charset="0"/>
              </a:rPr>
              <a:t>The EYFS</a:t>
            </a:r>
          </a:p>
        </p:txBody>
      </p:sp>
      <p:pic>
        <p:nvPicPr>
          <p:cNvPr id="573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75698" y="1471493"/>
            <a:ext cx="7272338" cy="4865687"/>
          </a:xfrm>
        </p:spPr>
      </p:pic>
      <p:sp>
        <p:nvSpPr>
          <p:cNvPr id="57348" name="Rectangle 4"/>
          <p:cNvSpPr>
            <a:spLocks noChangeArrowheads="1"/>
          </p:cNvSpPr>
          <p:nvPr/>
        </p:nvSpPr>
        <p:spPr bwMode="auto">
          <a:xfrm>
            <a:off x="522611" y="400050"/>
            <a:ext cx="11054038"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hlink"/>
              </a:buClr>
              <a:buSzPct val="120000"/>
              <a:buChar char="•"/>
              <a:defRPr sz="3200">
                <a:solidFill>
                  <a:schemeClr val="tx1"/>
                </a:solidFill>
                <a:latin typeface="Tahoma" panose="020B0604030504040204" pitchFamily="34" charset="0"/>
              </a:defRPr>
            </a:lvl1pPr>
            <a:lvl2pPr marL="742950" indent="-285750">
              <a:spcBef>
                <a:spcPct val="20000"/>
              </a:spcBef>
              <a:buFont typeface="Tahoma" panose="020B0604030504040204" pitchFamily="34" charset="0"/>
              <a:buChar char="–"/>
              <a:defRPr sz="2800">
                <a:solidFill>
                  <a:schemeClr val="tx1"/>
                </a:solidFill>
                <a:latin typeface="Tahoma" panose="020B0604030504040204" pitchFamily="34" charset="0"/>
              </a:defRPr>
            </a:lvl2pPr>
            <a:lvl3pPr marL="1143000" indent="-228600">
              <a:spcBef>
                <a:spcPct val="20000"/>
              </a:spcBef>
              <a:buClr>
                <a:schemeClr val="hlink"/>
              </a:buClr>
              <a:buSzPct val="120000"/>
              <a:buChar char="•"/>
              <a:defRPr sz="2400">
                <a:solidFill>
                  <a:schemeClr val="tx1"/>
                </a:solidFill>
                <a:latin typeface="Tahoma" panose="020B0604030504040204" pitchFamily="34" charset="0"/>
              </a:defRPr>
            </a:lvl3pPr>
            <a:lvl4pPr marL="1600200" indent="-228600">
              <a:spcBef>
                <a:spcPct val="20000"/>
              </a:spcBef>
              <a:buFont typeface="Tahoma" panose="020B0604030504040204" pitchFamily="34" charset="0"/>
              <a:buChar char="–"/>
              <a:defRPr sz="2000">
                <a:solidFill>
                  <a:schemeClr val="tx1"/>
                </a:solidFill>
                <a:latin typeface="Tahoma" panose="020B0604030504040204" pitchFamily="34" charset="0"/>
              </a:defRPr>
            </a:lvl4pPr>
            <a:lvl5pPr marL="2057400" indent="-228600">
              <a:spcBef>
                <a:spcPct val="20000"/>
              </a:spcBef>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latin typeface="Tahoma" panose="020B0604030504040204" pitchFamily="34" charset="0"/>
              </a:defRPr>
            </a:lvl9pPr>
          </a:lstStyle>
          <a:p>
            <a:pPr fontAlgn="base">
              <a:lnSpc>
                <a:spcPct val="90000"/>
              </a:lnSpc>
              <a:spcBef>
                <a:spcPct val="0"/>
              </a:spcBef>
              <a:spcAft>
                <a:spcPct val="0"/>
              </a:spcAft>
              <a:buClrTx/>
              <a:buSzTx/>
              <a:buNone/>
            </a:pPr>
            <a:r>
              <a:rPr lang="en-GB" altLang="en-US" sz="2800" dirty="0">
                <a:solidFill>
                  <a:srgbClr val="000000"/>
                </a:solidFill>
                <a:latin typeface="Calibri" panose="020F0502020204030204" pitchFamily="34" charset="0"/>
                <a:cs typeface="Calibri" panose="020F0502020204030204" pitchFamily="34" charset="0"/>
              </a:rPr>
              <a:t>To lay the </a:t>
            </a:r>
            <a:r>
              <a:rPr lang="en-GB" altLang="en-US" sz="2800" u="sng" dirty="0">
                <a:solidFill>
                  <a:srgbClr val="000000"/>
                </a:solidFill>
                <a:latin typeface="Calibri" panose="020F0502020204030204" pitchFamily="34" charset="0"/>
                <a:cs typeface="Calibri" panose="020F0502020204030204" pitchFamily="34" charset="0"/>
              </a:rPr>
              <a:t>foundations</a:t>
            </a:r>
            <a:r>
              <a:rPr lang="en-GB" altLang="en-US" sz="2800" dirty="0">
                <a:solidFill>
                  <a:srgbClr val="000000"/>
                </a:solidFill>
                <a:latin typeface="Calibri" panose="020F0502020204030204" pitchFamily="34" charset="0"/>
                <a:cs typeface="Calibri" panose="020F0502020204030204" pitchFamily="34" charset="0"/>
              </a:rPr>
              <a:t> for learning through  a fun play-based curriculum. We nurture the children’s growth in many ways across the seven areas of learning. </a:t>
            </a:r>
          </a:p>
        </p:txBody>
      </p:sp>
    </p:spTree>
    <p:extLst>
      <p:ext uri="{BB962C8B-B14F-4D97-AF65-F5344CB8AC3E}">
        <p14:creationId xmlns:p14="http://schemas.microsoft.com/office/powerpoint/2010/main" val="770745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0DCA9-B9D5-FC91-539C-AB76A8AD10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3A38EE-203A-B2FC-74F1-652928A5291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725966A-7DDB-1F7F-E947-004A6551B93A}"/>
              </a:ext>
            </a:extLst>
          </p:cNvPr>
          <p:cNvSpPr>
            <a:spLocks noGrp="1"/>
          </p:cNvSpPr>
          <p:nvPr>
            <p:ph idx="1"/>
          </p:nvPr>
        </p:nvSpPr>
        <p:spPr/>
        <p:txBody>
          <a:bodyPr/>
          <a:lstStyle/>
          <a:p>
            <a:endParaRPr lang="en-GB" dirty="0"/>
          </a:p>
        </p:txBody>
      </p:sp>
      <p:pic>
        <p:nvPicPr>
          <p:cNvPr id="9" name="Picture 8">
            <a:extLst>
              <a:ext uri="{FF2B5EF4-FFF2-40B4-BE49-F238E27FC236}">
                <a16:creationId xmlns:a16="http://schemas.microsoft.com/office/drawing/2014/main" id="{1CAFBE39-CBB6-76E7-7182-17164E569D07}"/>
              </a:ext>
            </a:extLst>
          </p:cNvPr>
          <p:cNvPicPr>
            <a:picLocks noChangeAspect="1"/>
          </p:cNvPicPr>
          <p:nvPr/>
        </p:nvPicPr>
        <p:blipFill>
          <a:blip r:embed="rId2"/>
          <a:stretch>
            <a:fillRect/>
          </a:stretch>
        </p:blipFill>
        <p:spPr>
          <a:xfrm>
            <a:off x="60960" y="114416"/>
            <a:ext cx="12070080" cy="6629167"/>
          </a:xfrm>
          <a:prstGeom prst="rect">
            <a:avLst/>
          </a:prstGeom>
        </p:spPr>
      </p:pic>
    </p:spTree>
    <p:extLst>
      <p:ext uri="{BB962C8B-B14F-4D97-AF65-F5344CB8AC3E}">
        <p14:creationId xmlns:p14="http://schemas.microsoft.com/office/powerpoint/2010/main" val="44960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20947"/>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pic>
        <p:nvPicPr>
          <p:cNvPr id="6" name="Picture 5">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68408" y="1419225"/>
            <a:ext cx="4381500" cy="4019550"/>
          </a:xfrm>
          <a:prstGeom prst="rect">
            <a:avLst/>
          </a:prstGeom>
        </p:spPr>
      </p:pic>
      <p:sp>
        <p:nvSpPr>
          <p:cNvPr id="7" name="TextBox 6">
            <a:extLst>
              <a:ext uri="{FF2B5EF4-FFF2-40B4-BE49-F238E27FC236}">
                <a16:creationId xmlns:a16="http://schemas.microsoft.com/office/drawing/2014/main" id="{31A49BF8-6CE0-47C3-7364-82C804C7D68A}"/>
              </a:ext>
            </a:extLst>
          </p:cNvPr>
          <p:cNvSpPr txBox="1"/>
          <p:nvPr/>
        </p:nvSpPr>
        <p:spPr>
          <a:xfrm>
            <a:off x="5219700" y="2262654"/>
            <a:ext cx="6702641" cy="3108543"/>
          </a:xfrm>
          <a:prstGeom prst="rect">
            <a:avLst/>
          </a:prstGeom>
          <a:noFill/>
        </p:spPr>
        <p:txBody>
          <a:bodyPr wrap="square" rtlCol="0">
            <a:spAutoFit/>
          </a:bodyPr>
          <a:lstStyle/>
          <a:p>
            <a:pPr algn="ctr"/>
            <a:r>
              <a:rPr lang="en-GB" sz="2000" b="1" dirty="0">
                <a:latin typeface="Comic Sans MS" panose="030F0702030302020204" pitchFamily="66" charset="0"/>
              </a:rPr>
              <a:t>Building the Kingdom</a:t>
            </a:r>
            <a:r>
              <a:rPr lang="en-GB" sz="20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2088592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1752" y="1622883"/>
            <a:ext cx="7010552" cy="600164"/>
          </a:xfrm>
          <a:prstGeom prst="rect">
            <a:avLst/>
          </a:prstGeom>
        </p:spPr>
        <p:txBody>
          <a:bodyPr wrap="square">
            <a:spAutoFit/>
          </a:bodyPr>
          <a:lstStyle/>
          <a:p>
            <a:pPr algn="ctr" eaLnBrk="0" fontAlgn="base" hangingPunct="0">
              <a:spcAft>
                <a:spcPts val="0"/>
              </a:spcAft>
            </a:pPr>
            <a:endParaRPr lang="en-GB" sz="1900" b="1" u="sng"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Aft>
                <a:spcPts val="0"/>
              </a:spcAft>
            </a:pPr>
            <a:endParaRPr lang="en-GB" sz="1400" dirty="0">
              <a:latin typeface="Times New Roman" panose="02020603050405020304" pitchFamily="18" charset="0"/>
              <a:ea typeface="Times New Roman" panose="02020603050405020304" pitchFamily="18" charset="0"/>
            </a:endParaRPr>
          </a:p>
        </p:txBody>
      </p:sp>
      <p:sp>
        <p:nvSpPr>
          <p:cNvPr id="4" name="Title 1"/>
          <p:cNvSpPr>
            <a:spLocks noGrp="1"/>
          </p:cNvSpPr>
          <p:nvPr>
            <p:ph type="title"/>
          </p:nvPr>
        </p:nvSpPr>
        <p:spPr>
          <a:xfrm>
            <a:off x="710738" y="140527"/>
            <a:ext cx="11304478" cy="1325563"/>
          </a:xfrm>
        </p:spPr>
        <p:txBody>
          <a:bodyPr>
            <a:normAutofit/>
          </a:bodyPr>
          <a:lstStyle/>
          <a:p>
            <a:r>
              <a:rPr lang="en-GB" sz="4000" u="sng" dirty="0">
                <a:latin typeface="Comic Sans MS" panose="030F0702030302020204" pitchFamily="66" charset="0"/>
              </a:rPr>
              <a:t>Nursery Class Saint: Mary</a:t>
            </a:r>
            <a:endParaRPr lang="en-GB" sz="4000" dirty="0">
              <a:latin typeface="Comic Sans MS" panose="030F0702030302020204" pitchFamily="66" charset="0"/>
            </a:endParaRPr>
          </a:p>
        </p:txBody>
      </p:sp>
      <p:pic>
        <p:nvPicPr>
          <p:cNvPr id="9" name="Picture 8"/>
          <p:cNvPicPr>
            <a:picLocks noChangeAspect="1"/>
          </p:cNvPicPr>
          <p:nvPr/>
        </p:nvPicPr>
        <p:blipFill>
          <a:blip r:embed="rId2"/>
          <a:stretch>
            <a:fillRect/>
          </a:stretch>
        </p:blipFill>
        <p:spPr>
          <a:xfrm>
            <a:off x="2422382" y="1250621"/>
            <a:ext cx="3950985" cy="5196678"/>
          </a:xfrm>
          <a:prstGeom prst="rect">
            <a:avLst/>
          </a:prstGeom>
        </p:spPr>
      </p:pic>
      <p:pic>
        <p:nvPicPr>
          <p:cNvPr id="11" name="Picture 10"/>
          <p:cNvPicPr>
            <a:picLocks noChangeAspect="1"/>
          </p:cNvPicPr>
          <p:nvPr/>
        </p:nvPicPr>
        <p:blipFill rotWithShape="1">
          <a:blip r:embed="rId3"/>
          <a:srcRect l="25724"/>
          <a:stretch/>
        </p:blipFill>
        <p:spPr>
          <a:xfrm>
            <a:off x="9354312" y="1922965"/>
            <a:ext cx="2478024" cy="4511685"/>
          </a:xfrm>
          <a:prstGeom prst="rect">
            <a:avLst/>
          </a:prstGeom>
        </p:spPr>
      </p:pic>
    </p:spTree>
    <p:extLst>
      <p:ext uri="{BB962C8B-B14F-4D97-AF65-F5344CB8AC3E}">
        <p14:creationId xmlns:p14="http://schemas.microsoft.com/office/powerpoint/2010/main" val="2433342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5128" y="555102"/>
            <a:ext cx="11454938" cy="6202750"/>
          </a:xfrm>
          <a:prstGeom prst="rect">
            <a:avLst/>
          </a:prstGeom>
          <a:noFill/>
          <a:ln w="76200">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sz="3600" u="sng" dirty="0">
                <a:solidFill>
                  <a:schemeClr val="tx1"/>
                </a:solidFill>
                <a:latin typeface="Comic Sans MS" panose="030F0702030302020204" pitchFamily="66" charset="0"/>
              </a:rPr>
              <a:t>Parent Reminders</a:t>
            </a:r>
          </a:p>
          <a:p>
            <a:pPr marL="285750" lvl="0" indent="-285750">
              <a:buFont typeface="Arial" panose="020B0604020202020204" pitchFamily="34" charset="0"/>
              <a:buChar char="•"/>
            </a:pPr>
            <a:r>
              <a:rPr lang="en-US" sz="2400" dirty="0">
                <a:latin typeface="Comic Sans MS" panose="030F0702030302020204" pitchFamily="66" charset="0"/>
              </a:rPr>
              <a:t>The school gates open for the start of the day a few minutes before 8.30am each morning.</a:t>
            </a:r>
          </a:p>
          <a:p>
            <a:pPr marL="285750" lvl="0" indent="-285750">
              <a:buFont typeface="Arial" panose="020B0604020202020204" pitchFamily="34" charset="0"/>
              <a:buChar char="•"/>
            </a:pPr>
            <a:r>
              <a:rPr lang="en-GB" sz="2400" dirty="0">
                <a:latin typeface="Comic Sans MS" panose="030F0702030302020204" pitchFamily="66" charset="0"/>
              </a:rPr>
              <a:t>Nursery begins at 8.30am. and finishes at 11.30 am. </a:t>
            </a:r>
          </a:p>
          <a:p>
            <a:pPr marL="285750" lvl="0" indent="-285750">
              <a:buFont typeface="Arial" panose="020B0604020202020204" pitchFamily="34" charset="0"/>
              <a:buChar char="•"/>
            </a:pPr>
            <a:r>
              <a:rPr lang="en-GB" sz="2400" dirty="0">
                <a:solidFill>
                  <a:schemeClr val="tx1"/>
                </a:solidFill>
                <a:latin typeface="Comic Sans MS" panose="030F0702030302020204" pitchFamily="66" charset="0"/>
              </a:rPr>
              <a:t>Children who arrive late will need to go to the main office to be registered. They will receive a late mark. </a:t>
            </a:r>
          </a:p>
          <a:p>
            <a:pPr marL="285750" lvl="0" indent="-285750">
              <a:buFont typeface="Arial" panose="020B0604020202020204" pitchFamily="34" charset="0"/>
              <a:buChar char="•"/>
            </a:pPr>
            <a:r>
              <a:rPr lang="en-GB" sz="2400" dirty="0">
                <a:solidFill>
                  <a:schemeClr val="tx1"/>
                </a:solidFill>
                <a:latin typeface="Comic Sans MS" panose="030F0702030302020204" pitchFamily="66" charset="0"/>
              </a:rPr>
              <a:t>Children who arrive at school after 9.10 receive an Unauthorised mark that morning. (10 or more unauthorised absences may require the involvement of external agencies)</a:t>
            </a:r>
          </a:p>
          <a:p>
            <a:pPr lvl="0"/>
            <a:endParaRPr lang="en-GB" sz="2400" dirty="0">
              <a:solidFill>
                <a:srgbClr val="FF0000"/>
              </a:solidFill>
              <a:latin typeface="Comic Sans MS" panose="030F0702030302020204" pitchFamily="66" charset="0"/>
            </a:endParaRPr>
          </a:p>
          <a:p>
            <a:pPr lvl="0"/>
            <a:r>
              <a:rPr lang="en-GB" sz="2400" dirty="0">
                <a:latin typeface="Comic Sans MS" panose="030F0702030302020204" pitchFamily="66" charset="0"/>
              </a:rPr>
              <a:t>All children must be collected by an authorised adult. If another adult is going to collect your child please inform your class teacher with advance notice.</a:t>
            </a:r>
          </a:p>
          <a:p>
            <a:pPr algn="ctr"/>
            <a:endParaRPr lang="en-US" sz="2400" dirty="0">
              <a:solidFill>
                <a:srgbClr val="FF0000"/>
              </a:solidFill>
              <a:latin typeface="Comic Sans MS" panose="030F0702030302020204" pitchFamily="66" charset="0"/>
            </a:endParaRPr>
          </a:p>
          <a:p>
            <a:pPr algn="ctr"/>
            <a:r>
              <a:rPr lang="en-US" sz="2400" dirty="0">
                <a:solidFill>
                  <a:srgbClr val="FF0000"/>
                </a:solidFill>
                <a:latin typeface="Comic Sans MS" panose="030F0702030302020204" pitchFamily="66" charset="0"/>
              </a:rPr>
              <a:t>If you have any queries wherever possible please send these into our</a:t>
            </a:r>
          </a:p>
          <a:p>
            <a:pPr algn="ctr"/>
            <a:r>
              <a:rPr lang="en-US" sz="2400" dirty="0">
                <a:solidFill>
                  <a:srgbClr val="FF0000"/>
                </a:solidFill>
                <a:latin typeface="Comic Sans MS" panose="030F0702030302020204" pitchFamily="66" charset="0"/>
              </a:rPr>
              <a:t>parent email: </a:t>
            </a:r>
            <a:r>
              <a:rPr lang="en-US" sz="2400" dirty="0">
                <a:solidFill>
                  <a:srgbClr val="FF0000"/>
                </a:solidFill>
                <a:latin typeface="Comic Sans MS" panose="030F0702030302020204" pitchFamily="66" charset="0"/>
                <a:hlinkClick r:id="rId2"/>
              </a:rPr>
              <a:t>parentmail@st-annes.solihull.sch.uk</a:t>
            </a:r>
            <a:endParaRPr lang="en-GB" sz="2400" dirty="0">
              <a:solidFill>
                <a:srgbClr val="FF0000"/>
              </a:solidFill>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1318908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4411C6-A81E-A344-C1A6-18AE7D9283C1}"/>
              </a:ext>
            </a:extLst>
          </p:cNvPr>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Attendance</a:t>
            </a:r>
          </a:p>
        </p:txBody>
      </p:sp>
      <p:sp>
        <p:nvSpPr>
          <p:cNvPr id="4" name="TextBox 3">
            <a:extLst>
              <a:ext uri="{FF2B5EF4-FFF2-40B4-BE49-F238E27FC236}">
                <a16:creationId xmlns:a16="http://schemas.microsoft.com/office/drawing/2014/main" id="{D6505983-ADCC-B0DD-7E7E-0E8D079C74C0}"/>
              </a:ext>
            </a:extLst>
          </p:cNvPr>
          <p:cNvSpPr txBox="1"/>
          <p:nvPr/>
        </p:nvSpPr>
        <p:spPr>
          <a:xfrm>
            <a:off x="434108" y="745479"/>
            <a:ext cx="11619345" cy="1569660"/>
          </a:xfrm>
          <a:prstGeom prst="rect">
            <a:avLst/>
          </a:prstGeom>
          <a:noFill/>
        </p:spPr>
        <p:txBody>
          <a:bodyPr wrap="square">
            <a:spAutoFit/>
          </a:bodyPr>
          <a:lstStyle/>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Regular school attendance is essential if children are to enjoy their education and make good progress. </a:t>
            </a:r>
            <a:endParaRPr lang="en-GB" sz="2400" dirty="0">
              <a:effectLst/>
              <a:latin typeface="Comic Sans MS" panose="030F0702030302020204" pitchFamily="66" charset="0"/>
              <a:ea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At St. Anne’s Catholic Primary School, we believe that regular school attendance is the key to enabling children to maximise the educational opportunities available to them and become emotionally resilient, confident and competent adults who are able to realise their full potential and make a positive contribution to their community.</a:t>
            </a:r>
          </a:p>
          <a:p>
            <a:endPar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endParaRPr>
          </a:p>
          <a:p>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Expected levels of attendance: </a:t>
            </a:r>
            <a:endParaRPr lang="en-GB" sz="2400" dirty="0">
              <a:effectLst/>
              <a:latin typeface="Comic Sans MS" panose="030F0702030302020204" pitchFamily="66" charset="0"/>
              <a:ea typeface="Times New Roman" panose="02020603050405020304" pitchFamily="18" charset="0"/>
            </a:endParaRPr>
          </a:p>
        </p:txBody>
      </p:sp>
      <p:graphicFrame>
        <p:nvGraphicFramePr>
          <p:cNvPr id="16" name="Table 15">
            <a:extLst>
              <a:ext uri="{FF2B5EF4-FFF2-40B4-BE49-F238E27FC236}">
                <a16:creationId xmlns:a16="http://schemas.microsoft.com/office/drawing/2014/main" id="{5C8C13F1-8ADA-C433-B0FD-851A9FEF5177}"/>
              </a:ext>
            </a:extLst>
          </p:cNvPr>
          <p:cNvGraphicFramePr>
            <a:graphicFrameLocks noGrp="1"/>
          </p:cNvGraphicFramePr>
          <p:nvPr/>
        </p:nvGraphicFramePr>
        <p:xfrm>
          <a:off x="286326" y="2315139"/>
          <a:ext cx="4590329" cy="4114800"/>
        </p:xfrm>
        <a:graphic>
          <a:graphicData uri="http://schemas.openxmlformats.org/drawingml/2006/table">
            <a:tbl>
              <a:tblPr firstRow="1" firstCol="1" bandRow="1"/>
              <a:tblGrid>
                <a:gridCol w="1079514">
                  <a:extLst>
                    <a:ext uri="{9D8B030D-6E8A-4147-A177-3AD203B41FA5}">
                      <a16:colId xmlns:a16="http://schemas.microsoft.com/office/drawing/2014/main" val="2391653807"/>
                    </a:ext>
                  </a:extLst>
                </a:gridCol>
                <a:gridCol w="3510815">
                  <a:extLst>
                    <a:ext uri="{9D8B030D-6E8A-4147-A177-3AD203B41FA5}">
                      <a16:colId xmlns:a16="http://schemas.microsoft.com/office/drawing/2014/main" val="1614320537"/>
                    </a:ext>
                  </a:extLst>
                </a:gridCol>
              </a:tblGrid>
              <a:tr h="0">
                <a:tc>
                  <a:txBody>
                    <a:bodyPr/>
                    <a:lstStyle/>
                    <a:p>
                      <a:pPr algn="ctr"/>
                      <a:r>
                        <a:rPr lang="en-US"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US" sz="1000" b="1" dirty="0">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98-100%</a:t>
                      </a:r>
                      <a:endParaRPr lang="en-GB" sz="1200" dirty="0">
                        <a:effectLst/>
                        <a:highlight>
                          <a:srgbClr val="92D050"/>
                        </a:highlight>
                        <a:latin typeface="Times New Roman" panose="02020603050405020304" pitchFamily="18" charset="0"/>
                        <a:ea typeface="Times New Roman" panose="02020603050405020304" pitchFamily="18" charset="0"/>
                      </a:endParaRPr>
                    </a:p>
                    <a:p>
                      <a:pPr algn="ctr"/>
                      <a:r>
                        <a:rPr lang="en-GB" sz="1000" b="1" dirty="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Excellent.  Accessing all learning opportunities</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3580957017"/>
                  </a:ext>
                </a:extLst>
              </a:tr>
              <a:tr h="0">
                <a:tc>
                  <a:txBody>
                    <a:bodyPr/>
                    <a:lstStyle/>
                    <a:p>
                      <a:pPr algn="ctr"/>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96-97%</a:t>
                      </a:r>
                      <a:endParaRPr lang="en-GB" sz="1200">
                        <a:effectLst/>
                        <a:highlight>
                          <a:srgbClr val="92D050"/>
                        </a:highlight>
                        <a:latin typeface="Times New Roman" panose="02020603050405020304" pitchFamily="18" charset="0"/>
                        <a:ea typeface="Times New Roman" panose="02020603050405020304" pitchFamily="18" charset="0"/>
                      </a:endParaRPr>
                    </a:p>
                    <a:p>
                      <a:pPr algn="ctr"/>
                      <a:r>
                        <a:rPr lang="en-GB"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r>
                        <a:rPr lang="en-US" sz="1000" b="1">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Good.  Very few learning opportunities missed</a:t>
                      </a:r>
                      <a:endParaRPr lang="en-GB" sz="1200">
                        <a:effectLst/>
                        <a:highlight>
                          <a:srgbClr val="92D050"/>
                        </a:highlight>
                        <a:latin typeface="Times New Roman" panose="02020603050405020304" pitchFamily="18" charset="0"/>
                        <a:ea typeface="Times New Roman" panose="02020603050405020304" pitchFamily="18" charset="0"/>
                      </a:endParaRPr>
                    </a:p>
                    <a:p>
                      <a:r>
                        <a:rPr lang="en-GB" sz="1000">
                          <a:effectLst/>
                          <a:highlight>
                            <a:srgbClr val="92D05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2D05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232036529"/>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94-95%</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50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10 school days absent in an academic year</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545920560"/>
                  </a:ext>
                </a:extLst>
              </a:tr>
              <a:tr h="0">
                <a:tc>
                  <a:txBody>
                    <a:bodyPr/>
                    <a:lstStyle/>
                    <a:p>
                      <a:pPr algn="ctr"/>
                      <a:r>
                        <a:rPr lang="en-GB" sz="1000" b="1">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9AD3D9"/>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92-93%</a:t>
                      </a:r>
                      <a:endParaRPr lang="en-GB" sz="120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tc>
                  <a:txBody>
                    <a:bodyPr/>
                    <a:lstStyle/>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Risk of under achievement</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b="1"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75 missed lessons</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Up to 15 school days absent in an academic year.  </a:t>
                      </a:r>
                      <a:endParaRPr lang="en-GB" sz="1200" dirty="0">
                        <a:effectLst/>
                        <a:highlight>
                          <a:srgbClr val="9AD3D9"/>
                        </a:highlight>
                        <a:latin typeface="Times New Roman" panose="02020603050405020304" pitchFamily="18" charset="0"/>
                        <a:ea typeface="Times New Roman" panose="02020603050405020304" pitchFamily="18" charset="0"/>
                      </a:endParaRPr>
                    </a:p>
                    <a:p>
                      <a:r>
                        <a:rPr lang="en-GB" sz="1000" dirty="0">
                          <a:effectLst/>
                          <a:highlight>
                            <a:srgbClr val="9AD3D9"/>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9AD3D9"/>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AD3D9"/>
                    </a:solidFill>
                  </a:tcPr>
                </a:tc>
                <a:extLst>
                  <a:ext uri="{0D108BD9-81ED-4DB2-BD59-A6C34878D82A}">
                    <a16:rowId xmlns:a16="http://schemas.microsoft.com/office/drawing/2014/main" val="366078726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90-92</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Severe risk of under 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 to 19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GB" sz="100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14156117"/>
                  </a:ext>
                </a:extLst>
              </a:tr>
              <a:tr h="0">
                <a:tc>
                  <a:txBody>
                    <a:bodyPr/>
                    <a:lstStyle/>
                    <a:p>
                      <a:pPr algn="ctr"/>
                      <a:r>
                        <a:rPr lang="en-GB"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p>
                      <a:pPr algn="ctr"/>
                      <a:r>
                        <a:rPr lang="en-GB"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90% and below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over 100 missed lessons</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persistently absent</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upwards of 22 school days absent in an academic year</a:t>
                      </a:r>
                      <a:endParaRPr lang="en-GB" sz="1200">
                        <a:effectLst/>
                        <a:highlight>
                          <a:srgbClr val="FF0000"/>
                        </a:highlight>
                        <a:latin typeface="Times New Roman" panose="02020603050405020304" pitchFamily="18" charset="0"/>
                        <a:ea typeface="Times New Roman" panose="02020603050405020304" pitchFamily="18" charset="0"/>
                      </a:endParaRPr>
                    </a:p>
                    <a:p>
                      <a:r>
                        <a:rPr lang="en-US" sz="1000" b="1">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3060507403"/>
                  </a:ext>
                </a:extLst>
              </a:tr>
              <a:tr h="0">
                <a:tc>
                  <a:txBody>
                    <a:bodyPr/>
                    <a:lstStyle/>
                    <a:p>
                      <a:pPr algn="ctr"/>
                      <a:r>
                        <a:rPr lang="en-GB"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p>
                      <a:pPr algn="ctr"/>
                      <a:r>
                        <a:rPr lang="en-GB"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50% and below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r>
                        <a:rPr lang="en-US" sz="1000" b="1"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Extreme risk of underachievement</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Pupil is severely absent </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dirty="0">
                          <a:solidFill>
                            <a:srgbClr val="000000"/>
                          </a:solidFill>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At least half of all lesson and days missed</a:t>
                      </a:r>
                      <a:endParaRPr lang="en-GB" sz="1200" dirty="0">
                        <a:effectLst/>
                        <a:highlight>
                          <a:srgbClr val="FF0000"/>
                        </a:highlight>
                        <a:latin typeface="Times New Roman" panose="02020603050405020304" pitchFamily="18" charset="0"/>
                        <a:ea typeface="Times New Roman" panose="02020603050405020304" pitchFamily="18" charset="0"/>
                      </a:endParaRPr>
                    </a:p>
                    <a:p>
                      <a:r>
                        <a:rPr lang="en-US" sz="1000" b="1" dirty="0">
                          <a:effectLst/>
                          <a:highlight>
                            <a:srgbClr val="FF0000"/>
                          </a:highlight>
                          <a:latin typeface="Constantia" panose="02030602050306030303" pitchFamily="18" charset="0"/>
                          <a:ea typeface="Times New Roman" panose="02020603050405020304" pitchFamily="18" charset="0"/>
                          <a:cs typeface="Calibri" panose="020F0502020204030204" pitchFamily="34" charset="0"/>
                        </a:rPr>
                        <a:t> </a:t>
                      </a:r>
                      <a:endParaRPr lang="en-GB" sz="1200" dirty="0">
                        <a:effectLst/>
                        <a:highlight>
                          <a:srgbClr val="FF00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848747654"/>
                  </a:ext>
                </a:extLst>
              </a:tr>
            </a:tbl>
          </a:graphicData>
        </a:graphic>
      </p:graphicFrame>
      <p:sp>
        <p:nvSpPr>
          <p:cNvPr id="25" name="TextBox 24">
            <a:extLst>
              <a:ext uri="{FF2B5EF4-FFF2-40B4-BE49-F238E27FC236}">
                <a16:creationId xmlns:a16="http://schemas.microsoft.com/office/drawing/2014/main" id="{94E5534E-CCD7-9D3E-3CAD-32853CD25484}"/>
              </a:ext>
            </a:extLst>
          </p:cNvPr>
          <p:cNvSpPr txBox="1"/>
          <p:nvPr/>
        </p:nvSpPr>
        <p:spPr>
          <a:xfrm>
            <a:off x="5218545" y="2254494"/>
            <a:ext cx="6096000" cy="2031325"/>
          </a:xfrm>
          <a:prstGeom prst="rect">
            <a:avLst/>
          </a:prstGeom>
          <a:noFill/>
        </p:spPr>
        <p:txBody>
          <a:bodyPr wrap="square">
            <a:spAutoFit/>
          </a:bodyPr>
          <a:lstStyle/>
          <a:p>
            <a:pPr algn="just">
              <a:spcAft>
                <a:spcPts val="0"/>
              </a:spcAft>
            </a:pPr>
            <a:r>
              <a:rPr lang="en-GB" sz="1400" b="1" u="sng" dirty="0">
                <a:effectLst/>
                <a:latin typeface="Comic Sans MS" panose="030F0702030302020204" pitchFamily="66" charset="0"/>
                <a:cs typeface="Arial" panose="020B0604020202020204" pitchFamily="34" charset="0"/>
              </a:rPr>
              <a:t>School Day and Punctuality</a:t>
            </a:r>
            <a:endParaRPr lang="en-GB" sz="1400" b="1" dirty="0">
              <a:effectLst/>
              <a:latin typeface="Comic Sans MS" panose="030F0702030302020204" pitchFamily="66"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Arial" panose="020B0604020202020204" pitchFamily="34" charset="0"/>
              </a:rPr>
              <a:t>It is important that pupils are punctual so that they do not miss out on the beginning of each school day.  Children must attend on time to be given a present mark for the session.  </a:t>
            </a:r>
            <a:endParaRPr lang="en-GB" sz="1400" dirty="0">
              <a:effectLst/>
              <a:latin typeface="Comic Sans MS" panose="030F0702030302020204" pitchFamily="66" charset="0"/>
              <a:ea typeface="Times New Roman" panose="02020603050405020304" pitchFamily="18" charset="0"/>
            </a:endParaRPr>
          </a:p>
          <a:p>
            <a:pPr algn="just">
              <a:spcAft>
                <a:spcPts val="0"/>
              </a:spcAft>
            </a:pPr>
            <a:r>
              <a:rPr lang="en-GB" sz="1400" dirty="0">
                <a:effectLst/>
                <a:latin typeface="Comic Sans MS" panose="030F0702030302020204" pitchFamily="66" charset="0"/>
                <a:ea typeface="Times New Roman" panose="02020603050405020304" pitchFamily="18" charset="0"/>
                <a:cs typeface="Calibri" panose="020F0502020204030204" pitchFamily="34" charset="0"/>
              </a:rPr>
              <a:t> </a:t>
            </a:r>
            <a:endParaRPr lang="en-GB" sz="1400" dirty="0">
              <a:effectLst/>
              <a:latin typeface="Comic Sans MS" panose="030F0702030302020204" pitchFamily="66" charset="0"/>
              <a:ea typeface="Times New Roman" panose="02020603050405020304" pitchFamily="18" charset="0"/>
            </a:endParaRPr>
          </a:p>
          <a:p>
            <a:r>
              <a:rPr lang="en-GB" sz="1400" dirty="0">
                <a:effectLst/>
                <a:latin typeface="Comic Sans MS" panose="030F0702030302020204" pitchFamily="66" charset="0"/>
                <a:ea typeface="Times New Roman" panose="02020603050405020304" pitchFamily="18" charset="0"/>
                <a:cs typeface="Arial" panose="020B0604020202020204" pitchFamily="34" charset="0"/>
              </a:rPr>
              <a:t>If a pupil arrives late to school every day, their learning begins to suffer.  Below is a graph showing how being late to school every-day over a school year adds up to lost learning time</a:t>
            </a:r>
            <a:endParaRPr lang="en-GB" sz="1400" dirty="0">
              <a:latin typeface="Comic Sans MS" panose="030F0702030302020204" pitchFamily="66" charset="0"/>
            </a:endParaRPr>
          </a:p>
        </p:txBody>
      </p:sp>
      <p:graphicFrame>
        <p:nvGraphicFramePr>
          <p:cNvPr id="26" name="Object 25">
            <a:extLst>
              <a:ext uri="{FF2B5EF4-FFF2-40B4-BE49-F238E27FC236}">
                <a16:creationId xmlns:a16="http://schemas.microsoft.com/office/drawing/2014/main" id="{A721D1FE-40E1-2485-FCEC-A02BFA410D28}"/>
              </a:ext>
            </a:extLst>
          </p:cNvPr>
          <p:cNvGraphicFramePr>
            <a:graphicFrameLocks noChangeAspect="1"/>
          </p:cNvGraphicFramePr>
          <p:nvPr/>
        </p:nvGraphicFramePr>
        <p:xfrm>
          <a:off x="5381913" y="4580584"/>
          <a:ext cx="6135193" cy="1783271"/>
        </p:xfrm>
        <a:graphic>
          <a:graphicData uri="http://schemas.openxmlformats.org/presentationml/2006/ole">
            <mc:AlternateContent xmlns:mc="http://schemas.openxmlformats.org/markup-compatibility/2006">
              <mc:Choice xmlns:v="urn:schemas-microsoft-com:vml" Requires="v">
                <p:oleObj name="Document" r:id="rId2" imgW="5271188" imgH="1532084" progId="Word.Document.12">
                  <p:embed/>
                </p:oleObj>
              </mc:Choice>
              <mc:Fallback>
                <p:oleObj name="Document" r:id="rId2" imgW="5271188" imgH="1532084" progId="Word.Document.12">
                  <p:embed/>
                  <p:pic>
                    <p:nvPicPr>
                      <p:cNvPr id="26" name="Object 25">
                        <a:extLst>
                          <a:ext uri="{FF2B5EF4-FFF2-40B4-BE49-F238E27FC236}">
                            <a16:creationId xmlns:a16="http://schemas.microsoft.com/office/drawing/2014/main" id="{A721D1FE-40E1-2485-FCEC-A02BFA410D28}"/>
                          </a:ext>
                        </a:extLst>
                      </p:cNvPr>
                      <p:cNvPicPr/>
                      <p:nvPr/>
                    </p:nvPicPr>
                    <p:blipFill>
                      <a:blip r:embed="rId3"/>
                      <a:stretch>
                        <a:fillRect/>
                      </a:stretch>
                    </p:blipFill>
                    <p:spPr>
                      <a:xfrm>
                        <a:off x="5381913" y="4580584"/>
                        <a:ext cx="6135193" cy="1783271"/>
                      </a:xfrm>
                      <a:prstGeom prst="rect">
                        <a:avLst/>
                      </a:prstGeom>
                    </p:spPr>
                  </p:pic>
                </p:oleObj>
              </mc:Fallback>
            </mc:AlternateContent>
          </a:graphicData>
        </a:graphic>
      </p:graphicFrame>
    </p:spTree>
    <p:extLst>
      <p:ext uri="{BB962C8B-B14F-4D97-AF65-F5344CB8AC3E}">
        <p14:creationId xmlns:p14="http://schemas.microsoft.com/office/powerpoint/2010/main" val="2934382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6EBB3-7AC3-5842-6CD1-14C31A5DB60A}"/>
              </a:ext>
            </a:extLst>
          </p:cNvPr>
          <p:cNvSpPr>
            <a:spLocks noGrp="1"/>
          </p:cNvSpPr>
          <p:nvPr>
            <p:ph type="title"/>
          </p:nvPr>
        </p:nvSpPr>
        <p:spPr>
          <a:xfrm>
            <a:off x="838200" y="260565"/>
            <a:ext cx="10515600" cy="840943"/>
          </a:xfrm>
        </p:spPr>
        <p:txBody>
          <a:bodyPr>
            <a:normAutofit/>
          </a:bodyPr>
          <a:lstStyle/>
          <a:p>
            <a:pPr algn="ctr"/>
            <a:r>
              <a:rPr lang="en-GB" sz="2800" dirty="0">
                <a:latin typeface="Comic Sans MS" panose="030F0702030302020204" pitchFamily="66" charset="0"/>
              </a:rPr>
              <a:t>Leave of absence</a:t>
            </a:r>
          </a:p>
        </p:txBody>
      </p:sp>
      <p:graphicFrame>
        <p:nvGraphicFramePr>
          <p:cNvPr id="8" name="Diagram 7">
            <a:extLst>
              <a:ext uri="{FF2B5EF4-FFF2-40B4-BE49-F238E27FC236}">
                <a16:creationId xmlns:a16="http://schemas.microsoft.com/office/drawing/2014/main" id="{4CD53087-542B-9B31-D5D3-94B4B1FC48F6}"/>
              </a:ext>
            </a:extLst>
          </p:cNvPr>
          <p:cNvGraphicFramePr/>
          <p:nvPr/>
        </p:nvGraphicFramePr>
        <p:xfrm>
          <a:off x="197427" y="978284"/>
          <a:ext cx="1179714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Rounded Corners 10">
            <a:extLst>
              <a:ext uri="{FF2B5EF4-FFF2-40B4-BE49-F238E27FC236}">
                <a16:creationId xmlns:a16="http://schemas.microsoft.com/office/drawing/2014/main" id="{C64F2D95-A7D2-5CB4-1DBB-0BDD8B14FC03}"/>
              </a:ext>
            </a:extLst>
          </p:cNvPr>
          <p:cNvSpPr/>
          <p:nvPr/>
        </p:nvSpPr>
        <p:spPr>
          <a:xfrm>
            <a:off x="498765" y="3428999"/>
            <a:ext cx="2096653" cy="234372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highlight>
                  <a:srgbClr val="000000"/>
                </a:highlight>
              </a:rPr>
              <a:t>Please note:</a:t>
            </a:r>
          </a:p>
          <a:p>
            <a:pPr algn="ctr"/>
            <a:r>
              <a:rPr lang="en-GB" dirty="0"/>
              <a:t>A leave of absence form will need to be completed at least 2 weeks before the absence.</a:t>
            </a:r>
          </a:p>
        </p:txBody>
      </p:sp>
    </p:spTree>
    <p:extLst>
      <p:ext uri="{BB962C8B-B14F-4D97-AF65-F5344CB8AC3E}">
        <p14:creationId xmlns:p14="http://schemas.microsoft.com/office/powerpoint/2010/main" val="41301827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96393" y="147566"/>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292608" y="3626321"/>
            <a:ext cx="11548872" cy="2246769"/>
          </a:xfrm>
          <a:prstGeom prst="rect">
            <a:avLst/>
          </a:prstGeom>
        </p:spPr>
        <p:txBody>
          <a:bodyPr wrap="square">
            <a:spAutoFit/>
          </a:bodyPr>
          <a:lstStyle/>
          <a:p>
            <a:pPr lvl="0"/>
            <a:r>
              <a:rPr lang="en-US" sz="2000" dirty="0">
                <a:latin typeface="Comic Sans MS" panose="030F0702030302020204" pitchFamily="66" charset="0"/>
              </a:rPr>
              <a:t>The expectation is for children to share a reading for pleasure book with a family member at least three times a week. Please sign your child’s reading diary once you have a shared a book with your child. </a:t>
            </a:r>
          </a:p>
          <a:p>
            <a:pPr lvl="0"/>
            <a:endParaRPr lang="en-US" sz="2000" b="1" dirty="0">
              <a:latin typeface="Comic Sans MS" panose="030F0702030302020204" pitchFamily="66" charset="0"/>
            </a:endParaRPr>
          </a:p>
          <a:p>
            <a:pPr lvl="0"/>
            <a:r>
              <a:rPr lang="en-US" sz="2000" dirty="0">
                <a:latin typeface="Comic Sans MS" panose="030F0702030302020204" pitchFamily="66" charset="0"/>
              </a:rPr>
              <a:t>All children are expected to bring their book bag and reading diary with them into school every day. The reading records and books are checked by nursery staff and children can then choose a new book. </a:t>
            </a:r>
            <a:r>
              <a:rPr lang="en-GB" sz="2000" dirty="0">
                <a:latin typeface="Comic Sans MS" panose="030F0702030302020204" pitchFamily="66" charset="0"/>
              </a:rPr>
              <a:t>It’s incredibly important that you share and read books to your child. </a:t>
            </a:r>
          </a:p>
        </p:txBody>
      </p:sp>
      <p:pic>
        <p:nvPicPr>
          <p:cNvPr id="5" name="Picture 4"/>
          <p:cNvPicPr>
            <a:picLocks noChangeAspect="1"/>
          </p:cNvPicPr>
          <p:nvPr/>
        </p:nvPicPr>
        <p:blipFill rotWithShape="1">
          <a:blip r:embed="rId2"/>
          <a:srcRect r="52436"/>
          <a:stretch/>
        </p:blipFill>
        <p:spPr>
          <a:xfrm>
            <a:off x="538057" y="266733"/>
            <a:ext cx="1821094" cy="2590147"/>
          </a:xfrm>
          <a:prstGeom prst="rect">
            <a:avLst/>
          </a:prstGeom>
        </p:spPr>
      </p:pic>
      <p:pic>
        <p:nvPicPr>
          <p:cNvPr id="3" name="Picture 2"/>
          <p:cNvPicPr>
            <a:picLocks noChangeAspect="1"/>
          </p:cNvPicPr>
          <p:nvPr/>
        </p:nvPicPr>
        <p:blipFill>
          <a:blip r:embed="rId3"/>
          <a:stretch>
            <a:fillRect/>
          </a:stretch>
        </p:blipFill>
        <p:spPr>
          <a:xfrm>
            <a:off x="2996393" y="1535907"/>
            <a:ext cx="2584928" cy="1804572"/>
          </a:xfrm>
          <a:prstGeom prst="rect">
            <a:avLst/>
          </a:prstGeom>
        </p:spPr>
      </p:pic>
      <p:pic>
        <p:nvPicPr>
          <p:cNvPr id="4" name="Picture 3"/>
          <p:cNvPicPr>
            <a:picLocks noChangeAspect="1"/>
          </p:cNvPicPr>
          <p:nvPr/>
        </p:nvPicPr>
        <p:blipFill>
          <a:blip r:embed="rId4"/>
          <a:stretch>
            <a:fillRect/>
          </a:stretch>
        </p:blipFill>
        <p:spPr>
          <a:xfrm>
            <a:off x="9613404" y="1561806"/>
            <a:ext cx="1438781" cy="1828959"/>
          </a:xfrm>
          <a:prstGeom prst="rect">
            <a:avLst/>
          </a:prstGeom>
        </p:spPr>
      </p:pic>
      <p:pic>
        <p:nvPicPr>
          <p:cNvPr id="6" name="Picture 5"/>
          <p:cNvPicPr>
            <a:picLocks noChangeAspect="1"/>
          </p:cNvPicPr>
          <p:nvPr/>
        </p:nvPicPr>
        <p:blipFill>
          <a:blip r:embed="rId5"/>
          <a:stretch>
            <a:fillRect/>
          </a:stretch>
        </p:blipFill>
        <p:spPr>
          <a:xfrm>
            <a:off x="6781733" y="1250064"/>
            <a:ext cx="1549443" cy="1804572"/>
          </a:xfrm>
          <a:prstGeom prst="rect">
            <a:avLst/>
          </a:prstGeom>
        </p:spPr>
      </p:pic>
    </p:spTree>
    <p:extLst>
      <p:ext uri="{BB962C8B-B14F-4D97-AF65-F5344CB8AC3E}">
        <p14:creationId xmlns:p14="http://schemas.microsoft.com/office/powerpoint/2010/main" val="23426363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WI - Harris Primary Academy Peckham Pa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451" y="4271981"/>
            <a:ext cx="3519112" cy="17595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ead Write Inc. Phonics: Desktop Speed Sounds Chart Pack of 10:  Amazon.co.uk: Archbold, Tim, Miskin, Ruth: Boo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52748" y="4271981"/>
            <a:ext cx="1588168" cy="224360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560757" y="320416"/>
            <a:ext cx="11372385" cy="3508653"/>
          </a:xfrm>
          <a:prstGeom prst="rect">
            <a:avLst/>
          </a:prstGeom>
        </p:spPr>
        <p:txBody>
          <a:bodyPr wrap="square">
            <a:spAutoFit/>
          </a:bodyPr>
          <a:lstStyle/>
          <a:p>
            <a:pPr algn="ctr"/>
            <a:r>
              <a:rPr lang="en-GB" sz="4400" b="1" dirty="0">
                <a:latin typeface="Comic Sans MS" panose="030F0702030302020204" pitchFamily="66" charset="0"/>
              </a:rPr>
              <a:t>Phonics in Nursery</a:t>
            </a:r>
          </a:p>
          <a:p>
            <a:pPr algn="ctr"/>
            <a:endParaRPr lang="en-GB" b="1" u="sng" dirty="0">
              <a:latin typeface="Comic Sans MS" panose="030F0702030302020204" pitchFamily="66" charset="0"/>
            </a:endParaRPr>
          </a:p>
          <a:p>
            <a:pPr marL="285750" indent="-285750">
              <a:buFont typeface="Arial" panose="020B0604020202020204" pitchFamily="34" charset="0"/>
              <a:buChar char="•"/>
            </a:pPr>
            <a:r>
              <a:rPr lang="en-GB" sz="3200" dirty="0">
                <a:latin typeface="Comic Sans MS" panose="030F0702030302020204" pitchFamily="66" charset="0"/>
              </a:rPr>
              <a:t>Phonics is taught every day.</a:t>
            </a:r>
          </a:p>
          <a:p>
            <a:pPr marL="285750" indent="-285750">
              <a:buFont typeface="Arial" panose="020B0604020202020204" pitchFamily="34" charset="0"/>
              <a:buChar char="•"/>
            </a:pPr>
            <a:r>
              <a:rPr lang="en-GB" sz="3200" dirty="0">
                <a:latin typeface="Comic Sans MS" panose="030F0702030302020204" pitchFamily="66" charset="0"/>
              </a:rPr>
              <a:t>During the Autumn and Spring terms we use Letters and Sounds and Singing Phonics.</a:t>
            </a:r>
          </a:p>
          <a:p>
            <a:pPr marL="285750" indent="-285750">
              <a:buFont typeface="Arial" panose="020B0604020202020204" pitchFamily="34" charset="0"/>
              <a:buChar char="•"/>
            </a:pPr>
            <a:r>
              <a:rPr lang="en-GB" sz="3200" dirty="0">
                <a:latin typeface="Comic Sans MS" panose="030F0702030302020204" pitchFamily="66" charset="0"/>
              </a:rPr>
              <a:t>During the Summer term children follow the Read Write </a:t>
            </a:r>
            <a:r>
              <a:rPr lang="en-GB" sz="3200" dirty="0" err="1">
                <a:latin typeface="Comic Sans MS" panose="030F0702030302020204" pitchFamily="66" charset="0"/>
              </a:rPr>
              <a:t>Inc</a:t>
            </a:r>
            <a:r>
              <a:rPr lang="en-GB" sz="3200" dirty="0">
                <a:latin typeface="Comic Sans MS" panose="030F0702030302020204" pitchFamily="66" charset="0"/>
              </a:rPr>
              <a:t> phonics scheme. </a:t>
            </a:r>
          </a:p>
        </p:txBody>
      </p:sp>
      <p:pic>
        <p:nvPicPr>
          <p:cNvPr id="2" name="Picture 1"/>
          <p:cNvPicPr>
            <a:picLocks noChangeAspect="1"/>
          </p:cNvPicPr>
          <p:nvPr/>
        </p:nvPicPr>
        <p:blipFill>
          <a:blip r:embed="rId4"/>
          <a:stretch>
            <a:fillRect/>
          </a:stretch>
        </p:blipFill>
        <p:spPr>
          <a:xfrm>
            <a:off x="3868645" y="4185620"/>
            <a:ext cx="1750621" cy="2329963"/>
          </a:xfrm>
          <a:prstGeom prst="rect">
            <a:avLst/>
          </a:prstGeom>
        </p:spPr>
      </p:pic>
      <p:pic>
        <p:nvPicPr>
          <p:cNvPr id="3" name="Picture 2"/>
          <p:cNvPicPr>
            <a:picLocks noChangeAspect="1"/>
          </p:cNvPicPr>
          <p:nvPr/>
        </p:nvPicPr>
        <p:blipFill>
          <a:blip r:embed="rId5"/>
          <a:stretch>
            <a:fillRect/>
          </a:stretch>
        </p:blipFill>
        <p:spPr>
          <a:xfrm>
            <a:off x="1302183" y="4154943"/>
            <a:ext cx="1705018" cy="2391315"/>
          </a:xfrm>
          <a:prstGeom prst="rect">
            <a:avLst/>
          </a:prstGeom>
        </p:spPr>
      </p:pic>
    </p:spTree>
    <p:extLst>
      <p:ext uri="{BB962C8B-B14F-4D97-AF65-F5344CB8AC3E}">
        <p14:creationId xmlns:p14="http://schemas.microsoft.com/office/powerpoint/2010/main" val="110479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63895" y="491722"/>
            <a:ext cx="10885561" cy="6217087"/>
          </a:xfrm>
          <a:prstGeom prst="rect">
            <a:avLst/>
          </a:prstGeom>
          <a:noFill/>
        </p:spPr>
        <p:txBody>
          <a:bodyPr wrap="square" rtlCol="0">
            <a:spAutoFit/>
          </a:bodyPr>
          <a:lstStyle/>
          <a:p>
            <a:pPr algn="ctr"/>
            <a:r>
              <a:rPr lang="en-GB" sz="4400" u="sng" dirty="0">
                <a:latin typeface="Comic Sans MS" panose="030F0702030302020204" pitchFamily="66" charset="0"/>
              </a:rPr>
              <a:t>Physical Education</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a:p>
            <a:pPr lvl="0"/>
            <a:r>
              <a:rPr lang="en-GB" sz="2000" dirty="0">
                <a:latin typeface="Comic Sans MS" panose="030F0702030302020204" pitchFamily="66" charset="0"/>
              </a:rPr>
              <a:t>On P.E day we ask children to come into school wearing their PE kit. </a:t>
            </a:r>
          </a:p>
          <a:p>
            <a:pPr lvl="0"/>
            <a:endParaRPr lang="en-GB" sz="2000" dirty="0">
              <a:latin typeface="Comic Sans MS" panose="030F0702030302020204" pitchFamily="66" charset="0"/>
            </a:endParaRPr>
          </a:p>
          <a:p>
            <a:pPr lvl="0"/>
            <a:r>
              <a:rPr lang="en-GB" sz="2000" dirty="0">
                <a:latin typeface="Comic Sans MS" panose="030F0702030302020204" pitchFamily="66" charset="0"/>
              </a:rPr>
              <a:t>Nursery P.E day is on Wednesdays.</a:t>
            </a:r>
            <a:endParaRPr lang="en-GB" sz="2000" b="1" dirty="0">
              <a:solidFill>
                <a:srgbClr val="7030A0"/>
              </a:solidFill>
              <a:latin typeface="Comic Sans MS" panose="030F0702030302020204" pitchFamily="66" charset="0"/>
            </a:endParaRPr>
          </a:p>
          <a:p>
            <a:pPr lvl="0"/>
            <a:endParaRPr lang="en-GB" sz="1200" dirty="0">
              <a:latin typeface="Comic Sans MS" panose="030F0702030302020204" pitchFamily="66" charset="0"/>
            </a:endParaRPr>
          </a:p>
          <a:p>
            <a:pPr lvl="0"/>
            <a:r>
              <a:rPr lang="en-US" sz="2000" dirty="0">
                <a:latin typeface="Comic Sans MS" panose="030F0702030302020204" pitchFamily="66" charset="0"/>
              </a:rPr>
              <a:t>P.E kit consists of yellow polo shirt, black jogging bottoms and pumps or trainers. Children must come in wearing their school jumper/cardigan. </a:t>
            </a:r>
          </a:p>
          <a:p>
            <a:pPr lvl="0"/>
            <a:endParaRPr lang="en-US" sz="2000" dirty="0">
              <a:latin typeface="Comic Sans MS" panose="030F0702030302020204" pitchFamily="66" charset="0"/>
            </a:endParaRPr>
          </a:p>
          <a:p>
            <a:pPr lvl="0"/>
            <a:r>
              <a:rPr lang="en-US" sz="2000" dirty="0">
                <a:latin typeface="Comic Sans MS" panose="030F0702030302020204" pitchFamily="66" charset="0"/>
              </a:rPr>
              <a:t>The wearing of any jewellery is not encouraged. Children must not wear rings, chains or  necklaces. Children must not wear earrings that hang below the ear. If parents still wish children to wear earrings, despite the risks of injury, only the small plain tiny stud type are allowed (maximum number of one per ear in the centre of the lobe). Staff cannot be held responsible for looking after items of jewellery. </a:t>
            </a:r>
          </a:p>
          <a:p>
            <a:pPr lvl="0"/>
            <a:endParaRPr lang="en-US" sz="2000" dirty="0">
              <a:latin typeface="Comic Sans MS" panose="030F0702030302020204" pitchFamily="66" charset="0"/>
            </a:endParaRPr>
          </a:p>
          <a:p>
            <a:pPr lvl="0"/>
            <a:endParaRPr lang="en-US" sz="2000" dirty="0">
              <a:latin typeface="Comic Sans MS" panose="030F0702030302020204" pitchFamily="66" charset="0"/>
            </a:endParaRPr>
          </a:p>
          <a:p>
            <a:pPr lvl="0"/>
            <a:endParaRPr lang="en-US" sz="2000" dirty="0">
              <a:latin typeface="Comic Sans MS" panose="030F0702030302020204" pitchFamily="66" charset="0"/>
            </a:endParaRPr>
          </a:p>
          <a:p>
            <a:pPr lvl="0"/>
            <a:endParaRPr lang="en-US" sz="2000" dirty="0">
              <a:latin typeface="Comic Sans MS" panose="030F0702030302020204" pitchFamily="66" charset="0"/>
            </a:endParaRPr>
          </a:p>
          <a:p>
            <a:pPr lvl="0"/>
            <a:endParaRPr lang="en-US" sz="2000" dirty="0">
              <a:latin typeface="Comic Sans MS" panose="030F0702030302020204" pitchFamily="66" charset="0"/>
            </a:endParaRPr>
          </a:p>
        </p:txBody>
      </p:sp>
    </p:spTree>
    <p:extLst>
      <p:ext uri="{BB962C8B-B14F-4D97-AF65-F5344CB8AC3E}">
        <p14:creationId xmlns:p14="http://schemas.microsoft.com/office/powerpoint/2010/main" val="22334582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152144" y="376722"/>
            <a:ext cx="7626096" cy="769441"/>
          </a:xfrm>
          <a:prstGeom prst="rect">
            <a:avLst/>
          </a:prstGeom>
          <a:noFill/>
        </p:spPr>
        <p:txBody>
          <a:bodyPr wrap="square" rtlCol="0">
            <a:spAutoFit/>
          </a:bodyPr>
          <a:lstStyle/>
          <a:p>
            <a:pPr algn="ctr"/>
            <a:r>
              <a:rPr lang="en-GB" sz="4400" dirty="0">
                <a:latin typeface="Comic Sans MS" panose="030F0702030302020204" pitchFamily="66" charset="0"/>
              </a:rPr>
              <a:t>Nursery Home Learning</a:t>
            </a:r>
          </a:p>
        </p:txBody>
      </p:sp>
      <p:sp>
        <p:nvSpPr>
          <p:cNvPr id="13" name="TextBox 12"/>
          <p:cNvSpPr txBox="1"/>
          <p:nvPr/>
        </p:nvSpPr>
        <p:spPr>
          <a:xfrm>
            <a:off x="363012" y="0"/>
            <a:ext cx="11710736" cy="7232749"/>
          </a:xfrm>
          <a:prstGeom prst="rect">
            <a:avLst/>
          </a:prstGeom>
          <a:noFill/>
        </p:spPr>
        <p:txBody>
          <a:bodyPr wrap="square" rtlCol="0">
            <a:spAutoFit/>
          </a:bodyPr>
          <a:lstStyle/>
          <a:p>
            <a:endParaRPr lang="en-GB" sz="2000" b="1" u="sng" dirty="0">
              <a:latin typeface="Comic Sans MS" panose="030F0702030302020204" pitchFamily="66" charset="0"/>
            </a:endParaRPr>
          </a:p>
          <a:p>
            <a:endParaRPr lang="en-GB" sz="2000" b="1" u="sng" dirty="0">
              <a:latin typeface="Comic Sans MS" panose="030F0702030302020204" pitchFamily="66" charset="0"/>
            </a:endParaRPr>
          </a:p>
          <a:p>
            <a:endParaRPr lang="en-GB" sz="2000" b="1" u="sng" dirty="0">
              <a:latin typeface="Comic Sans MS" panose="030F0702030302020204" pitchFamily="66" charset="0"/>
            </a:endParaRPr>
          </a:p>
          <a:p>
            <a:r>
              <a:rPr lang="en-GB" sz="2000" b="1" u="sng" dirty="0">
                <a:latin typeface="Comic Sans MS" panose="030F0702030302020204" pitchFamily="66" charset="0"/>
              </a:rPr>
              <a:t>Maths</a:t>
            </a:r>
          </a:p>
          <a:p>
            <a:r>
              <a:rPr lang="en-GB" sz="2000" dirty="0">
                <a:latin typeface="Comic Sans MS" panose="030F0702030302020204" pitchFamily="66" charset="0"/>
              </a:rPr>
              <a:t>We will share number songs, rhymes and counting activities.</a:t>
            </a:r>
          </a:p>
          <a:p>
            <a:endParaRPr lang="en-GB" sz="2000" dirty="0">
              <a:latin typeface="Comic Sans MS" panose="030F0702030302020204" pitchFamily="66" charset="0"/>
            </a:endParaRPr>
          </a:p>
          <a:p>
            <a:r>
              <a:rPr lang="en-GB" sz="2000" b="1" u="sng" dirty="0">
                <a:latin typeface="Comic Sans MS" panose="030F0702030302020204" pitchFamily="66" charset="0"/>
              </a:rPr>
              <a:t>Phonics </a:t>
            </a:r>
          </a:p>
          <a:p>
            <a:r>
              <a:rPr lang="en-GB" sz="2000" dirty="0">
                <a:latin typeface="Comic Sans MS" panose="030F0702030302020204" pitchFamily="66" charset="0"/>
              </a:rPr>
              <a:t>We will share phonics games, rhymes and activities.</a:t>
            </a:r>
          </a:p>
          <a:p>
            <a:endParaRPr lang="en-GB" sz="2000" b="1" u="sng" dirty="0">
              <a:latin typeface="Comic Sans MS" panose="030F0702030302020204" pitchFamily="66" charset="0"/>
            </a:endParaRPr>
          </a:p>
          <a:p>
            <a:r>
              <a:rPr lang="en-GB" sz="2000" b="1" u="sng" dirty="0">
                <a:latin typeface="Comic Sans MS" panose="030F0702030302020204" pitchFamily="66" charset="0"/>
              </a:rPr>
              <a:t>Nursery Rhymes </a:t>
            </a:r>
          </a:p>
          <a:p>
            <a:r>
              <a:rPr lang="en-GB" sz="2000" dirty="0">
                <a:latin typeface="Comic Sans MS" panose="030F0702030302020204" pitchFamily="66" charset="0"/>
              </a:rPr>
              <a:t>Please continue to learn and rehearse a variety of </a:t>
            </a:r>
          </a:p>
          <a:p>
            <a:r>
              <a:rPr lang="en-GB" sz="2000" dirty="0">
                <a:latin typeface="Comic Sans MS" panose="030F0702030302020204" pitchFamily="66" charset="0"/>
              </a:rPr>
              <a:t>Nursery Rhymes with your child. </a:t>
            </a:r>
          </a:p>
          <a:p>
            <a:endParaRPr lang="en-GB" sz="2000" dirty="0">
              <a:latin typeface="Comic Sans MS" panose="030F0702030302020204" pitchFamily="66" charset="0"/>
            </a:endParaRPr>
          </a:p>
          <a:p>
            <a:pPr lvl="0"/>
            <a:r>
              <a:rPr lang="en-GB" sz="2000" b="1" u="sng" dirty="0">
                <a:solidFill>
                  <a:prstClr val="black"/>
                </a:solidFill>
                <a:latin typeface="Comic Sans MS" panose="030F0702030302020204" pitchFamily="66" charset="0"/>
              </a:rPr>
              <a:t>Topic Homework</a:t>
            </a:r>
          </a:p>
          <a:p>
            <a:r>
              <a:rPr lang="en-GB" sz="2000" dirty="0">
                <a:latin typeface="Comic Sans MS" panose="030F0702030302020204" pitchFamily="66" charset="0"/>
              </a:rPr>
              <a:t>Each half term, we will send home a list of suggested activities linked to our learning theme. Homework is set half termly and should be returned by the end of each half term. We love celebrating the wonderful work children complete at home! Their work will be shared in class and displayed in the hall for children across the school to enjoy. It is a lovely opportunity to spend time learning together and explore your child’s school topics.</a:t>
            </a:r>
          </a:p>
          <a:p>
            <a:endParaRPr lang="en-GB" sz="2000" dirty="0">
              <a:latin typeface="Comic Sans MS" panose="030F0702030302020204" pitchFamily="66" charset="0"/>
            </a:endParaRPr>
          </a:p>
          <a:p>
            <a:endParaRPr lang="en-GB" sz="2000" dirty="0"/>
          </a:p>
          <a:p>
            <a:endParaRPr lang="en-GB" sz="2000" dirty="0"/>
          </a:p>
          <a:p>
            <a:endParaRPr lang="en-GB" sz="2400" dirty="0">
              <a:solidFill>
                <a:srgbClr val="FF0000"/>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8315864" y="1146163"/>
            <a:ext cx="3357848" cy="2599493"/>
          </a:xfrm>
          <a:prstGeom prst="rect">
            <a:avLst/>
          </a:prstGeom>
        </p:spPr>
      </p:pic>
    </p:spTree>
    <p:extLst>
      <p:ext uri="{BB962C8B-B14F-4D97-AF65-F5344CB8AC3E}">
        <p14:creationId xmlns:p14="http://schemas.microsoft.com/office/powerpoint/2010/main" val="3346846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51017" y="430574"/>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Half Term Curriculum Overview</a:t>
            </a:r>
          </a:p>
        </p:txBody>
      </p:sp>
      <p:sp>
        <p:nvSpPr>
          <p:cNvPr id="8" name="TextBox 7"/>
          <p:cNvSpPr txBox="1"/>
          <p:nvPr/>
        </p:nvSpPr>
        <p:spPr>
          <a:xfrm>
            <a:off x="639748" y="1163674"/>
            <a:ext cx="10890613" cy="923330"/>
          </a:xfrm>
          <a:prstGeom prst="rect">
            <a:avLst/>
          </a:prstGeom>
          <a:noFill/>
        </p:spPr>
        <p:txBody>
          <a:bodyPr wrap="square" rtlCol="0">
            <a:spAutoFit/>
          </a:bodyPr>
          <a:lstStyle/>
          <a:p>
            <a:r>
              <a:rPr lang="en-GB" dirty="0">
                <a:latin typeface="Comic Sans MS" panose="030F0702030302020204" pitchFamily="66" charset="0"/>
              </a:rPr>
              <a:t>Each half term your child will bring home a curriculum overview of the upcoming weeks. Please have a look at these with your children and talk about some of the language, vocabulary and things we will be looking at in preparation. Curriculum overviews are good for consolidating learning at home.  </a:t>
            </a:r>
          </a:p>
        </p:txBody>
      </p:sp>
      <p:pic>
        <p:nvPicPr>
          <p:cNvPr id="4" name="Picture 3"/>
          <p:cNvPicPr>
            <a:picLocks noChangeAspect="1"/>
          </p:cNvPicPr>
          <p:nvPr/>
        </p:nvPicPr>
        <p:blipFill>
          <a:blip r:embed="rId2"/>
          <a:stretch>
            <a:fillRect/>
          </a:stretch>
        </p:blipFill>
        <p:spPr>
          <a:xfrm>
            <a:off x="402336" y="2296884"/>
            <a:ext cx="3675071" cy="2607781"/>
          </a:xfrm>
          <a:prstGeom prst="rect">
            <a:avLst/>
          </a:prstGeom>
        </p:spPr>
      </p:pic>
      <p:pic>
        <p:nvPicPr>
          <p:cNvPr id="6" name="Picture 5"/>
          <p:cNvPicPr>
            <a:picLocks noChangeAspect="1"/>
          </p:cNvPicPr>
          <p:nvPr/>
        </p:nvPicPr>
        <p:blipFill>
          <a:blip r:embed="rId3"/>
          <a:stretch>
            <a:fillRect/>
          </a:stretch>
        </p:blipFill>
        <p:spPr>
          <a:xfrm>
            <a:off x="4242326" y="3600774"/>
            <a:ext cx="3685178" cy="2608609"/>
          </a:xfrm>
          <a:prstGeom prst="rect">
            <a:avLst/>
          </a:prstGeom>
        </p:spPr>
      </p:pic>
      <p:pic>
        <p:nvPicPr>
          <p:cNvPr id="9" name="Picture 8"/>
          <p:cNvPicPr>
            <a:picLocks noChangeAspect="1"/>
          </p:cNvPicPr>
          <p:nvPr/>
        </p:nvPicPr>
        <p:blipFill>
          <a:blip r:embed="rId4"/>
          <a:stretch>
            <a:fillRect/>
          </a:stretch>
        </p:blipFill>
        <p:spPr>
          <a:xfrm>
            <a:off x="8148949" y="2296884"/>
            <a:ext cx="3616412" cy="2556956"/>
          </a:xfrm>
          <a:prstGeom prst="rect">
            <a:avLst/>
          </a:prstGeom>
        </p:spPr>
      </p:pic>
    </p:spTree>
    <p:extLst>
      <p:ext uri="{BB962C8B-B14F-4D97-AF65-F5344CB8AC3E}">
        <p14:creationId xmlns:p14="http://schemas.microsoft.com/office/powerpoint/2010/main" val="7842377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0496" y="0"/>
            <a:ext cx="10515600" cy="1325563"/>
          </a:xfrm>
        </p:spPr>
        <p:txBody>
          <a:bodyPr/>
          <a:lstStyle/>
          <a:p>
            <a:pPr algn="ctr"/>
            <a:r>
              <a:rPr lang="en-GB" dirty="0">
                <a:latin typeface="Comic Sans MS" panose="030F0702030302020204" pitchFamily="66" charset="0"/>
              </a:rPr>
              <a:t>Personal Development Opportunities</a:t>
            </a:r>
          </a:p>
        </p:txBody>
      </p:sp>
      <p:sp>
        <p:nvSpPr>
          <p:cNvPr id="5" name="Rectangle 4"/>
          <p:cNvSpPr/>
          <p:nvPr/>
        </p:nvSpPr>
        <p:spPr>
          <a:xfrm>
            <a:off x="310897" y="1325563"/>
            <a:ext cx="4233672" cy="4154984"/>
          </a:xfrm>
          <a:prstGeom prst="rect">
            <a:avLst/>
          </a:prstGeom>
        </p:spPr>
        <p:txBody>
          <a:bodyPr wrap="square">
            <a:spAutoFit/>
          </a:bodyPr>
          <a:lstStyle/>
          <a:p>
            <a:r>
              <a:rPr lang="en-GB" sz="2400" dirty="0">
                <a:solidFill>
                  <a:srgbClr val="000000"/>
                </a:solidFill>
                <a:latin typeface="Comic Sans MS" panose="030F0702030302020204" pitchFamily="66" charset="0"/>
              </a:rPr>
              <a:t>We also believe that children’s personal development is just as important as their academic progress.</a:t>
            </a:r>
            <a:br>
              <a:rPr lang="en-GB" sz="2400" dirty="0">
                <a:solidFill>
                  <a:srgbClr val="000000"/>
                </a:solidFill>
                <a:latin typeface="Comic Sans MS" panose="030F0702030302020204" pitchFamily="66" charset="0"/>
              </a:rPr>
            </a:br>
            <a:endParaRPr lang="en-GB" sz="2400" dirty="0">
              <a:solidFill>
                <a:srgbClr val="000000"/>
              </a:solidFill>
              <a:latin typeface="Comic Sans MS" panose="030F0702030302020204" pitchFamily="66" charset="0"/>
            </a:endParaRPr>
          </a:p>
          <a:p>
            <a:r>
              <a:rPr lang="en-GB" sz="2400" dirty="0">
                <a:solidFill>
                  <a:srgbClr val="000000"/>
                </a:solidFill>
                <a:latin typeface="Comic Sans MS" panose="030F0702030302020204" pitchFamily="66" charset="0"/>
              </a:rPr>
              <a:t>Here are some examples of  ways in which we enrich and encourage children’s personal development in Nursery.</a:t>
            </a:r>
            <a:endParaRPr lang="en-GB" sz="2400" dirty="0"/>
          </a:p>
        </p:txBody>
      </p:sp>
      <p:pic>
        <p:nvPicPr>
          <p:cNvPr id="3" name="Picture 2"/>
          <p:cNvPicPr>
            <a:picLocks noChangeAspect="1"/>
          </p:cNvPicPr>
          <p:nvPr/>
        </p:nvPicPr>
        <p:blipFill rotWithShape="1">
          <a:blip r:embed="rId2"/>
          <a:srcRect t="5531" r="36592"/>
          <a:stretch/>
        </p:blipFill>
        <p:spPr>
          <a:xfrm>
            <a:off x="8212238" y="1473496"/>
            <a:ext cx="3851455" cy="4561544"/>
          </a:xfrm>
          <a:prstGeom prst="rect">
            <a:avLst/>
          </a:prstGeom>
        </p:spPr>
      </p:pic>
      <p:pic>
        <p:nvPicPr>
          <p:cNvPr id="4" name="Picture 3"/>
          <p:cNvPicPr>
            <a:picLocks noChangeAspect="1"/>
          </p:cNvPicPr>
          <p:nvPr/>
        </p:nvPicPr>
        <p:blipFill>
          <a:blip r:embed="rId3"/>
          <a:stretch>
            <a:fillRect/>
          </a:stretch>
        </p:blipFill>
        <p:spPr>
          <a:xfrm>
            <a:off x="4526425" y="1473496"/>
            <a:ext cx="3321740" cy="4561544"/>
          </a:xfrm>
          <a:prstGeom prst="rect">
            <a:avLst/>
          </a:prstGeom>
        </p:spPr>
      </p:pic>
    </p:spTree>
    <p:extLst>
      <p:ext uri="{BB962C8B-B14F-4D97-AF65-F5344CB8AC3E}">
        <p14:creationId xmlns:p14="http://schemas.microsoft.com/office/powerpoint/2010/main" val="15337702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501652" y="604838"/>
            <a:ext cx="11338556" cy="3579812"/>
          </a:xfrm>
        </p:spPr>
        <p:txBody>
          <a:bodyPr rtlCol="0">
            <a:normAutofit fontScale="25000" lnSpcReduction="20000"/>
          </a:bodyPr>
          <a:lstStyle/>
          <a:p>
            <a:pPr>
              <a:buNone/>
              <a:defRPr/>
            </a:pPr>
            <a:r>
              <a:rPr lang="en-GB" sz="17600" b="1" dirty="0">
                <a:solidFill>
                  <a:schemeClr val="tx1">
                    <a:lumMod val="75000"/>
                    <a:lumOff val="25000"/>
                  </a:schemeClr>
                </a:solidFill>
                <a:latin typeface="Comic Sans MS" panose="030F0702030302020204" pitchFamily="66" charset="0"/>
                <a:cs typeface="Andalus" panose="02020603050405020304" pitchFamily="18" charset="-78"/>
              </a:rPr>
              <a:t>Online Safety</a:t>
            </a:r>
            <a:endParaRPr lang="en-GB" sz="8000" dirty="0">
              <a:solidFill>
                <a:schemeClr val="tx1">
                  <a:lumMod val="75000"/>
                  <a:lumOff val="25000"/>
                </a:schemeClr>
              </a:solidFill>
              <a:latin typeface="Comic Sans MS" panose="030F0702030302020204" pitchFamily="66" charset="0"/>
              <a:cs typeface="Andalus" panose="02020603050405020304" pitchFamily="18" charset="-78"/>
            </a:endParaRP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We support parents and families and aim to work</a:t>
            </a:r>
          </a:p>
          <a:p>
            <a:pPr marL="0" indent="0" algn="just">
              <a:buNone/>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 together with you to keep children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How to set up parental controls.</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Talking to your child about staying safe online.</a:t>
            </a:r>
          </a:p>
          <a:p>
            <a:pPr algn="just">
              <a:buFont typeface="Wingdings" panose="05000000000000000000" pitchFamily="2"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rPr>
              <a:t>Individual guidance for the sites, apps and games that your child uses.</a:t>
            </a:r>
          </a:p>
          <a:p>
            <a:pPr algn="just">
              <a:buFont typeface="Wingdings" panose="05000000000000000000" pitchFamily="2" charset="2"/>
              <a:buChar char="§"/>
              <a:defRPr/>
            </a:pPr>
            <a:r>
              <a:rPr lang="en-GB" sz="9600" b="1" dirty="0">
                <a:solidFill>
                  <a:schemeClr val="tx1">
                    <a:lumMod val="75000"/>
                    <a:lumOff val="25000"/>
                  </a:schemeClr>
                </a:solidFill>
                <a:latin typeface="Comic Sans MS" panose="030F0702030302020204" pitchFamily="66" charset="0"/>
                <a:cs typeface="Andalus" panose="02020603050405020304" pitchFamily="18" charset="-78"/>
              </a:rPr>
              <a:t>Important to understand and consider the parental responsibilities linked to e-safety with the support of school. </a:t>
            </a:r>
          </a:p>
          <a:p>
            <a:pPr algn="just">
              <a:buFont typeface="Wingdings" panose="05000000000000000000" pitchFamily="2" charset="2"/>
              <a:buChar char="§"/>
              <a:defRPr/>
            </a:pP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2"/>
              </a:rPr>
              <a:t>https://www.internetmatters.org/wp-content/uploads/2015/05/ncro3p-Internet-Matters_E-safety_Primary_1.pdf</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r>
              <a:rPr lang="en-GB" sz="9600" dirty="0">
                <a:solidFill>
                  <a:schemeClr val="tx1">
                    <a:lumMod val="75000"/>
                    <a:lumOff val="25000"/>
                  </a:schemeClr>
                </a:solidFill>
                <a:latin typeface="Comic Sans MS" panose="030F0702030302020204" pitchFamily="66" charset="0"/>
                <a:cs typeface="Andalus" panose="02020603050405020304" pitchFamily="18" charset="-78"/>
                <a:hlinkClick r:id="rId3"/>
              </a:rPr>
              <a:t>https://www.nspcc.org.uk/preventing-abuse/keeping-children-    safe/online-safety/</a:t>
            </a:r>
            <a:endParaRPr lang="en-GB" sz="9600" dirty="0">
              <a:solidFill>
                <a:schemeClr val="tx1">
                  <a:lumMod val="75000"/>
                  <a:lumOff val="25000"/>
                </a:schemeClr>
              </a:solidFill>
              <a:latin typeface="Comic Sans MS" panose="030F0702030302020204" pitchFamily="66"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Constantia" panose="02030602050306030303" pitchFamily="18" charset="0"/>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1371600" indent="-1371600" algn="just">
              <a:buFont typeface="Arial" charset="0"/>
              <a:buAutoNum type="arabicPeriod"/>
              <a:defRPr/>
            </a:pPr>
            <a:endParaRPr lang="en-GB" sz="128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9600" dirty="0">
              <a:solidFill>
                <a:schemeClr val="tx1">
                  <a:lumMod val="75000"/>
                  <a:lumOff val="25000"/>
                </a:schemeClr>
              </a:solidFill>
              <a:latin typeface="Andalus" panose="02020603050405020304" pitchFamily="18" charset="-78"/>
              <a:cs typeface="Andalus" panose="02020603050405020304" pitchFamily="18" charset="-78"/>
            </a:endParaRPr>
          </a:p>
          <a:p>
            <a:pPr marL="1143000" indent="-1143000" algn="just">
              <a:buFontTx/>
              <a:buChar char="-"/>
              <a:defRPr/>
            </a:pPr>
            <a:endParaRPr lang="en-GB" sz="112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r>
              <a:rPr lang="en-GB" sz="11200" dirty="0">
                <a:solidFill>
                  <a:schemeClr val="tx1">
                    <a:lumMod val="75000"/>
                    <a:lumOff val="25000"/>
                  </a:schemeClr>
                </a:solidFill>
                <a:latin typeface="Andalus" panose="02020603050405020304" pitchFamily="18" charset="-78"/>
                <a:cs typeface="Andalus" panose="02020603050405020304" pitchFamily="18" charset="-78"/>
              </a:rPr>
              <a:t>   </a:t>
            </a:r>
          </a:p>
          <a:p>
            <a:pPr marL="1143000" indent="-1143000" algn="just">
              <a:buFontTx/>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Font typeface="Wingdings 3" charset="2"/>
              <a:buChar char=""/>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a:p>
            <a:pPr marL="0" indent="0" algn="just">
              <a:buNone/>
              <a:defRPr/>
            </a:pPr>
            <a:endParaRPr lang="en-GB" sz="14400" dirty="0">
              <a:solidFill>
                <a:schemeClr val="tx1">
                  <a:lumMod val="75000"/>
                  <a:lumOff val="25000"/>
                </a:schemeClr>
              </a:solidFill>
              <a:latin typeface="Andalus" panose="02020603050405020304" pitchFamily="18" charset="-78"/>
              <a:cs typeface="Andalus" panose="02020603050405020304" pitchFamily="18" charset="-78"/>
            </a:endParaRPr>
          </a:p>
        </p:txBody>
      </p:sp>
      <p:pic>
        <p:nvPicPr>
          <p:cNvPr id="3379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570462" y="5149913"/>
            <a:ext cx="1269746" cy="1271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rot="20758306">
            <a:off x="8661585" y="120738"/>
            <a:ext cx="3330755" cy="1725318"/>
          </a:xfrm>
          <a:prstGeom prst="rect">
            <a:avLst/>
          </a:prstGeom>
        </p:spPr>
      </p:pic>
    </p:spTree>
    <p:extLst>
      <p:ext uri="{BB962C8B-B14F-4D97-AF65-F5344CB8AC3E}">
        <p14:creationId xmlns:p14="http://schemas.microsoft.com/office/powerpoint/2010/main" val="2479162267"/>
      </p:ext>
    </p:extLst>
  </p:cSld>
  <p:clrMapOvr>
    <a:masterClrMapping/>
  </p:clrMapOvr>
  <p:transition spd="slow" advTm="2573"/>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0873" y="273905"/>
            <a:ext cx="6267797" cy="523220"/>
          </a:xfrm>
          <a:prstGeom prst="rect">
            <a:avLst/>
          </a:prstGeom>
          <a:noFill/>
        </p:spPr>
        <p:txBody>
          <a:bodyPr wrap="square" rtlCol="0">
            <a:spAutoFit/>
          </a:bodyPr>
          <a:lstStyle/>
          <a:p>
            <a:pPr algn="ctr"/>
            <a:r>
              <a:rPr lang="en-GB" sz="2800" u="sng" dirty="0">
                <a:latin typeface="Comic Sans MS" panose="030F0702030302020204" pitchFamily="66" charset="0"/>
              </a:rPr>
              <a:t>Solihull Family Hubs</a:t>
            </a:r>
          </a:p>
        </p:txBody>
      </p:sp>
      <p:pic>
        <p:nvPicPr>
          <p:cNvPr id="6" name="Picture 5" descr="A brochure of a family home&#10;&#10;Description automatically generated">
            <a:extLst>
              <a:ext uri="{FF2B5EF4-FFF2-40B4-BE49-F238E27FC236}">
                <a16:creationId xmlns:a16="http://schemas.microsoft.com/office/drawing/2014/main" id="{5A31B876-055C-F72A-1807-C6B5D478DF3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7281" y="914226"/>
            <a:ext cx="3699773" cy="5251222"/>
          </a:xfrm>
          <a:prstGeom prst="rect">
            <a:avLst/>
          </a:prstGeom>
        </p:spPr>
      </p:pic>
      <p:sp>
        <p:nvSpPr>
          <p:cNvPr id="11" name="TextBox 10">
            <a:extLst>
              <a:ext uri="{FF2B5EF4-FFF2-40B4-BE49-F238E27FC236}">
                <a16:creationId xmlns:a16="http://schemas.microsoft.com/office/drawing/2014/main" id="{2432A8D4-4D81-C353-7659-FCAA3C28C8E2}"/>
              </a:ext>
            </a:extLst>
          </p:cNvPr>
          <p:cNvSpPr txBox="1"/>
          <p:nvPr/>
        </p:nvSpPr>
        <p:spPr>
          <a:xfrm>
            <a:off x="350982" y="797125"/>
            <a:ext cx="7426035" cy="5539978"/>
          </a:xfrm>
          <a:prstGeom prst="rect">
            <a:avLst/>
          </a:prstGeom>
          <a:noFill/>
        </p:spPr>
        <p:txBody>
          <a:bodyPr wrap="square" rtlCol="0">
            <a:spAutoFit/>
          </a:bodyPr>
          <a:lstStyle/>
          <a:p>
            <a:r>
              <a:rPr lang="en-GB" sz="1600" dirty="0">
                <a:latin typeface="Comic Sans MS" panose="030F0702030302020204" pitchFamily="66" charset="0"/>
              </a:rPr>
              <a:t>Family Hubs have opened in Solihull. Our local one is the Riverside Hub, which is in the building outside the school gates on Bosworth Drive. </a:t>
            </a:r>
          </a:p>
          <a:p>
            <a:endParaRPr lang="en-GB" sz="1600" dirty="0">
              <a:latin typeface="Comic Sans MS" panose="030F0702030302020204" pitchFamily="66"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Services within the family hub: </a:t>
            </a: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Health visitors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Midwives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SOLAR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SENDIAS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Urban Heard (Youth Group)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Stay and Play (including a sensory room, which you book via the Hubs)</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College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Solihull Housing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Women’s Community Drop in</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pPr marL="342900" lvl="0" indent="-342900">
              <a:buFont typeface="Calibri" panose="020F0502020204030204" pitchFamily="34" charset="0"/>
              <a:buChar char="-"/>
            </a:pPr>
            <a:r>
              <a:rPr lang="en-GB" sz="1600" dirty="0">
                <a:effectLst/>
                <a:latin typeface="Comic Sans MS" panose="030F0702030302020204" pitchFamily="66" charset="0"/>
                <a:ea typeface="Times New Roman" panose="02020603050405020304" pitchFamily="18" charset="0"/>
                <a:cs typeface="Aptos" panose="020B0004020202020204" pitchFamily="34" charset="0"/>
              </a:rPr>
              <a:t>Coffee mornings </a:t>
            </a:r>
            <a:endParaRPr lang="en-GB" sz="1600" dirty="0">
              <a:effectLst/>
              <a:latin typeface="Comic Sans MS" panose="030F0702030302020204" pitchFamily="66" charset="0"/>
              <a:ea typeface="Calibri" panose="020F0502020204030204" pitchFamily="34" charset="0"/>
              <a:cs typeface="Aptos" panose="020B0004020202020204" pitchFamily="34" charset="0"/>
            </a:endParaRPr>
          </a:p>
          <a:p>
            <a:r>
              <a:rPr lang="en-GB" sz="1600" dirty="0">
                <a:effectLst/>
                <a:latin typeface="Comic Sans MS" panose="030F0702030302020204" pitchFamily="66" charset="0"/>
                <a:ea typeface="Aptos" panose="020B0004020202020204" pitchFamily="34" charset="0"/>
                <a:cs typeface="Aptos" panose="020B0004020202020204" pitchFamily="34" charset="0"/>
              </a:rPr>
              <a:t>And many more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The hubs have clothing banks and Evergreen and Elmwood have a community pantry for all to use. </a:t>
            </a:r>
          </a:p>
          <a:p>
            <a:r>
              <a:rPr lang="en-GB" sz="1600" dirty="0">
                <a:effectLst/>
                <a:latin typeface="Comic Sans MS" panose="030F0702030302020204" pitchFamily="66" charset="0"/>
                <a:ea typeface="Aptos" panose="020B0004020202020204" pitchFamily="34" charset="0"/>
                <a:cs typeface="Aptos" panose="020B0004020202020204" pitchFamily="34" charset="0"/>
              </a:rPr>
              <a:t> </a:t>
            </a:r>
          </a:p>
          <a:p>
            <a:r>
              <a:rPr lang="en-GB" sz="1600" dirty="0">
                <a:effectLst/>
                <a:latin typeface="Comic Sans MS" panose="030F0702030302020204" pitchFamily="66" charset="0"/>
                <a:ea typeface="Aptos" panose="020B0004020202020204" pitchFamily="34" charset="0"/>
                <a:cs typeface="Aptos" panose="020B0004020202020204" pitchFamily="34" charset="0"/>
              </a:rPr>
              <a:t>Scan the QR code to download the app, and you will see all of the upcoming events.  </a:t>
            </a:r>
          </a:p>
          <a:p>
            <a:endParaRPr lang="en-GB" dirty="0"/>
          </a:p>
        </p:txBody>
      </p:sp>
    </p:spTree>
    <p:extLst>
      <p:ext uri="{BB962C8B-B14F-4D97-AF65-F5344CB8AC3E}">
        <p14:creationId xmlns:p14="http://schemas.microsoft.com/office/powerpoint/2010/main" val="561708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182242" y="3352795"/>
            <a:ext cx="6267797" cy="769441"/>
          </a:xfrm>
          <a:prstGeom prst="rect">
            <a:avLst/>
          </a:prstGeom>
          <a:noFill/>
        </p:spPr>
        <p:txBody>
          <a:bodyPr wrap="square" rtlCol="0">
            <a:spAutoFit/>
          </a:bodyPr>
          <a:lstStyle/>
          <a:p>
            <a:pPr algn="ctr"/>
            <a:r>
              <a:rPr lang="en-GB" sz="4400" dirty="0">
                <a:latin typeface="Comic Sans MS" panose="030F0702030302020204" pitchFamily="66" charset="0"/>
              </a:rPr>
              <a:t>And Finally … </a:t>
            </a:r>
          </a:p>
        </p:txBody>
      </p:sp>
      <p:sp>
        <p:nvSpPr>
          <p:cNvPr id="10" name="TextBox 9"/>
          <p:cNvSpPr txBox="1"/>
          <p:nvPr/>
        </p:nvSpPr>
        <p:spPr>
          <a:xfrm>
            <a:off x="182880" y="250252"/>
            <a:ext cx="11932919" cy="6309420"/>
          </a:xfrm>
          <a:prstGeom prst="rect">
            <a:avLst/>
          </a:prstGeom>
          <a:noFill/>
        </p:spPr>
        <p:txBody>
          <a:bodyPr wrap="square" rtlCol="0">
            <a:spAutoFit/>
          </a:bodyPr>
          <a:lstStyle/>
          <a:p>
            <a:pPr algn="ctr"/>
            <a:r>
              <a:rPr lang="en-GB" sz="2000" dirty="0">
                <a:latin typeface="Comic Sans MS" panose="030F0702030302020204" pitchFamily="66" charset="0"/>
              </a:rPr>
              <a:t>Please ensure all items of your child’s uniform have their names on them.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Please send them to school with a named water bottle every day. </a:t>
            </a:r>
          </a:p>
          <a:p>
            <a:pPr marL="285750" indent="-285750" algn="ctr">
              <a:buFont typeface="Arial" panose="020B0604020202020204" pitchFamily="34" charset="0"/>
              <a:buChar char="•"/>
            </a:pPr>
            <a:endParaRPr lang="en-GB" sz="2000" dirty="0">
              <a:latin typeface="Comic Sans MS" panose="030F0702030302020204" pitchFamily="66" charset="0"/>
            </a:endParaRPr>
          </a:p>
          <a:p>
            <a:pPr algn="ctr"/>
            <a:r>
              <a:rPr lang="en-GB" sz="2000" dirty="0">
                <a:latin typeface="Comic Sans MS" panose="030F0702030302020204" pitchFamily="66" charset="0"/>
              </a:rPr>
              <a:t>A medical form is needed for any new medication that have been prescribed by a doctor. </a:t>
            </a: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0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endParaRPr lang="en-GB" sz="2800" b="1" dirty="0">
              <a:solidFill>
                <a:schemeClr val="accent6"/>
              </a:solidFill>
              <a:latin typeface="Comic Sans MS" panose="030F0702030302020204" pitchFamily="66" charset="0"/>
            </a:endParaRPr>
          </a:p>
          <a:p>
            <a:pPr algn="ctr"/>
            <a:r>
              <a:rPr lang="en-GB" sz="3200" b="1" dirty="0">
                <a:solidFill>
                  <a:srgbClr val="00B050"/>
                </a:solidFill>
                <a:latin typeface="Comic Sans MS" panose="030F0702030302020204" pitchFamily="66" charset="0"/>
              </a:rPr>
              <a:t>We wish all the children a wonderful year in Nursery!</a:t>
            </a:r>
          </a:p>
          <a:p>
            <a:pPr marL="285750" indent="-285750" algn="ctr">
              <a:buFont typeface="Arial" panose="020B0604020202020204" pitchFamily="34" charset="0"/>
              <a:buChar char="•"/>
            </a:pPr>
            <a:endParaRPr lang="en-GB" sz="2400" dirty="0">
              <a:latin typeface="Comic Sans MS" panose="030F0702030302020204" pitchFamily="66" charset="0"/>
            </a:endParaRPr>
          </a:p>
        </p:txBody>
      </p:sp>
      <p:pic>
        <p:nvPicPr>
          <p:cNvPr id="8" name="Picture 2" descr="30 Just Stick Clothing Name Tags/Labels- No Sew or Iron for School  Children, Care Home : Amazon.co.uk: Stationery &amp; Office Suppl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755" y="2037657"/>
            <a:ext cx="1574223" cy="157422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Personalised kids water bottles school water bottle for boys | Ets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2851" y="2037657"/>
            <a:ext cx="1936229" cy="155052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8570103" y="2337742"/>
            <a:ext cx="2856088" cy="2788567"/>
          </a:xfrm>
          <a:prstGeom prst="rect">
            <a:avLst/>
          </a:prstGeom>
        </p:spPr>
      </p:pic>
    </p:spTree>
    <p:extLst>
      <p:ext uri="{BB962C8B-B14F-4D97-AF65-F5344CB8AC3E}">
        <p14:creationId xmlns:p14="http://schemas.microsoft.com/office/powerpoint/2010/main" val="2264233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321724" y="463436"/>
            <a:ext cx="9792392" cy="5755422"/>
          </a:xfrm>
          <a:prstGeom prst="rect">
            <a:avLst/>
          </a:prstGeom>
          <a:noFill/>
        </p:spPr>
        <p:txBody>
          <a:bodyPr wrap="square" rtlCol="0">
            <a:spAutoFit/>
          </a:bodyPr>
          <a:lstStyle/>
          <a:p>
            <a:pPr algn="ctr"/>
            <a:r>
              <a:rPr lang="en-GB" sz="3200" b="1" u="sng" dirty="0">
                <a:solidFill>
                  <a:schemeClr val="accent6">
                    <a:lumMod val="75000"/>
                  </a:schemeClr>
                </a:solidFill>
                <a:latin typeface="Comic Sans MS" panose="030F0702030302020204" pitchFamily="66" charset="0"/>
              </a:rPr>
              <a:t> </a:t>
            </a:r>
            <a:endParaRPr lang="en-GB" sz="3200" dirty="0">
              <a:latin typeface="Comic Sans MS" panose="030F0702030302020204" pitchFamily="66" charset="0"/>
            </a:endParaRPr>
          </a:p>
          <a:p>
            <a:pPr algn="ctr"/>
            <a:endParaRPr lang="en-GB" sz="3200" dirty="0">
              <a:latin typeface="Comic Sans MS" panose="030F0702030302020204" pitchFamily="66" charset="0"/>
            </a:endParaRPr>
          </a:p>
          <a:p>
            <a:pPr algn="ctr"/>
            <a:r>
              <a:rPr lang="en-GB" sz="2400" dirty="0">
                <a:latin typeface="Comic Sans MS" panose="030F0702030302020204" pitchFamily="66" charset="0"/>
              </a:rPr>
              <a:t>If you have any questions, please phone the school office or send your class teacher an email. </a:t>
            </a:r>
          </a:p>
          <a:p>
            <a:pPr algn="ctr"/>
            <a:endParaRPr lang="en-GB" sz="2400" dirty="0">
              <a:latin typeface="Comic Sans MS" panose="030F0702030302020204" pitchFamily="66" charset="0"/>
            </a:endParaRPr>
          </a:p>
          <a:p>
            <a:pPr algn="ctr"/>
            <a:r>
              <a:rPr lang="en-GB" sz="2400" dirty="0">
                <a:latin typeface="Comic Sans MS" panose="030F0702030302020204" pitchFamily="66" charset="0"/>
                <a:hlinkClick r:id="rId2"/>
              </a:rPr>
              <a:t>parentmail@st-annes.solihull.sch.uk</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US" sz="2400" dirty="0">
                <a:latin typeface="Comic Sans MS" panose="030F0702030302020204" pitchFamily="66" charset="0"/>
              </a:rPr>
              <a:t>In the event of an urgent response, </a:t>
            </a:r>
          </a:p>
          <a:p>
            <a:pPr algn="ctr"/>
            <a:r>
              <a:rPr lang="en-US" sz="2400" dirty="0">
                <a:latin typeface="Comic Sans MS" panose="030F0702030302020204" pitchFamily="66" charset="0"/>
              </a:rPr>
              <a:t>please contact the school office 0121 779 8060</a:t>
            </a: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r>
              <a:rPr lang="en-GB" sz="2400" dirty="0">
                <a:latin typeface="Comic Sans MS" panose="030F0702030302020204" pitchFamily="66" charset="0"/>
              </a:rPr>
              <a:t>We will not hesitate to help! </a:t>
            </a:r>
          </a:p>
          <a:p>
            <a:pPr algn="ctr"/>
            <a:endParaRPr lang="en-GB" sz="2400" dirty="0">
              <a:latin typeface="Comic Sans MS" panose="030F0702030302020204" pitchFamily="66" charset="0"/>
            </a:endParaRPr>
          </a:p>
          <a:p>
            <a:pPr algn="ctr"/>
            <a:r>
              <a:rPr lang="en-GB" sz="3200" u="sng" dirty="0">
                <a:solidFill>
                  <a:schemeClr val="accent6"/>
                </a:solidFill>
                <a:latin typeface="Comic Sans MS" panose="030F0702030302020204" pitchFamily="66" charset="0"/>
              </a:rPr>
              <a:t>Thank you for all your support and cooperation! </a:t>
            </a:r>
          </a:p>
          <a:p>
            <a:pPr algn="ctr"/>
            <a:endParaRPr lang="en-GB" sz="3200" dirty="0">
              <a:latin typeface="Comic Sans MS" panose="030F0702030302020204" pitchFamily="66" charset="0"/>
            </a:endParaRP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EE6817-784F-4588-BC23-1FC3469F6141}">
  <ds:schemaRefs>
    <ds:schemaRef ds:uri="http://schemas.microsoft.com/sharepoint/v3/contenttype/forms"/>
  </ds:schemaRefs>
</ds:datastoreItem>
</file>

<file path=customXml/itemProps2.xml><?xml version="1.0" encoding="utf-8"?>
<ds:datastoreItem xmlns:ds="http://schemas.openxmlformats.org/officeDocument/2006/customXml" ds:itemID="{C28553A1-F9C8-4637-A770-642D556ED373}">
  <ds:schemaRefs>
    <ds:schemaRef ds:uri="http://purl.org/dc/elements/1.1/"/>
    <ds:schemaRef ds:uri="http://www.w3.org/XML/1998/namespace"/>
    <ds:schemaRef ds:uri="http://purl.org/dc/dcmitype/"/>
    <ds:schemaRef ds:uri="b91ff8f4-7308-487a-9b43-8871d3f744b1"/>
    <ds:schemaRef ds:uri="http://purl.org/dc/terms/"/>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cc1176d4-a1a1-4e9c-8166-cf0d0b391ed9"/>
  </ds:schemaRefs>
</ds:datastoreItem>
</file>

<file path=customXml/itemProps3.xml><?xml version="1.0" encoding="utf-8"?>
<ds:datastoreItem xmlns:ds="http://schemas.openxmlformats.org/officeDocument/2006/customXml" ds:itemID="{72DEBBFF-6CE7-4A36-9F43-85D9DF13F7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1713</TotalTime>
  <Words>1721</Words>
  <Application>Microsoft Office PowerPoint</Application>
  <PresentationFormat>Widescreen</PresentationFormat>
  <Paragraphs>219</Paragraphs>
  <Slides>22</Slides>
  <Notes>0</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35" baseType="lpstr">
      <vt:lpstr>Andalus</vt:lpstr>
      <vt:lpstr>Arial</vt:lpstr>
      <vt:lpstr>Calibri</vt:lpstr>
      <vt:lpstr>Calibri Light</vt:lpstr>
      <vt:lpstr>CCW Cursive Writing 1</vt:lpstr>
      <vt:lpstr>Comic Sans MS</vt:lpstr>
      <vt:lpstr>Constantia</vt:lpstr>
      <vt:lpstr>Letter-join 8</vt:lpstr>
      <vt:lpstr>Times New Roman</vt:lpstr>
      <vt:lpstr>Wingdings</vt:lpstr>
      <vt:lpstr>Wingdings 3</vt:lpstr>
      <vt:lpstr>Office Theme</vt:lpstr>
      <vt:lpstr>Document</vt:lpstr>
      <vt:lpstr>PowerPoint Presentation</vt:lpstr>
      <vt:lpstr>PowerPoint Presentation</vt:lpstr>
      <vt:lpstr>PowerPoint Presentation</vt:lpstr>
      <vt:lpstr>PowerPoint Presentation</vt:lpstr>
      <vt:lpstr>Catholic Life-Prayer and Liturgy</vt:lpstr>
      <vt:lpstr>The EYFS</vt:lpstr>
      <vt:lpstr>PowerPoint Presentation</vt:lpstr>
      <vt:lpstr>PowerPoint Presentation</vt:lpstr>
      <vt:lpstr>Nursery Class Saint: Mary</vt:lpstr>
      <vt:lpstr>PowerPoint Presentation</vt:lpstr>
      <vt:lpstr>PowerPoint Presentation</vt:lpstr>
      <vt:lpstr>Leave of absence</vt:lpstr>
      <vt:lpstr>PowerPoint Presentation</vt:lpstr>
      <vt:lpstr>PowerPoint Presentation</vt:lpstr>
      <vt:lpstr>PowerPoint Presentation</vt:lpstr>
      <vt:lpstr>PowerPoint Presentation</vt:lpstr>
      <vt:lpstr>PowerPoint Presentation</vt:lpstr>
      <vt:lpstr>Personal Development Opportunities</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Natasha Handley</cp:lastModifiedBy>
  <cp:revision>113</cp:revision>
  <dcterms:created xsi:type="dcterms:W3CDTF">2020-09-22T10:22:53Z</dcterms:created>
  <dcterms:modified xsi:type="dcterms:W3CDTF">2026-10-07T20:07:58Z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0x010100740584DA10DF2541BFB0752036DE4B84</vt:lpwstr>
  </property>
  <property fmtid="{D5CDD505-2E9C-101B-9397-08002B2CF9AE}" pid="3" name="Order">
    <vt:r8>23235100</vt:r8>
  </property>
  <property fmtid="{D5CDD505-2E9C-101B-9397-08002B2CF9AE}" pid="4" name="MSIP_Label_5fd01511-f384-45a6-83b5-060bf3de0c7e_Enabled">
    <vt:lpwstr>true</vt:lpwstr>
  </property>
  <property fmtid="{D5CDD505-2E9C-101B-9397-08002B2CF9AE}" pid="5" name="MSIP_Label_5fd01511-f384-45a6-83b5-060bf3de0c7e_SetDate">
    <vt:lpwstr>2026-10-07T20:07:58Z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6686fc7e-539c-48d4-9cc3-e0a32d28627a</vt:lpwstr>
  </property>
  <property fmtid="{D5CDD505-2E9C-101B-9397-08002B2CF9AE}" pid="10" name="MSIP_Label_5fd01511-f384-45a6-83b5-060bf3de0c7e_ContentBits">
    <vt:lpwstr>0</vt:lpwstr>
  </property>
  <property fmtid="{D5CDD505-2E9C-101B-9397-08002B2CF9AE}" pid="11" name="MSIP_Label_5fd01511-f384-45a6-83b5-060bf3de0c7e_Tag">
    <vt:lpwstr>10, 3, 0, 1</vt:lpwstr>
  </property>
  <property fmtid="{D5CDD505-2E9C-101B-9397-08002B2CF9AE}" pid="12" name="MediaServiceImageTags">
    <vt:lpwstr/>
  </property>
</Properties>
</file>