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handoutMasterIdLst>
    <p:handoutMasterId r:id="rId26"/>
  </p:handoutMasterIdLst>
  <p:sldIdLst>
    <p:sldId id="256" r:id="rId5"/>
    <p:sldId id="269" r:id="rId6"/>
    <p:sldId id="267" r:id="rId7"/>
    <p:sldId id="270" r:id="rId8"/>
    <p:sldId id="276" r:id="rId9"/>
    <p:sldId id="277" r:id="rId10"/>
    <p:sldId id="262" r:id="rId11"/>
    <p:sldId id="261" r:id="rId12"/>
    <p:sldId id="272" r:id="rId13"/>
    <p:sldId id="259" r:id="rId14"/>
    <p:sldId id="258" r:id="rId15"/>
    <p:sldId id="275" r:id="rId16"/>
    <p:sldId id="264" r:id="rId17"/>
    <p:sldId id="271" r:id="rId18"/>
    <p:sldId id="273" r:id="rId19"/>
    <p:sldId id="274" r:id="rId20"/>
    <p:sldId id="278" r:id="rId21"/>
    <p:sldId id="279" r:id="rId22"/>
    <p:sldId id="266" r:id="rId23"/>
    <p:sldId id="265" r:id="rId2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72" autoAdjust="0"/>
    <p:restoredTop sz="94660"/>
  </p:normalViewPr>
  <p:slideViewPr>
    <p:cSldViewPr snapToGrid="0">
      <p:cViewPr varScale="1">
        <p:scale>
          <a:sx n="78" d="100"/>
          <a:sy n="78" d="100"/>
        </p:scale>
        <p:origin x="62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78C8412-8CF5-4576-998E-CD1907EE35AB}" type="datetimeFigureOut">
              <a:rPr lang="en-GB" smtClean="0"/>
              <a:t>07/10/2026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70B880E-BEFF-4390-9654-BEA057A074E8}" type="slidenum">
              <a:rPr lang="en-GB" smtClean="0"/>
              <a:t>‹#›</a:t>
            </a:fld>
            <a:endParaRPr lang="en-GB"/>
          </a:p>
        </p:txBody>
      </p:sp>
    </p:spTree>
    <p:extLst>
      <p:ext uri="{BB962C8B-B14F-4D97-AF65-F5344CB8AC3E}">
        <p14:creationId xmlns:p14="http://schemas.microsoft.com/office/powerpoint/2010/main" val="42586172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DC7B046-8B3D-463F-A7DE-D29466A8D6D4}" type="datetimeFigureOut">
              <a:rPr lang="en-GB" smtClean="0"/>
              <a:t>07/10/2026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B50D851-0FBA-41E0-88CE-1E71A8C72F27}" type="slidenum">
              <a:rPr lang="en-GB" smtClean="0"/>
              <a:t>‹#›</a:t>
            </a:fld>
            <a:endParaRPr lang="en-GB"/>
          </a:p>
        </p:txBody>
      </p:sp>
    </p:spTree>
    <p:extLst>
      <p:ext uri="{BB962C8B-B14F-4D97-AF65-F5344CB8AC3E}">
        <p14:creationId xmlns:p14="http://schemas.microsoft.com/office/powerpoint/2010/main" val="2703079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a:t>
            </a:fld>
            <a:endParaRPr lang="en-GB"/>
          </a:p>
        </p:txBody>
      </p:sp>
    </p:spTree>
    <p:extLst>
      <p:ext uri="{BB962C8B-B14F-4D97-AF65-F5344CB8AC3E}">
        <p14:creationId xmlns:p14="http://schemas.microsoft.com/office/powerpoint/2010/main" val="157519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a:t>
            </a:fld>
            <a:endParaRPr lang="en-GB"/>
          </a:p>
        </p:txBody>
      </p:sp>
    </p:spTree>
    <p:extLst>
      <p:ext uri="{BB962C8B-B14F-4D97-AF65-F5344CB8AC3E}">
        <p14:creationId xmlns:p14="http://schemas.microsoft.com/office/powerpoint/2010/main" val="452529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3</a:t>
            </a:fld>
            <a:endParaRPr lang="en-GB"/>
          </a:p>
        </p:txBody>
      </p:sp>
    </p:spTree>
    <p:extLst>
      <p:ext uri="{BB962C8B-B14F-4D97-AF65-F5344CB8AC3E}">
        <p14:creationId xmlns:p14="http://schemas.microsoft.com/office/powerpoint/2010/main" val="3340751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4</a:t>
            </a:fld>
            <a:endParaRPr lang="en-GB"/>
          </a:p>
        </p:txBody>
      </p:sp>
    </p:spTree>
    <p:extLst>
      <p:ext uri="{BB962C8B-B14F-4D97-AF65-F5344CB8AC3E}">
        <p14:creationId xmlns:p14="http://schemas.microsoft.com/office/powerpoint/2010/main" val="215325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5</a:t>
            </a:fld>
            <a:endParaRPr lang="en-GB"/>
          </a:p>
        </p:txBody>
      </p:sp>
    </p:spTree>
    <p:extLst>
      <p:ext uri="{BB962C8B-B14F-4D97-AF65-F5344CB8AC3E}">
        <p14:creationId xmlns:p14="http://schemas.microsoft.com/office/powerpoint/2010/main" val="1513539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6</a:t>
            </a:fld>
            <a:endParaRPr lang="en-GB"/>
          </a:p>
        </p:txBody>
      </p:sp>
    </p:spTree>
    <p:extLst>
      <p:ext uri="{BB962C8B-B14F-4D97-AF65-F5344CB8AC3E}">
        <p14:creationId xmlns:p14="http://schemas.microsoft.com/office/powerpoint/2010/main" val="2900244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7</a:t>
            </a:fld>
            <a:endParaRPr lang="en-GB"/>
          </a:p>
        </p:txBody>
      </p:sp>
    </p:spTree>
    <p:extLst>
      <p:ext uri="{BB962C8B-B14F-4D97-AF65-F5344CB8AC3E}">
        <p14:creationId xmlns:p14="http://schemas.microsoft.com/office/powerpoint/2010/main" val="193704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8</a:t>
            </a:fld>
            <a:endParaRPr lang="en-GB"/>
          </a:p>
        </p:txBody>
      </p:sp>
    </p:spTree>
    <p:extLst>
      <p:ext uri="{BB962C8B-B14F-4D97-AF65-F5344CB8AC3E}">
        <p14:creationId xmlns:p14="http://schemas.microsoft.com/office/powerpoint/2010/main" val="1897545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9</a:t>
            </a:fld>
            <a:endParaRPr lang="en-GB"/>
          </a:p>
        </p:txBody>
      </p:sp>
    </p:spTree>
    <p:extLst>
      <p:ext uri="{BB962C8B-B14F-4D97-AF65-F5344CB8AC3E}">
        <p14:creationId xmlns:p14="http://schemas.microsoft.com/office/powerpoint/2010/main" val="1481512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10</a:t>
            </a:fld>
            <a:endParaRPr lang="en-GB"/>
          </a:p>
        </p:txBody>
      </p:sp>
    </p:spTree>
    <p:extLst>
      <p:ext uri="{BB962C8B-B14F-4D97-AF65-F5344CB8AC3E}">
        <p14:creationId xmlns:p14="http://schemas.microsoft.com/office/powerpoint/2010/main" val="691503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11</a:t>
            </a:fld>
            <a:endParaRPr lang="en-GB"/>
          </a:p>
        </p:txBody>
      </p:sp>
    </p:spTree>
    <p:extLst>
      <p:ext uri="{BB962C8B-B14F-4D97-AF65-F5344CB8AC3E}">
        <p14:creationId xmlns:p14="http://schemas.microsoft.com/office/powerpoint/2010/main" val="3094995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12</a:t>
            </a:fld>
            <a:endParaRPr lang="en-GB"/>
          </a:p>
        </p:txBody>
      </p:sp>
    </p:spTree>
    <p:extLst>
      <p:ext uri="{BB962C8B-B14F-4D97-AF65-F5344CB8AC3E}">
        <p14:creationId xmlns:p14="http://schemas.microsoft.com/office/powerpoint/2010/main" val="2422000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13</a:t>
            </a:fld>
            <a:endParaRPr lang="en-GB"/>
          </a:p>
        </p:txBody>
      </p:sp>
    </p:spTree>
    <p:extLst>
      <p:ext uri="{BB962C8B-B14F-4D97-AF65-F5344CB8AC3E}">
        <p14:creationId xmlns:p14="http://schemas.microsoft.com/office/powerpoint/2010/main" val="3490218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14</a:t>
            </a:fld>
            <a:endParaRPr lang="en-GB"/>
          </a:p>
        </p:txBody>
      </p:sp>
    </p:spTree>
    <p:extLst>
      <p:ext uri="{BB962C8B-B14F-4D97-AF65-F5344CB8AC3E}">
        <p14:creationId xmlns:p14="http://schemas.microsoft.com/office/powerpoint/2010/main" val="25496071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15</a:t>
            </a:fld>
            <a:endParaRPr lang="en-GB"/>
          </a:p>
        </p:txBody>
      </p:sp>
    </p:spTree>
    <p:extLst>
      <p:ext uri="{BB962C8B-B14F-4D97-AF65-F5344CB8AC3E}">
        <p14:creationId xmlns:p14="http://schemas.microsoft.com/office/powerpoint/2010/main" val="483403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16</a:t>
            </a:fld>
            <a:endParaRPr lang="en-GB"/>
          </a:p>
        </p:txBody>
      </p:sp>
    </p:spTree>
    <p:extLst>
      <p:ext uri="{BB962C8B-B14F-4D97-AF65-F5344CB8AC3E}">
        <p14:creationId xmlns:p14="http://schemas.microsoft.com/office/powerpoint/2010/main" val="29067946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19</a:t>
            </a:fld>
            <a:endParaRPr lang="en-GB"/>
          </a:p>
        </p:txBody>
      </p:sp>
    </p:spTree>
    <p:extLst>
      <p:ext uri="{BB962C8B-B14F-4D97-AF65-F5344CB8AC3E}">
        <p14:creationId xmlns:p14="http://schemas.microsoft.com/office/powerpoint/2010/main" val="27299386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20</a:t>
            </a:fld>
            <a:endParaRPr lang="en-GB"/>
          </a:p>
        </p:txBody>
      </p:sp>
    </p:spTree>
    <p:extLst>
      <p:ext uri="{BB962C8B-B14F-4D97-AF65-F5344CB8AC3E}">
        <p14:creationId xmlns:p14="http://schemas.microsoft.com/office/powerpoint/2010/main" val="470993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hyperlink" Target="mailto:parentmail@st-annes.solihull.sch.uk"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hyperlink" Target="mailto:parentmail@st-annes.solihull.sch.uk"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0" b="100000" l="0" r="100000"/>
                    </a14:imgEffect>
                  </a14:imgLayer>
                </a14:imgProps>
              </a:ext>
            </a:extLst>
          </a:blip>
          <a:srcRect l="1096"/>
          <a:stretch/>
        </p:blipFill>
        <p:spPr>
          <a:xfrm>
            <a:off x="4570229" y="987873"/>
            <a:ext cx="3177688" cy="3203777"/>
          </a:xfrm>
          <a:prstGeom prst="rect">
            <a:avLst/>
          </a:prstGeom>
        </p:spPr>
      </p:pic>
      <p:pic>
        <p:nvPicPr>
          <p:cNvPr id="3" name="Picture 2"/>
          <p:cNvPicPr>
            <a:picLocks noChangeAspect="1"/>
          </p:cNvPicPr>
          <p:nvPr/>
        </p:nvPicPr>
        <p:blipFill>
          <a:blip r:embed="rId5"/>
          <a:stretch>
            <a:fillRect/>
          </a:stretch>
        </p:blipFill>
        <p:spPr>
          <a:xfrm>
            <a:off x="2775311" y="4307069"/>
            <a:ext cx="6577693" cy="1980520"/>
          </a:xfrm>
          <a:prstGeom prst="rect">
            <a:avLst/>
          </a:prstGeom>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895219" y="283787"/>
            <a:ext cx="4361453" cy="6200730"/>
          </a:xfrm>
          <a:prstGeom prst="rect">
            <a:avLst/>
          </a:prstGeom>
        </p:spPr>
      </p:pic>
      <p:sp>
        <p:nvSpPr>
          <p:cNvPr id="4" name="TextBox 3"/>
          <p:cNvSpPr txBox="1"/>
          <p:nvPr/>
        </p:nvSpPr>
        <p:spPr>
          <a:xfrm>
            <a:off x="11366500" y="365125"/>
            <a:ext cx="603069"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336746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3"/>
          </p:cNvPr>
          <p:cNvPicPr/>
          <p:nvPr/>
        </p:nvPicPr>
        <p:blipFill>
          <a:blip r:embed="rId4">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
        <p:nvSpPr>
          <p:cNvPr id="3" name="TextBox 2">
            <a:extLst>
              <a:ext uri="{FF2B5EF4-FFF2-40B4-BE49-F238E27FC236}">
                <a16:creationId xmlns:a16="http://schemas.microsoft.com/office/drawing/2014/main" id="{2862D1EF-EEFC-44CD-EA5E-40FF1E3739B5}"/>
              </a:ext>
            </a:extLst>
          </p:cNvPr>
          <p:cNvSpPr txBox="1"/>
          <p:nvPr/>
        </p:nvSpPr>
        <p:spPr>
          <a:xfrm>
            <a:off x="11366500" y="365125"/>
            <a:ext cx="603069" cy="369332"/>
          </a:xfrm>
          <a:prstGeom prst="rect">
            <a:avLst/>
          </a:prstGeom>
          <a:noFill/>
        </p:spPr>
        <p:txBody>
          <a:bodyPr wrap="square" rtlCol="0">
            <a:spAutoFit/>
          </a:bodyPr>
          <a:lstStyle/>
          <a:p>
            <a:r>
              <a:rPr lang="en-GB" dirty="0"/>
              <a:t>RP</a:t>
            </a:r>
          </a:p>
        </p:txBody>
      </p:sp>
    </p:spTree>
    <p:extLst>
      <p:ext uri="{BB962C8B-B14F-4D97-AF65-F5344CB8AC3E}">
        <p14:creationId xmlns:p14="http://schemas.microsoft.com/office/powerpoint/2010/main" val="219568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a:t>
            </a:r>
            <a:br>
              <a:rPr lang="en-GB" sz="3600" u="sng" dirty="0">
                <a:latin typeface="Comic Sans MS" panose="030F0702030302020204" pitchFamily="66" charset="0"/>
              </a:rPr>
            </a:br>
            <a:r>
              <a:rPr lang="en-GB" sz="3600" u="sng" dirty="0">
                <a:latin typeface="Comic Sans MS" panose="030F0702030302020204" pitchFamily="66" charset="0"/>
              </a:rPr>
              <a:t>Celebration of the Word</a:t>
            </a:r>
          </a:p>
        </p:txBody>
      </p:sp>
      <p:sp>
        <p:nvSpPr>
          <p:cNvPr id="6" name="Content Placeholder 2"/>
          <p:cNvSpPr>
            <a:spLocks noGrp="1"/>
          </p:cNvSpPr>
          <p:nvPr>
            <p:ph idx="1"/>
          </p:nvPr>
        </p:nvSpPr>
        <p:spPr>
          <a:xfrm>
            <a:off x="838200" y="1825625"/>
            <a:ext cx="10515600" cy="4351338"/>
          </a:xfrm>
        </p:spPr>
        <p:txBody>
          <a:bodyPr>
            <a:normAutofit fontScale="925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a celebration of the word each day.</a:t>
            </a:r>
          </a:p>
          <a:p>
            <a:pPr marL="0" lvl="0" indent="0">
              <a:lnSpc>
                <a:spcPct val="150000"/>
              </a:lnSpc>
              <a:buNone/>
            </a:pPr>
            <a:r>
              <a:rPr lang="en-GB" dirty="0">
                <a:solidFill>
                  <a:prstClr val="black"/>
                </a:solidFill>
                <a:latin typeface="Comic Sans MS" panose="030F0702030302020204" pitchFamily="66" charset="0"/>
              </a:rPr>
              <a:t>Children also take part in school assemblies and also go to Church.</a:t>
            </a:r>
          </a:p>
          <a:p>
            <a:pPr marL="0" lvl="0" indent="0">
              <a:lnSpc>
                <a:spcPct val="150000"/>
              </a:lnSpc>
              <a:buNone/>
            </a:pPr>
            <a:r>
              <a:rPr lang="en-GB" dirty="0">
                <a:solidFill>
                  <a:prstClr val="black"/>
                </a:solidFill>
                <a:latin typeface="Comic Sans MS" panose="030F0702030302020204" pitchFamily="66" charset="0"/>
              </a:rPr>
              <a:t>Children say daily prayers. All children will receive a prayer booklet.</a:t>
            </a:r>
          </a:p>
          <a:p>
            <a:pPr marL="0" lvl="0" indent="0">
              <a:lnSpc>
                <a:spcPct val="150000"/>
              </a:lnSpc>
              <a:buNone/>
            </a:pPr>
            <a:r>
              <a:rPr lang="en-GB" dirty="0">
                <a:solidFill>
                  <a:prstClr val="black"/>
                </a:solidFill>
                <a:latin typeface="Comic Sans MS" panose="030F0702030302020204" pitchFamily="66" charset="0"/>
              </a:rPr>
              <a:t>Please practise these prayers with your children at home.</a:t>
            </a:r>
          </a:p>
        </p:txBody>
      </p:sp>
      <p:sp>
        <p:nvSpPr>
          <p:cNvPr id="2" name="TextBox 1"/>
          <p:cNvSpPr txBox="1"/>
          <p:nvPr/>
        </p:nvSpPr>
        <p:spPr>
          <a:xfrm>
            <a:off x="11353800" y="365125"/>
            <a:ext cx="603069" cy="369332"/>
          </a:xfrm>
          <a:prstGeom prst="rect">
            <a:avLst/>
          </a:prstGeom>
          <a:noFill/>
        </p:spPr>
        <p:txBody>
          <a:bodyPr wrap="square" rtlCol="0">
            <a:spAutoFit/>
          </a:bodyPr>
          <a:lstStyle/>
          <a:p>
            <a:r>
              <a:rPr lang="en-GB" dirty="0"/>
              <a:t>RP</a:t>
            </a:r>
          </a:p>
        </p:txBody>
      </p:sp>
    </p:spTree>
    <p:extLst>
      <p:ext uri="{BB962C8B-B14F-4D97-AF65-F5344CB8AC3E}">
        <p14:creationId xmlns:p14="http://schemas.microsoft.com/office/powerpoint/2010/main" val="415405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840"/>
            <a:ext cx="10515600" cy="1325563"/>
          </a:xfrm>
        </p:spPr>
        <p:txBody>
          <a:bodyPr/>
          <a:lstStyle/>
          <a:p>
            <a:pPr algn="ctr"/>
            <a:r>
              <a:rPr lang="en-GB" dirty="0">
                <a:latin typeface="Comic Sans MS" panose="030F0702030302020204" pitchFamily="66" charset="0"/>
              </a:rPr>
              <a:t>Year 2 Class Saint</a:t>
            </a:r>
            <a:br>
              <a:rPr lang="en-GB" dirty="0">
                <a:latin typeface="Comic Sans MS" panose="030F0702030302020204" pitchFamily="66" charset="0"/>
              </a:rPr>
            </a:br>
            <a:r>
              <a:rPr lang="en-GB" b="1" dirty="0">
                <a:latin typeface="Comic Sans MS" panose="030F0702030302020204" pitchFamily="66" charset="0"/>
              </a:rPr>
              <a:t>Mother Teresa </a:t>
            </a:r>
          </a:p>
        </p:txBody>
      </p:sp>
      <p:sp>
        <p:nvSpPr>
          <p:cNvPr id="5" name="Rectangle 4"/>
          <p:cNvSpPr/>
          <p:nvPr/>
        </p:nvSpPr>
        <p:spPr>
          <a:xfrm>
            <a:off x="3950898" y="1616403"/>
            <a:ext cx="4429496" cy="3416320"/>
          </a:xfrm>
          <a:prstGeom prst="rect">
            <a:avLst/>
          </a:prstGeom>
        </p:spPr>
        <p:txBody>
          <a:bodyPr wrap="square">
            <a:spAutoFit/>
          </a:bodyPr>
          <a:lstStyle/>
          <a:p>
            <a:r>
              <a:rPr lang="en-GB" b="1" u="sng"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b="1" dirty="0">
                <a:solidFill>
                  <a:srgbClr val="333333"/>
                </a:solidFill>
                <a:latin typeface="Comic Sans MS" panose="030F0702030302020204" pitchFamily="66" charset="0"/>
                <a:ea typeface="Times New Roman" panose="02020603050405020304" pitchFamily="18" charset="0"/>
              </a:rPr>
              <a:t> September 5</a:t>
            </a:r>
            <a:r>
              <a:rPr lang="en-GB" b="1" baseline="30000" dirty="0">
                <a:solidFill>
                  <a:srgbClr val="333333"/>
                </a:solidFill>
                <a:latin typeface="Comic Sans MS" panose="030F0702030302020204" pitchFamily="66" charset="0"/>
                <a:ea typeface="Times New Roman" panose="02020603050405020304" pitchFamily="18" charset="0"/>
              </a:rPr>
              <a:t>th</a:t>
            </a:r>
            <a:r>
              <a:rPr lang="en-GB" b="1" dirty="0">
                <a:solidFill>
                  <a:srgbClr val="333333"/>
                </a:solidFill>
                <a:latin typeface="Comic Sans MS" panose="030F0702030302020204" pitchFamily="66" charset="0"/>
                <a:ea typeface="Times New Roman" panose="02020603050405020304" pitchFamily="18" charset="0"/>
              </a:rPr>
              <a:t> </a:t>
            </a:r>
          </a:p>
          <a:p>
            <a:br>
              <a:rPr lang="en-GB" b="1" dirty="0">
                <a:solidFill>
                  <a:srgbClr val="333333"/>
                </a:solidFill>
                <a:latin typeface="Comic Sans MS" panose="030F0702030302020204" pitchFamily="66" charset="0"/>
                <a:ea typeface="Times New Roman" panose="02020603050405020304" pitchFamily="18" charset="0"/>
              </a:rPr>
            </a:br>
            <a:r>
              <a:rPr lang="en-GB" b="1" u="sng" dirty="0">
                <a:latin typeface="Comic Sans MS" panose="030F0702030302020204" pitchFamily="66" charset="0"/>
                <a:ea typeface="Times New Roman" panose="02020603050405020304" pitchFamily="18" charset="0"/>
              </a:rPr>
              <a:t>Birth:</a:t>
            </a:r>
            <a:r>
              <a:rPr lang="en-GB" b="1" dirty="0">
                <a:latin typeface="Comic Sans MS" panose="030F0702030302020204" pitchFamily="66" charset="0"/>
                <a:ea typeface="Times New Roman" panose="02020603050405020304" pitchFamily="18" charset="0"/>
              </a:rPr>
              <a:t> </a:t>
            </a:r>
            <a:r>
              <a:rPr lang="en-GB" b="1" dirty="0">
                <a:solidFill>
                  <a:schemeClr val="tx2">
                    <a:lumMod val="50000"/>
                  </a:schemeClr>
                </a:solidFill>
                <a:latin typeface="Comic Sans MS" panose="030F0702030302020204" pitchFamily="66" charset="0"/>
                <a:ea typeface="Times New Roman" panose="02020603050405020304" pitchFamily="18" charset="0"/>
              </a:rPr>
              <a:t>August </a:t>
            </a:r>
            <a:r>
              <a:rPr lang="en-GB" b="1" dirty="0">
                <a:solidFill>
                  <a:srgbClr val="333333"/>
                </a:solidFill>
                <a:latin typeface="Comic Sans MS" panose="030F0702030302020204" pitchFamily="66" charset="0"/>
                <a:ea typeface="Times New Roman" panose="02020603050405020304" pitchFamily="18" charset="0"/>
              </a:rPr>
              <a:t>26</a:t>
            </a:r>
            <a:r>
              <a:rPr lang="en-GB" b="1" baseline="30000" dirty="0">
                <a:solidFill>
                  <a:srgbClr val="333333"/>
                </a:solidFill>
                <a:latin typeface="Comic Sans MS" panose="030F0702030302020204" pitchFamily="66" charset="0"/>
                <a:ea typeface="Times New Roman" panose="02020603050405020304" pitchFamily="18" charset="0"/>
              </a:rPr>
              <a:t>th</a:t>
            </a:r>
            <a:r>
              <a:rPr lang="en-GB" b="1" dirty="0">
                <a:solidFill>
                  <a:srgbClr val="333333"/>
                </a:solidFill>
                <a:latin typeface="Comic Sans MS" panose="030F0702030302020204" pitchFamily="66" charset="0"/>
                <a:ea typeface="Times New Roman" panose="02020603050405020304" pitchFamily="18" charset="0"/>
              </a:rPr>
              <a:t> 1910</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Death:</a:t>
            </a:r>
            <a:r>
              <a:rPr lang="en-GB" b="1" dirty="0">
                <a:solidFill>
                  <a:srgbClr val="333333"/>
                </a:solidFill>
                <a:latin typeface="Comic Sans MS" panose="030F0702030302020204" pitchFamily="66" charset="0"/>
                <a:ea typeface="Times New Roman" panose="02020603050405020304" pitchFamily="18" charset="0"/>
              </a:rPr>
              <a:t> September 5th 1997</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Beatified:</a:t>
            </a:r>
            <a:r>
              <a:rPr lang="en-GB" b="1" dirty="0">
                <a:latin typeface="Comic Sans MS" panose="030F0702030302020204" pitchFamily="66" charset="0"/>
                <a:ea typeface="Times New Roman" panose="02020603050405020304" pitchFamily="18" charset="0"/>
              </a:rPr>
              <a:t> </a:t>
            </a:r>
            <a:r>
              <a:rPr lang="en-GB" b="1" dirty="0">
                <a:solidFill>
                  <a:srgbClr val="333333"/>
                </a:solidFill>
                <a:latin typeface="Comic Sans MS" panose="030F0702030302020204" pitchFamily="66" charset="0"/>
                <a:ea typeface="Times New Roman" panose="02020603050405020304" pitchFamily="18" charset="0"/>
              </a:rPr>
              <a:t>October 19th 2003 by Pope John Paul II</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Canonized:</a:t>
            </a:r>
            <a:r>
              <a:rPr lang="en-GB" b="1" dirty="0">
                <a:solidFill>
                  <a:srgbClr val="333333"/>
                </a:solidFill>
                <a:latin typeface="Comic Sans MS" panose="030F0702030302020204" pitchFamily="66" charset="0"/>
                <a:ea typeface="Times New Roman" panose="02020603050405020304" pitchFamily="18" charset="0"/>
              </a:rPr>
              <a:t> September 4th 2016 by Pope Francis</a:t>
            </a:r>
            <a:br>
              <a:rPr lang="en-GB" dirty="0">
                <a:solidFill>
                  <a:srgbClr val="333333"/>
                </a:solidFill>
                <a:latin typeface="Helvetica" panose="020B0604020202020204" pitchFamily="34" charset="0"/>
                <a:ea typeface="Times New Roman" panose="02020603050405020304" pitchFamily="18" charset="0"/>
              </a:rPr>
            </a:br>
            <a:endParaRPr lang="en-GB" dirty="0"/>
          </a:p>
        </p:txBody>
      </p:sp>
      <p:pic>
        <p:nvPicPr>
          <p:cNvPr id="1026" name="Picture 2" descr="Saint Teresa's blue-bordered sari an Intellectual Property now of the  Missionaries of Charity. - The Hind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576" y="1546762"/>
            <a:ext cx="3121721" cy="43058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4"/>
          <a:srcRect l="1816"/>
          <a:stretch/>
        </p:blipFill>
        <p:spPr>
          <a:xfrm>
            <a:off x="475317" y="290840"/>
            <a:ext cx="932146" cy="946692"/>
          </a:xfrm>
          <a:prstGeom prst="rect">
            <a:avLst/>
          </a:prstGeom>
        </p:spPr>
      </p:pic>
      <p:pic>
        <p:nvPicPr>
          <p:cNvPr id="3" name="Picture 2"/>
          <p:cNvPicPr>
            <a:picLocks noChangeAspect="1"/>
          </p:cNvPicPr>
          <p:nvPr/>
        </p:nvPicPr>
        <p:blipFill>
          <a:blip r:embed="rId5"/>
          <a:stretch>
            <a:fillRect/>
          </a:stretch>
        </p:blipFill>
        <p:spPr>
          <a:xfrm>
            <a:off x="8321172" y="1629569"/>
            <a:ext cx="3274738" cy="2532287"/>
          </a:xfrm>
          <a:prstGeom prst="rect">
            <a:avLst/>
          </a:prstGeom>
        </p:spPr>
      </p:pic>
      <p:pic>
        <p:nvPicPr>
          <p:cNvPr id="4" name="Picture 3"/>
          <p:cNvPicPr>
            <a:picLocks noChangeAspect="1"/>
          </p:cNvPicPr>
          <p:nvPr/>
        </p:nvPicPr>
        <p:blipFill>
          <a:blip r:embed="rId6"/>
          <a:stretch>
            <a:fillRect/>
          </a:stretch>
        </p:blipFill>
        <p:spPr>
          <a:xfrm>
            <a:off x="7263777" y="4674580"/>
            <a:ext cx="3120272" cy="1796520"/>
          </a:xfrm>
          <a:prstGeom prst="rect">
            <a:avLst/>
          </a:prstGeom>
        </p:spPr>
      </p:pic>
      <p:sp>
        <p:nvSpPr>
          <p:cNvPr id="8" name="TextBox 7"/>
          <p:cNvSpPr txBox="1"/>
          <p:nvPr/>
        </p:nvSpPr>
        <p:spPr>
          <a:xfrm>
            <a:off x="11415148" y="217079"/>
            <a:ext cx="603069"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1924808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44985" y="413480"/>
            <a:ext cx="6267797" cy="646331"/>
          </a:xfrm>
          <a:prstGeom prst="rect">
            <a:avLst/>
          </a:prstGeom>
          <a:noFill/>
        </p:spPr>
        <p:txBody>
          <a:bodyPr wrap="square" rtlCol="0">
            <a:spAutoFit/>
          </a:bodyPr>
          <a:lstStyle/>
          <a:p>
            <a:pPr algn="ctr"/>
            <a:r>
              <a:rPr lang="en-GB" sz="3600" dirty="0">
                <a:latin typeface="Comic Sans MS" panose="030F0702030302020204" pitchFamily="66" charset="0"/>
              </a:rPr>
              <a:t>Meet the Year 2 Team! </a:t>
            </a:r>
          </a:p>
        </p:txBody>
      </p:sp>
      <p:sp>
        <p:nvSpPr>
          <p:cNvPr id="19" name="TextBox 18"/>
          <p:cNvSpPr txBox="1"/>
          <p:nvPr/>
        </p:nvSpPr>
        <p:spPr>
          <a:xfrm>
            <a:off x="6843252" y="217079"/>
            <a:ext cx="4847199" cy="1631216"/>
          </a:xfrm>
          <a:prstGeom prst="rect">
            <a:avLst/>
          </a:prstGeom>
          <a:solidFill>
            <a:srgbClr val="FFFF00"/>
          </a:solidFill>
        </p:spPr>
        <p:txBody>
          <a:bodyPr wrap="square" rtlCol="0">
            <a:spAutoFit/>
          </a:bodyPr>
          <a:lstStyle/>
          <a:p>
            <a:pPr algn="ctr"/>
            <a:r>
              <a:rPr lang="en-GB" sz="1400" dirty="0">
                <a:latin typeface="Comic Sans MS" panose="030F0702030302020204" pitchFamily="66" charset="0"/>
              </a:rPr>
              <a:t>Please note as well as the Year 2 team there will be other school staff including inclusion staff, staff who cover part-time hours, senior leaders, dinner supervisors and staff who cover absences who will also work in this year group as required linked to school organisation.</a:t>
            </a:r>
          </a:p>
          <a:p>
            <a:pPr algn="ctr"/>
            <a:endParaRPr lang="en-GB" sz="1600" dirty="0">
              <a:latin typeface="Comic Sans MS" panose="030F0702030302020204" pitchFamily="66" charset="0"/>
            </a:endParaRPr>
          </a:p>
        </p:txBody>
      </p:sp>
      <p:sp>
        <p:nvSpPr>
          <p:cNvPr id="20" name="TextBox 19"/>
          <p:cNvSpPr txBox="1"/>
          <p:nvPr/>
        </p:nvSpPr>
        <p:spPr>
          <a:xfrm>
            <a:off x="-115352" y="1342323"/>
            <a:ext cx="4303223" cy="523220"/>
          </a:xfrm>
          <a:prstGeom prst="rect">
            <a:avLst/>
          </a:prstGeom>
          <a:noFill/>
        </p:spPr>
        <p:txBody>
          <a:bodyPr wrap="square" rtlCol="0">
            <a:spAutoFit/>
          </a:bodyPr>
          <a:lstStyle/>
          <a:p>
            <a:pPr algn="ctr"/>
            <a:r>
              <a:rPr lang="en-GB" sz="2000" dirty="0">
                <a:latin typeface="Comic Sans MS" panose="030F0702030302020204" pitchFamily="66" charset="0"/>
              </a:rPr>
              <a:t>In Class </a:t>
            </a:r>
            <a:r>
              <a:rPr lang="en-GB" sz="2800" dirty="0">
                <a:solidFill>
                  <a:schemeClr val="accent6"/>
                </a:solidFill>
                <a:latin typeface="Comic Sans MS" panose="030F0702030302020204" pitchFamily="66" charset="0"/>
              </a:rPr>
              <a:t>2B</a:t>
            </a:r>
            <a:r>
              <a:rPr lang="en-GB" sz="2000" dirty="0">
                <a:latin typeface="Comic Sans MS" panose="030F0702030302020204" pitchFamily="66" charset="0"/>
              </a:rPr>
              <a:t> we have …</a:t>
            </a:r>
          </a:p>
        </p:txBody>
      </p:sp>
      <p:sp>
        <p:nvSpPr>
          <p:cNvPr id="21" name="TextBox 20"/>
          <p:cNvSpPr txBox="1"/>
          <p:nvPr/>
        </p:nvSpPr>
        <p:spPr>
          <a:xfrm>
            <a:off x="-84868" y="4020144"/>
            <a:ext cx="4303223" cy="523220"/>
          </a:xfrm>
          <a:prstGeom prst="rect">
            <a:avLst/>
          </a:prstGeom>
          <a:noFill/>
        </p:spPr>
        <p:txBody>
          <a:bodyPr wrap="square" rtlCol="0">
            <a:spAutoFit/>
          </a:bodyPr>
          <a:lstStyle/>
          <a:p>
            <a:pPr algn="ctr"/>
            <a:r>
              <a:rPr lang="en-GB" sz="2000" dirty="0">
                <a:latin typeface="Comic Sans MS" panose="030F0702030302020204" pitchFamily="66" charset="0"/>
              </a:rPr>
              <a:t>In Class </a:t>
            </a:r>
            <a:r>
              <a:rPr lang="en-GB" sz="2800" dirty="0">
                <a:solidFill>
                  <a:srgbClr val="7030A0"/>
                </a:solidFill>
                <a:latin typeface="Comic Sans MS" panose="030F0702030302020204" pitchFamily="66" charset="0"/>
              </a:rPr>
              <a:t>2P</a:t>
            </a:r>
            <a:r>
              <a:rPr lang="en-GB" sz="2000" dirty="0">
                <a:latin typeface="Comic Sans MS" panose="030F0702030302020204" pitchFamily="66" charset="0"/>
              </a:rPr>
              <a:t> we have …</a:t>
            </a:r>
          </a:p>
        </p:txBody>
      </p:sp>
      <p:sp>
        <p:nvSpPr>
          <p:cNvPr id="35" name="TextBox 34"/>
          <p:cNvSpPr txBox="1"/>
          <p:nvPr/>
        </p:nvSpPr>
        <p:spPr>
          <a:xfrm>
            <a:off x="10187354" y="6114979"/>
            <a:ext cx="2004646" cy="377191"/>
          </a:xfrm>
          <a:prstGeom prst="rect">
            <a:avLst/>
          </a:prstGeom>
          <a:noFill/>
        </p:spPr>
        <p:txBody>
          <a:bodyPr wrap="square" rtlCol="0">
            <a:spAutoFit/>
          </a:bodyPr>
          <a:lstStyle/>
          <a:p>
            <a:r>
              <a:rPr lang="en-GB" dirty="0">
                <a:latin typeface="Comic Sans MS" panose="030F0702030302020204" pitchFamily="66" charset="0"/>
              </a:rPr>
              <a:t>  </a:t>
            </a:r>
          </a:p>
        </p:txBody>
      </p:sp>
      <p:pic>
        <p:nvPicPr>
          <p:cNvPr id="38" name="Picture 37"/>
          <p:cNvPicPr>
            <a:picLocks noChangeAspect="1"/>
          </p:cNvPicPr>
          <p:nvPr/>
        </p:nvPicPr>
        <p:blipFill rotWithShape="1">
          <a:blip r:embed="rId3"/>
          <a:srcRect l="1816"/>
          <a:stretch/>
        </p:blipFill>
        <p:spPr>
          <a:xfrm>
            <a:off x="428653" y="395631"/>
            <a:ext cx="932146" cy="946692"/>
          </a:xfrm>
          <a:prstGeom prst="rect">
            <a:avLst/>
          </a:prstGeom>
        </p:spPr>
      </p:pic>
      <p:sp>
        <p:nvSpPr>
          <p:cNvPr id="16" name="TextBox 15"/>
          <p:cNvSpPr txBox="1"/>
          <p:nvPr/>
        </p:nvSpPr>
        <p:spPr>
          <a:xfrm>
            <a:off x="11690451" y="181164"/>
            <a:ext cx="603069" cy="369332"/>
          </a:xfrm>
          <a:prstGeom prst="rect">
            <a:avLst/>
          </a:prstGeom>
          <a:noFill/>
        </p:spPr>
        <p:txBody>
          <a:bodyPr wrap="square" rtlCol="0">
            <a:spAutoFit/>
          </a:bodyPr>
          <a:lstStyle/>
          <a:p>
            <a:r>
              <a:rPr lang="en-GB" dirty="0"/>
              <a:t>RP</a:t>
            </a:r>
          </a:p>
        </p:txBody>
      </p:sp>
      <p:pic>
        <p:nvPicPr>
          <p:cNvPr id="23" name="Picture 22">
            <a:extLst>
              <a:ext uri="{FF2B5EF4-FFF2-40B4-BE49-F238E27FC236}">
                <a16:creationId xmlns:a16="http://schemas.microsoft.com/office/drawing/2014/main" id="{B9A897E7-3833-3B1D-68E3-9234DFDB926C}"/>
              </a:ext>
            </a:extLst>
          </p:cNvPr>
          <p:cNvPicPr>
            <a:picLocks noChangeAspect="1"/>
          </p:cNvPicPr>
          <p:nvPr/>
        </p:nvPicPr>
        <p:blipFill>
          <a:blip r:embed="rId4"/>
          <a:stretch>
            <a:fillRect/>
          </a:stretch>
        </p:blipFill>
        <p:spPr>
          <a:xfrm>
            <a:off x="428653" y="1865543"/>
            <a:ext cx="2834886" cy="1860883"/>
          </a:xfrm>
          <a:prstGeom prst="rect">
            <a:avLst/>
          </a:prstGeom>
        </p:spPr>
      </p:pic>
      <p:pic>
        <p:nvPicPr>
          <p:cNvPr id="25" name="Picture 24">
            <a:extLst>
              <a:ext uri="{FF2B5EF4-FFF2-40B4-BE49-F238E27FC236}">
                <a16:creationId xmlns:a16="http://schemas.microsoft.com/office/drawing/2014/main" id="{803D6837-913C-6EE3-478F-5BC6EE82312F}"/>
              </a:ext>
            </a:extLst>
          </p:cNvPr>
          <p:cNvPicPr>
            <a:picLocks noChangeAspect="1"/>
          </p:cNvPicPr>
          <p:nvPr/>
        </p:nvPicPr>
        <p:blipFill>
          <a:blip r:embed="rId5"/>
          <a:stretch>
            <a:fillRect/>
          </a:stretch>
        </p:blipFill>
        <p:spPr>
          <a:xfrm>
            <a:off x="481998" y="4522323"/>
            <a:ext cx="2781541" cy="1870517"/>
          </a:xfrm>
          <a:prstGeom prst="rect">
            <a:avLst/>
          </a:prstGeom>
        </p:spPr>
      </p:pic>
      <p:pic>
        <p:nvPicPr>
          <p:cNvPr id="27" name="Picture 26">
            <a:extLst>
              <a:ext uri="{FF2B5EF4-FFF2-40B4-BE49-F238E27FC236}">
                <a16:creationId xmlns:a16="http://schemas.microsoft.com/office/drawing/2014/main" id="{D7CCCC4A-FA3F-C285-1CF2-00B377DB940B}"/>
              </a:ext>
            </a:extLst>
          </p:cNvPr>
          <p:cNvPicPr>
            <a:picLocks noChangeAspect="1"/>
          </p:cNvPicPr>
          <p:nvPr/>
        </p:nvPicPr>
        <p:blipFill>
          <a:blip r:embed="rId6"/>
          <a:stretch>
            <a:fillRect/>
          </a:stretch>
        </p:blipFill>
        <p:spPr>
          <a:xfrm>
            <a:off x="7126487" y="3235532"/>
            <a:ext cx="2788403" cy="1631217"/>
          </a:xfrm>
          <a:prstGeom prst="rect">
            <a:avLst/>
          </a:prstGeom>
        </p:spPr>
      </p:pic>
      <p:pic>
        <p:nvPicPr>
          <p:cNvPr id="30" name="Picture 29">
            <a:extLst>
              <a:ext uri="{FF2B5EF4-FFF2-40B4-BE49-F238E27FC236}">
                <a16:creationId xmlns:a16="http://schemas.microsoft.com/office/drawing/2014/main" id="{DC934569-5ECD-7983-45CD-9C00C72A97F7}"/>
              </a:ext>
            </a:extLst>
          </p:cNvPr>
          <p:cNvPicPr>
            <a:picLocks noChangeAspect="1"/>
          </p:cNvPicPr>
          <p:nvPr/>
        </p:nvPicPr>
        <p:blipFill>
          <a:blip r:embed="rId7"/>
          <a:stretch>
            <a:fillRect/>
          </a:stretch>
        </p:blipFill>
        <p:spPr>
          <a:xfrm>
            <a:off x="8659932" y="4685867"/>
            <a:ext cx="2834886" cy="1905166"/>
          </a:xfrm>
          <a:prstGeom prst="rect">
            <a:avLst/>
          </a:prstGeom>
        </p:spPr>
      </p:pic>
      <p:pic>
        <p:nvPicPr>
          <p:cNvPr id="32" name="Picture 31">
            <a:extLst>
              <a:ext uri="{FF2B5EF4-FFF2-40B4-BE49-F238E27FC236}">
                <a16:creationId xmlns:a16="http://schemas.microsoft.com/office/drawing/2014/main" id="{95A6CAA8-7E81-9204-9BCB-06C1CAE0598F}"/>
              </a:ext>
            </a:extLst>
          </p:cNvPr>
          <p:cNvPicPr>
            <a:picLocks noChangeAspect="1"/>
          </p:cNvPicPr>
          <p:nvPr/>
        </p:nvPicPr>
        <p:blipFill>
          <a:blip r:embed="rId8"/>
          <a:stretch>
            <a:fillRect/>
          </a:stretch>
        </p:blipFill>
        <p:spPr>
          <a:xfrm>
            <a:off x="3390879" y="4498489"/>
            <a:ext cx="3048264" cy="1946031"/>
          </a:xfrm>
          <a:prstGeom prst="rect">
            <a:avLst/>
          </a:prstGeom>
        </p:spPr>
      </p:pic>
      <p:pic>
        <p:nvPicPr>
          <p:cNvPr id="3" name="Picture 2">
            <a:extLst>
              <a:ext uri="{FF2B5EF4-FFF2-40B4-BE49-F238E27FC236}">
                <a16:creationId xmlns:a16="http://schemas.microsoft.com/office/drawing/2014/main" id="{8BFBCAAE-173F-0D87-7606-8E0BCFADDD6B}"/>
              </a:ext>
            </a:extLst>
          </p:cNvPr>
          <p:cNvPicPr>
            <a:picLocks noChangeAspect="1"/>
          </p:cNvPicPr>
          <p:nvPr/>
        </p:nvPicPr>
        <p:blipFill>
          <a:blip r:embed="rId9"/>
          <a:stretch>
            <a:fillRect/>
          </a:stretch>
        </p:blipFill>
        <p:spPr>
          <a:xfrm>
            <a:off x="9351016" y="1805039"/>
            <a:ext cx="2707677" cy="1631217"/>
          </a:xfrm>
          <a:prstGeom prst="rect">
            <a:avLst/>
          </a:prstGeom>
        </p:spPr>
      </p:pic>
      <p:pic>
        <p:nvPicPr>
          <p:cNvPr id="5" name="Picture 4">
            <a:extLst>
              <a:ext uri="{FF2B5EF4-FFF2-40B4-BE49-F238E27FC236}">
                <a16:creationId xmlns:a16="http://schemas.microsoft.com/office/drawing/2014/main" id="{4976F70D-8BA9-86A3-B10F-25D8AA61717B}"/>
              </a:ext>
            </a:extLst>
          </p:cNvPr>
          <p:cNvPicPr>
            <a:picLocks noChangeAspect="1"/>
          </p:cNvPicPr>
          <p:nvPr/>
        </p:nvPicPr>
        <p:blipFill>
          <a:blip r:embed="rId10"/>
          <a:stretch>
            <a:fillRect/>
          </a:stretch>
        </p:blipFill>
        <p:spPr>
          <a:xfrm>
            <a:off x="3403511" y="1805039"/>
            <a:ext cx="3008890" cy="1946031"/>
          </a:xfrm>
          <a:prstGeom prst="rect">
            <a:avLst/>
          </a:prstGeom>
        </p:spPr>
      </p:pic>
    </p:spTree>
    <p:extLst>
      <p:ext uri="{BB962C8B-B14F-4D97-AF65-F5344CB8AC3E}">
        <p14:creationId xmlns:p14="http://schemas.microsoft.com/office/powerpoint/2010/main" val="3350916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7348"/>
            <a:ext cx="11325649" cy="6200503"/>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at school after 9.15 receive an Unauthorised mark that morning.</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(10 or more unauthorised absences may require the involvement of external agencies)</a:t>
            </a: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school office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3"/>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
        <p:nvSpPr>
          <p:cNvPr id="3" name="TextBox 2"/>
          <p:cNvSpPr txBox="1"/>
          <p:nvPr/>
        </p:nvSpPr>
        <p:spPr>
          <a:xfrm>
            <a:off x="11353800" y="365125"/>
            <a:ext cx="603069"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13189084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666" y="3767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481264" y="1424171"/>
            <a:ext cx="11553982" cy="4154984"/>
          </a:xfrm>
          <a:prstGeom prst="rect">
            <a:avLst/>
          </a:prstGeom>
          <a:noFill/>
        </p:spPr>
        <p:txBody>
          <a:bodyPr wrap="square" rtlCol="0">
            <a:spAutoFit/>
          </a:bodyPr>
          <a:lstStyle/>
          <a:p>
            <a:r>
              <a:rPr lang="en-GB" sz="2400" b="1" dirty="0">
                <a:latin typeface="Comic Sans MS" panose="030F0702030302020204" pitchFamily="66" charset="0"/>
              </a:rPr>
              <a:t>Daily:</a:t>
            </a:r>
          </a:p>
          <a:p>
            <a:pPr marL="342900" indent="-342900">
              <a:buFont typeface="Arial" panose="020B0604020202020204" pitchFamily="34" charset="0"/>
              <a:buChar char="•"/>
            </a:pPr>
            <a:r>
              <a:rPr lang="en-GB" sz="2400" dirty="0">
                <a:latin typeface="Comic Sans MS" panose="030F0702030302020204" pitchFamily="66" charset="0"/>
              </a:rPr>
              <a:t>Reading </a:t>
            </a:r>
          </a:p>
          <a:p>
            <a:endParaRPr lang="en-GB" sz="2400" dirty="0">
              <a:latin typeface="Comic Sans MS" panose="030F0702030302020204" pitchFamily="66" charset="0"/>
            </a:endParaRPr>
          </a:p>
          <a:p>
            <a:r>
              <a:rPr lang="en-GB" sz="2400" b="1" dirty="0">
                <a:latin typeface="Comic Sans MS" panose="030F0702030302020204" pitchFamily="66" charset="0"/>
              </a:rPr>
              <a:t>Weekly:</a:t>
            </a:r>
          </a:p>
          <a:p>
            <a:pPr marL="342900" indent="-342900">
              <a:buFont typeface="Arial" panose="020B0604020202020204" pitchFamily="34" charset="0"/>
              <a:buChar char="•"/>
            </a:pPr>
            <a:r>
              <a:rPr lang="en-GB" sz="2400" dirty="0">
                <a:latin typeface="Comic Sans MS" panose="030F0702030302020204" pitchFamily="66" charset="0"/>
              </a:rPr>
              <a:t>Spellings (spelling frame)</a:t>
            </a:r>
          </a:p>
          <a:p>
            <a:pPr marL="342900" indent="-342900">
              <a:buFont typeface="Arial" panose="020B0604020202020204" pitchFamily="34" charset="0"/>
              <a:buChar char="•"/>
            </a:pPr>
            <a:r>
              <a:rPr lang="en-GB" sz="2400" dirty="0">
                <a:latin typeface="Comic Sans MS" panose="030F0702030302020204" pitchFamily="66" charset="0"/>
              </a:rPr>
              <a:t>Maths activity- This will link either to key skills that your child is expected to know by the end of year 2 or their weeks learning in class. </a:t>
            </a:r>
            <a:endParaRPr lang="en-GB" sz="2400" b="1" u="sng" dirty="0">
              <a:latin typeface="Comic Sans MS" panose="030F0702030302020204" pitchFamily="66" charset="0"/>
            </a:endParaRPr>
          </a:p>
          <a:p>
            <a:endParaRPr lang="en-GB" sz="2400" dirty="0">
              <a:latin typeface="Comic Sans MS" panose="030F0702030302020204" pitchFamily="66" charset="0"/>
            </a:endParaRPr>
          </a:p>
          <a:p>
            <a:r>
              <a:rPr lang="en-GB" sz="2400" b="1" dirty="0">
                <a:latin typeface="Comic Sans MS" panose="030F0702030302020204" pitchFamily="66" charset="0"/>
              </a:rPr>
              <a:t>Half-termly</a:t>
            </a:r>
            <a:r>
              <a:rPr lang="en-GB" sz="2400" dirty="0">
                <a:latin typeface="Comic Sans MS" panose="030F0702030302020204" pitchFamily="66" charset="0"/>
              </a:rPr>
              <a:t>: </a:t>
            </a:r>
          </a:p>
          <a:p>
            <a:pPr marL="342900" indent="-342900">
              <a:buFont typeface="Arial" panose="020B0604020202020204" pitchFamily="34" charset="0"/>
              <a:buChar char="•"/>
            </a:pPr>
            <a:r>
              <a:rPr lang="en-GB" sz="2400" dirty="0">
                <a:latin typeface="Comic Sans MS" panose="030F0702030302020204" pitchFamily="66" charset="0"/>
              </a:rPr>
              <a:t>Topic (Geography or History) </a:t>
            </a:r>
          </a:p>
          <a:p>
            <a:endParaRPr lang="en-GB" sz="2400" dirty="0">
              <a:solidFill>
                <a:srgbClr val="FF0000"/>
              </a:solidFill>
              <a:latin typeface="Comic Sans MS" panose="030F0702030302020204" pitchFamily="66" charset="0"/>
            </a:endParaRPr>
          </a:p>
        </p:txBody>
      </p:sp>
      <p:sp>
        <p:nvSpPr>
          <p:cNvPr id="4" name="TextBox 3"/>
          <p:cNvSpPr txBox="1"/>
          <p:nvPr/>
        </p:nvSpPr>
        <p:spPr>
          <a:xfrm>
            <a:off x="11353800" y="365125"/>
            <a:ext cx="603069" cy="369332"/>
          </a:xfrm>
          <a:prstGeom prst="rect">
            <a:avLst/>
          </a:prstGeom>
          <a:noFill/>
        </p:spPr>
        <p:txBody>
          <a:bodyPr wrap="square" rtlCol="0">
            <a:spAutoFit/>
          </a:bodyPr>
          <a:lstStyle/>
          <a:p>
            <a:r>
              <a:rPr lang="en-GB" dirty="0"/>
              <a:t>RH</a:t>
            </a:r>
          </a:p>
        </p:txBody>
      </p:sp>
      <p:pic>
        <p:nvPicPr>
          <p:cNvPr id="2" name="Picture 1"/>
          <p:cNvPicPr>
            <a:picLocks noChangeAspect="1"/>
          </p:cNvPicPr>
          <p:nvPr/>
        </p:nvPicPr>
        <p:blipFill>
          <a:blip r:embed="rId3"/>
          <a:stretch>
            <a:fillRect/>
          </a:stretch>
        </p:blipFill>
        <p:spPr>
          <a:xfrm>
            <a:off x="8785638" y="734457"/>
            <a:ext cx="2469102" cy="668110"/>
          </a:xfrm>
          <a:prstGeom prst="rect">
            <a:avLst/>
          </a:prstGeom>
        </p:spPr>
      </p:pic>
      <p:pic>
        <p:nvPicPr>
          <p:cNvPr id="3" name="Picture 2"/>
          <p:cNvPicPr>
            <a:picLocks noChangeAspect="1"/>
          </p:cNvPicPr>
          <p:nvPr/>
        </p:nvPicPr>
        <p:blipFill>
          <a:blip r:embed="rId4"/>
          <a:stretch>
            <a:fillRect/>
          </a:stretch>
        </p:blipFill>
        <p:spPr>
          <a:xfrm>
            <a:off x="8588462" y="1424171"/>
            <a:ext cx="2863453" cy="1598567"/>
          </a:xfrm>
          <a:prstGeom prst="rect">
            <a:avLst/>
          </a:prstGeom>
        </p:spPr>
      </p:pic>
    </p:spTree>
    <p:extLst>
      <p:ext uri="{BB962C8B-B14F-4D97-AF65-F5344CB8AC3E}">
        <p14:creationId xmlns:p14="http://schemas.microsoft.com/office/powerpoint/2010/main" val="3346846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3933" y="156411"/>
            <a:ext cx="11454938" cy="6434051"/>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3200" u="sng" dirty="0">
                <a:latin typeface="Comic Sans MS" panose="030F0702030302020204" pitchFamily="66" charset="0"/>
              </a:rPr>
              <a:t>Topic Homework Ideas</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Each half term your child will come home with one piece of topic homework. This can be compiled and presented in a variety of different ways such as:</a:t>
            </a:r>
          </a:p>
          <a:p>
            <a:pPr algn="ctr"/>
            <a:endParaRPr lang="en-GB" sz="3200" dirty="0">
              <a:latin typeface="Comic Sans MS" panose="030F0702030302020204" pitchFamily="66" charset="0"/>
            </a:endParaRPr>
          </a:p>
          <a:p>
            <a:pPr marL="457200" indent="-457200" algn="ctr">
              <a:buFont typeface="Arial" panose="020B0604020202020204" pitchFamily="34" charset="0"/>
              <a:buChar char="•"/>
            </a:pPr>
            <a:r>
              <a:rPr lang="en-GB" sz="3200" dirty="0">
                <a:latin typeface="Comic Sans MS" panose="030F0702030302020204" pitchFamily="66" charset="0"/>
              </a:rPr>
              <a:t>Posters</a:t>
            </a:r>
          </a:p>
          <a:p>
            <a:pPr marL="457200" indent="-457200" algn="ctr">
              <a:buFont typeface="Arial" panose="020B0604020202020204" pitchFamily="34" charset="0"/>
              <a:buChar char="•"/>
            </a:pPr>
            <a:r>
              <a:rPr lang="en-GB" sz="3200" dirty="0">
                <a:latin typeface="Comic Sans MS" panose="030F0702030302020204" pitchFamily="66" charset="0"/>
              </a:rPr>
              <a:t>PowerPoint</a:t>
            </a:r>
          </a:p>
          <a:p>
            <a:pPr marL="457200" indent="-457200" algn="ctr">
              <a:buFont typeface="Arial" panose="020B0604020202020204" pitchFamily="34" charset="0"/>
              <a:buChar char="•"/>
            </a:pPr>
            <a:r>
              <a:rPr lang="en-GB" sz="3200" dirty="0">
                <a:latin typeface="Comic Sans MS" panose="030F0702030302020204" pitchFamily="66" charset="0"/>
              </a:rPr>
              <a:t>Booklet</a:t>
            </a:r>
          </a:p>
          <a:p>
            <a:pPr marL="457200" indent="-457200" algn="ctr">
              <a:buFont typeface="Arial" panose="020B0604020202020204" pitchFamily="34" charset="0"/>
              <a:buChar char="•"/>
            </a:pPr>
            <a:r>
              <a:rPr lang="en-GB" sz="3200" dirty="0">
                <a:latin typeface="Comic Sans MS" panose="030F0702030302020204" pitchFamily="66" charset="0"/>
              </a:rPr>
              <a:t>Artwork</a:t>
            </a:r>
          </a:p>
          <a:p>
            <a:pPr algn="ctr"/>
            <a:endParaRPr lang="en-GB" sz="3200" dirty="0">
              <a:latin typeface="Comic Sans MS" panose="030F0702030302020204" pitchFamily="66" charset="0"/>
            </a:endParaRPr>
          </a:p>
        </p:txBody>
      </p:sp>
      <p:sp>
        <p:nvSpPr>
          <p:cNvPr id="3" name="TextBox 2"/>
          <p:cNvSpPr txBox="1"/>
          <p:nvPr/>
        </p:nvSpPr>
        <p:spPr>
          <a:xfrm>
            <a:off x="11353800" y="365125"/>
            <a:ext cx="603069" cy="369332"/>
          </a:xfrm>
          <a:prstGeom prst="rect">
            <a:avLst/>
          </a:prstGeom>
          <a:noFill/>
        </p:spPr>
        <p:txBody>
          <a:bodyPr wrap="square" rtlCol="0">
            <a:spAutoFit/>
          </a:bodyPr>
          <a:lstStyle/>
          <a:p>
            <a:r>
              <a:rPr lang="en-GB" dirty="0"/>
              <a:t>RH</a:t>
            </a:r>
          </a:p>
        </p:txBody>
      </p:sp>
      <p:pic>
        <p:nvPicPr>
          <p:cNvPr id="2" name="Picture 1"/>
          <p:cNvPicPr>
            <a:picLocks noChangeAspect="1"/>
          </p:cNvPicPr>
          <p:nvPr/>
        </p:nvPicPr>
        <p:blipFill>
          <a:blip r:embed="rId3"/>
          <a:stretch>
            <a:fillRect/>
          </a:stretch>
        </p:blipFill>
        <p:spPr>
          <a:xfrm rot="15784606">
            <a:off x="121428" y="3260188"/>
            <a:ext cx="2898153" cy="2294997"/>
          </a:xfrm>
          <a:prstGeom prst="rect">
            <a:avLst/>
          </a:prstGeom>
        </p:spPr>
      </p:pic>
      <p:pic>
        <p:nvPicPr>
          <p:cNvPr id="6" name="Picture 5"/>
          <p:cNvPicPr>
            <a:picLocks noChangeAspect="1"/>
          </p:cNvPicPr>
          <p:nvPr/>
        </p:nvPicPr>
        <p:blipFill>
          <a:blip r:embed="rId4"/>
          <a:stretch>
            <a:fillRect/>
          </a:stretch>
        </p:blipFill>
        <p:spPr>
          <a:xfrm rot="5400000">
            <a:off x="8851842" y="2397953"/>
            <a:ext cx="2342502" cy="3711555"/>
          </a:xfrm>
          <a:prstGeom prst="rect">
            <a:avLst/>
          </a:prstGeom>
        </p:spPr>
      </p:pic>
      <p:pic>
        <p:nvPicPr>
          <p:cNvPr id="8" name="Picture 7"/>
          <p:cNvPicPr>
            <a:picLocks noChangeAspect="1"/>
          </p:cNvPicPr>
          <p:nvPr/>
        </p:nvPicPr>
        <p:blipFill rotWithShape="1">
          <a:blip r:embed="rId5"/>
          <a:srcRect l="12004" r="8611"/>
          <a:stretch/>
        </p:blipFill>
        <p:spPr>
          <a:xfrm>
            <a:off x="2673531" y="3857214"/>
            <a:ext cx="2316479" cy="2744787"/>
          </a:xfrm>
          <a:prstGeom prst="rect">
            <a:avLst/>
          </a:prstGeom>
        </p:spPr>
      </p:pic>
      <p:pic>
        <p:nvPicPr>
          <p:cNvPr id="13" name="Picture 12"/>
          <p:cNvPicPr>
            <a:picLocks noChangeAspect="1"/>
          </p:cNvPicPr>
          <p:nvPr/>
        </p:nvPicPr>
        <p:blipFill rotWithShape="1">
          <a:blip r:embed="rId6"/>
          <a:srcRect l="17998" r="10743"/>
          <a:stretch/>
        </p:blipFill>
        <p:spPr>
          <a:xfrm rot="16200000">
            <a:off x="7972673" y="4932202"/>
            <a:ext cx="1079141" cy="2064701"/>
          </a:xfrm>
          <a:prstGeom prst="rect">
            <a:avLst/>
          </a:prstGeom>
        </p:spPr>
      </p:pic>
      <p:pic>
        <p:nvPicPr>
          <p:cNvPr id="14" name="Picture 13"/>
          <p:cNvPicPr>
            <a:picLocks noChangeAspect="1"/>
          </p:cNvPicPr>
          <p:nvPr/>
        </p:nvPicPr>
        <p:blipFill>
          <a:blip r:embed="rId7"/>
          <a:stretch>
            <a:fillRect/>
          </a:stretch>
        </p:blipFill>
        <p:spPr>
          <a:xfrm rot="16200000">
            <a:off x="10055536" y="4990664"/>
            <a:ext cx="1115164" cy="2084432"/>
          </a:xfrm>
          <a:prstGeom prst="rect">
            <a:avLst/>
          </a:prstGeom>
        </p:spPr>
      </p:pic>
    </p:spTree>
    <p:extLst>
      <p:ext uri="{BB962C8B-B14F-4D97-AF65-F5344CB8AC3E}">
        <p14:creationId xmlns:p14="http://schemas.microsoft.com/office/powerpoint/2010/main" val="17138205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1"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7" y="3704404"/>
            <a:ext cx="10324407" cy="2893100"/>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 On a Friday they will also bring home a ‘bedtime storybook’ to share with an adult over the weekend.</a:t>
            </a:r>
          </a:p>
        </p:txBody>
      </p:sp>
      <p:pic>
        <p:nvPicPr>
          <p:cNvPr id="1026" name="Picture 2" descr="A5 Children's Reading Record pk 25 – Springboard Suppli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215" r="14970"/>
          <a:stretch/>
        </p:blipFill>
        <p:spPr bwMode="auto">
          <a:xfrm>
            <a:off x="5305101" y="1217258"/>
            <a:ext cx="1650381" cy="236394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353800" y="365125"/>
            <a:ext cx="603069" cy="369332"/>
          </a:xfrm>
          <a:prstGeom prst="rect">
            <a:avLst/>
          </a:prstGeom>
          <a:noFill/>
        </p:spPr>
        <p:txBody>
          <a:bodyPr wrap="square" rtlCol="0">
            <a:spAutoFit/>
          </a:bodyPr>
          <a:lstStyle/>
          <a:p>
            <a:r>
              <a:rPr lang="en-GB" dirty="0"/>
              <a:t>LB</a:t>
            </a:r>
          </a:p>
        </p:txBody>
      </p:sp>
      <p:pic>
        <p:nvPicPr>
          <p:cNvPr id="4" name="Picture 3"/>
          <p:cNvPicPr>
            <a:picLocks noChangeAspect="1"/>
          </p:cNvPicPr>
          <p:nvPr/>
        </p:nvPicPr>
        <p:blipFill>
          <a:blip r:embed="rId4"/>
          <a:stretch>
            <a:fillRect/>
          </a:stretch>
        </p:blipFill>
        <p:spPr>
          <a:xfrm>
            <a:off x="8079785" y="960392"/>
            <a:ext cx="2936558" cy="2521384"/>
          </a:xfrm>
          <a:prstGeom prst="rect">
            <a:avLst/>
          </a:prstGeom>
        </p:spPr>
      </p:pic>
      <p:pic>
        <p:nvPicPr>
          <p:cNvPr id="1028" name="Picture 4" descr="Vocabulary Quotes Greeting Ideas 1 | Vocabulary, Good vocabulary, Quotes"/>
          <p:cNvPicPr>
            <a:picLocks noChangeAspect="1" noChangeArrowheads="1"/>
          </p:cNvPicPr>
          <p:nvPr/>
        </p:nvPicPr>
        <p:blipFill rotWithShape="1">
          <a:blip r:embed="rId5">
            <a:extLst>
              <a:ext uri="{28A0092B-C50C-407E-A947-70E740481C1C}">
                <a14:useLocalDpi xmlns:a14="http://schemas.microsoft.com/office/drawing/2010/main" val="0"/>
              </a:ext>
            </a:extLst>
          </a:blip>
          <a:srcRect l="8962" t="22788" r="6940" b="10075"/>
          <a:stretch/>
        </p:blipFill>
        <p:spPr bwMode="auto">
          <a:xfrm>
            <a:off x="1426051" y="960392"/>
            <a:ext cx="2754747" cy="2199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636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847755"/>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We are continuing to request all children to come to school wearing their PE kit on their PE day. </a:t>
            </a:r>
          </a:p>
          <a:p>
            <a:pPr lvl="0"/>
            <a:endParaRPr lang="en-GB" sz="1200" dirty="0">
              <a:latin typeface="Comic Sans MS" panose="030F0702030302020204" pitchFamily="66" charset="0"/>
            </a:endParaRPr>
          </a:p>
          <a:p>
            <a:pPr lvl="0"/>
            <a:r>
              <a:rPr lang="en-GB" sz="2000" dirty="0">
                <a:latin typeface="Comic Sans MS" panose="030F0702030302020204" pitchFamily="66" charset="0"/>
              </a:rPr>
              <a:t>Year 2 P.E days are Monday and Wednesday.</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3"/>
          <a:stretch>
            <a:fillRect/>
          </a:stretch>
        </p:blipFill>
        <p:spPr>
          <a:xfrm>
            <a:off x="6935739" y="469505"/>
            <a:ext cx="4676775" cy="5829300"/>
          </a:xfrm>
          <a:prstGeom prst="rect">
            <a:avLst/>
          </a:prstGeom>
        </p:spPr>
      </p:pic>
      <p:sp>
        <p:nvSpPr>
          <p:cNvPr id="5" name="TextBox 4"/>
          <p:cNvSpPr txBox="1"/>
          <p:nvPr/>
        </p:nvSpPr>
        <p:spPr>
          <a:xfrm>
            <a:off x="11612514" y="100173"/>
            <a:ext cx="603069" cy="369332"/>
          </a:xfrm>
          <a:prstGeom prst="rect">
            <a:avLst/>
          </a:prstGeom>
          <a:noFill/>
        </p:spPr>
        <p:txBody>
          <a:bodyPr wrap="square" rtlCol="0">
            <a:spAutoFit/>
          </a:bodyPr>
          <a:lstStyle/>
          <a:p>
            <a:r>
              <a:rPr lang="en-GB" dirty="0"/>
              <a:t>RP</a:t>
            </a:r>
          </a:p>
        </p:txBody>
      </p:sp>
    </p:spTree>
    <p:extLst>
      <p:ext uri="{BB962C8B-B14F-4D97-AF65-F5344CB8AC3E}">
        <p14:creationId xmlns:p14="http://schemas.microsoft.com/office/powerpoint/2010/main" val="2233458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6663" y="187932"/>
            <a:ext cx="7167149" cy="6340197"/>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required. Children must NOT wear earrings of any type for swimming. </a:t>
            </a: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sp>
        <p:nvSpPr>
          <p:cNvPr id="3" name="TextBox 2"/>
          <p:cNvSpPr txBox="1"/>
          <p:nvPr/>
        </p:nvSpPr>
        <p:spPr>
          <a:xfrm>
            <a:off x="11353800" y="365125"/>
            <a:ext cx="603069" cy="369332"/>
          </a:xfrm>
          <a:prstGeom prst="rect">
            <a:avLst/>
          </a:prstGeom>
          <a:noFill/>
        </p:spPr>
        <p:txBody>
          <a:bodyPr wrap="square" rtlCol="0">
            <a:spAutoFit/>
          </a:bodyPr>
          <a:lstStyle/>
          <a:p>
            <a:r>
              <a:rPr lang="en-GB" dirty="0"/>
              <a:t>RP</a:t>
            </a:r>
          </a:p>
        </p:txBody>
      </p:sp>
    </p:spTree>
    <p:extLst>
      <p:ext uri="{BB962C8B-B14F-4D97-AF65-F5344CB8AC3E}">
        <p14:creationId xmlns:p14="http://schemas.microsoft.com/office/powerpoint/2010/main" val="2720995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729395" y="978950"/>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a:t>
            </a:r>
          </a:p>
        </p:txBody>
      </p:sp>
      <p:pic>
        <p:nvPicPr>
          <p:cNvPr id="3" name="Picture 2"/>
          <p:cNvPicPr>
            <a:picLocks noChangeAspect="1"/>
          </p:cNvPicPr>
          <p:nvPr/>
        </p:nvPicPr>
        <p:blipFill>
          <a:blip r:embed="rId3"/>
          <a:stretch>
            <a:fillRect/>
          </a:stretch>
        </p:blipFill>
        <p:spPr>
          <a:xfrm>
            <a:off x="6508376" y="2528541"/>
            <a:ext cx="5292191" cy="3566019"/>
          </a:xfrm>
          <a:prstGeom prst="rect">
            <a:avLst/>
          </a:prstGeom>
        </p:spPr>
      </p:pic>
      <p:pic>
        <p:nvPicPr>
          <p:cNvPr id="6" name="Picture 5"/>
          <p:cNvPicPr>
            <a:picLocks noChangeAspect="1"/>
          </p:cNvPicPr>
          <p:nvPr/>
        </p:nvPicPr>
        <p:blipFill>
          <a:blip r:embed="rId4"/>
          <a:stretch>
            <a:fillRect/>
          </a:stretch>
        </p:blipFill>
        <p:spPr>
          <a:xfrm>
            <a:off x="416579" y="2431025"/>
            <a:ext cx="5208644" cy="3663535"/>
          </a:xfrm>
          <a:prstGeom prst="rect">
            <a:avLst/>
          </a:prstGeom>
        </p:spPr>
      </p:pic>
      <p:sp>
        <p:nvSpPr>
          <p:cNvPr id="9" name="TextBox 8"/>
          <p:cNvSpPr txBox="1"/>
          <p:nvPr/>
        </p:nvSpPr>
        <p:spPr>
          <a:xfrm>
            <a:off x="11620008" y="82513"/>
            <a:ext cx="603069"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784237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62816" y="82819"/>
            <a:ext cx="6115264" cy="923330"/>
          </a:xfrm>
          <a:prstGeom prst="rect">
            <a:avLst/>
          </a:prstGeom>
          <a:noFill/>
        </p:spPr>
        <p:txBody>
          <a:bodyPr wrap="none" lIns="91440" tIns="45720" rIns="91440" bIns="45720">
            <a:spAutoFit/>
          </a:bodyPr>
          <a:lstStyle/>
          <a:p>
            <a:pPr algn="ctr"/>
            <a:r>
              <a:rPr lang="en-US" sz="5400" b="0" cap="none" spc="0" dirty="0">
                <a:ln w="0">
                  <a:solidFill>
                    <a:sysClr val="windowText" lastClr="000000"/>
                  </a:solidFill>
                </a:ln>
                <a:solidFill>
                  <a:sysClr val="windowText" lastClr="000000"/>
                </a:solidFill>
                <a:effectLst/>
              </a:rPr>
              <a:t>Curriculum Overview</a:t>
            </a:r>
          </a:p>
        </p:txBody>
      </p:sp>
      <p:pic>
        <p:nvPicPr>
          <p:cNvPr id="5" name="Picture 4"/>
          <p:cNvPicPr>
            <a:picLocks noChangeAspect="1"/>
          </p:cNvPicPr>
          <p:nvPr/>
        </p:nvPicPr>
        <p:blipFill>
          <a:blip r:embed="rId3"/>
          <a:stretch>
            <a:fillRect/>
          </a:stretch>
        </p:blipFill>
        <p:spPr>
          <a:xfrm>
            <a:off x="515390" y="1006148"/>
            <a:ext cx="11213868" cy="5494405"/>
          </a:xfrm>
          <a:prstGeom prst="rect">
            <a:avLst/>
          </a:prstGeom>
        </p:spPr>
      </p:pic>
      <p:sp>
        <p:nvSpPr>
          <p:cNvPr id="4" name="TextBox 3"/>
          <p:cNvSpPr txBox="1"/>
          <p:nvPr/>
        </p:nvSpPr>
        <p:spPr>
          <a:xfrm>
            <a:off x="11353800" y="365125"/>
            <a:ext cx="603069"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2904143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Personal Development Opportunities</a:t>
            </a:r>
          </a:p>
        </p:txBody>
      </p:sp>
      <p:sp>
        <p:nvSpPr>
          <p:cNvPr id="5" name="Rectangle 4"/>
          <p:cNvSpPr/>
          <p:nvPr/>
        </p:nvSpPr>
        <p:spPr>
          <a:xfrm>
            <a:off x="4901739" y="1743680"/>
            <a:ext cx="6096000" cy="3108543"/>
          </a:xfrm>
          <a:prstGeom prst="rect">
            <a:avLst/>
          </a:prstGeom>
        </p:spPr>
        <p:txBody>
          <a:bodyPr>
            <a:spAutoFit/>
          </a:bodyPr>
          <a:lstStyle/>
          <a:p>
            <a:r>
              <a:rPr lang="en-GB" sz="2800" dirty="0">
                <a:latin typeface="Comic Sans MS" panose="030F0702030302020204" pitchFamily="66" charset="0"/>
              </a:rPr>
              <a:t>We also believe that children’s development is just as important as their academic progress.</a:t>
            </a:r>
          </a:p>
          <a:p>
            <a:endParaRPr lang="en-GB" sz="2800" dirty="0">
              <a:latin typeface="Comic Sans MS" panose="030F0702030302020204" pitchFamily="66" charset="0"/>
            </a:endParaRPr>
          </a:p>
          <a:p>
            <a:r>
              <a:rPr lang="en-GB" sz="2800" dirty="0">
                <a:latin typeface="Comic Sans MS" panose="030F0702030302020204" pitchFamily="66" charset="0"/>
              </a:rPr>
              <a:t>Here are some ways in which enrich and encourage children’s personal development in Year 2.</a:t>
            </a:r>
            <a:endParaRPr lang="en-GB" sz="2800" dirty="0"/>
          </a:p>
        </p:txBody>
      </p:sp>
      <p:pic>
        <p:nvPicPr>
          <p:cNvPr id="6" name="Picture 5"/>
          <p:cNvPicPr>
            <a:picLocks noChangeAspect="1"/>
          </p:cNvPicPr>
          <p:nvPr/>
        </p:nvPicPr>
        <p:blipFill>
          <a:blip r:embed="rId3"/>
          <a:stretch>
            <a:fillRect/>
          </a:stretch>
        </p:blipFill>
        <p:spPr>
          <a:xfrm>
            <a:off x="579529" y="1295535"/>
            <a:ext cx="3599948" cy="5140099"/>
          </a:xfrm>
          <a:prstGeom prst="rect">
            <a:avLst/>
          </a:prstGeom>
        </p:spPr>
      </p:pic>
      <p:sp>
        <p:nvSpPr>
          <p:cNvPr id="7" name="TextBox 6"/>
          <p:cNvSpPr txBox="1"/>
          <p:nvPr/>
        </p:nvSpPr>
        <p:spPr>
          <a:xfrm>
            <a:off x="11451771" y="365125"/>
            <a:ext cx="505098" cy="369332"/>
          </a:xfrm>
          <a:prstGeom prst="rect">
            <a:avLst/>
          </a:prstGeom>
          <a:noFill/>
        </p:spPr>
        <p:txBody>
          <a:bodyPr wrap="square" rtlCol="0">
            <a:spAutoFit/>
          </a:bodyPr>
          <a:lstStyle/>
          <a:p>
            <a:r>
              <a:rPr lang="en-GB" dirty="0"/>
              <a:t>RP</a:t>
            </a:r>
          </a:p>
        </p:txBody>
      </p:sp>
      <p:pic>
        <p:nvPicPr>
          <p:cNvPr id="4" name="Picture 3"/>
          <p:cNvPicPr>
            <a:picLocks noChangeAspect="1"/>
          </p:cNvPicPr>
          <p:nvPr/>
        </p:nvPicPr>
        <p:blipFill>
          <a:blip r:embed="rId4"/>
          <a:stretch>
            <a:fillRect/>
          </a:stretch>
        </p:blipFill>
        <p:spPr>
          <a:xfrm>
            <a:off x="9432593" y="4852223"/>
            <a:ext cx="2287408" cy="1548902"/>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884" y="180465"/>
            <a:ext cx="10515600" cy="1325563"/>
          </a:xfrm>
        </p:spPr>
        <p:txBody>
          <a:bodyPr/>
          <a:lstStyle/>
          <a:p>
            <a:pPr algn="ctr"/>
            <a:r>
              <a:rPr lang="en-GB" dirty="0">
                <a:latin typeface="Comic Sans MS" panose="030F0702030302020204" pitchFamily="66" charset="0"/>
              </a:rPr>
              <a:t>Relationships and Health Education</a:t>
            </a:r>
          </a:p>
        </p:txBody>
      </p:sp>
      <p:pic>
        <p:nvPicPr>
          <p:cNvPr id="4" name="Picture 2" descr="Life to the Ful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6155" y="5320111"/>
            <a:ext cx="1190320" cy="117276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1591108" y="180459"/>
            <a:ext cx="505098" cy="369332"/>
          </a:xfrm>
          <a:prstGeom prst="rect">
            <a:avLst/>
          </a:prstGeom>
          <a:noFill/>
        </p:spPr>
        <p:txBody>
          <a:bodyPr wrap="square" rtlCol="0">
            <a:spAutoFit/>
          </a:bodyPr>
          <a:lstStyle/>
          <a:p>
            <a:r>
              <a:rPr lang="en-GB" dirty="0"/>
              <a:t>LB</a:t>
            </a:r>
          </a:p>
        </p:txBody>
      </p:sp>
      <p:sp>
        <p:nvSpPr>
          <p:cNvPr id="8" name="Content Placeholder 8">
            <a:extLst>
              <a:ext uri="{FF2B5EF4-FFF2-40B4-BE49-F238E27FC236}">
                <a16:creationId xmlns:a16="http://schemas.microsoft.com/office/drawing/2014/main" id="{EA9E4769-0232-28BB-9AAB-F637A2EB0A1A}"/>
              </a:ext>
            </a:extLst>
          </p:cNvPr>
          <p:cNvSpPr>
            <a:spLocks noGrp="1"/>
          </p:cNvSpPr>
          <p:nvPr/>
        </p:nvSpPr>
        <p:spPr>
          <a:xfrm>
            <a:off x="225525" y="1663415"/>
            <a:ext cx="11748787" cy="435133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ysClr val="windowText" lastClr="000000"/>
                </a:solidFill>
                <a:latin typeface="Calibri" panose="020F0502020204030204"/>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ysClr val="windowText" lastClr="000000"/>
                </a:solidFill>
                <a:latin typeface="Calibri" panose="020F050202020403020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ysClr val="windowText" lastClr="000000"/>
                </a:solidFill>
                <a:latin typeface="Calibri" panose="020F050202020403020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9pPr>
          </a:lstStyle>
          <a:p>
            <a:r>
              <a:rPr lang="en-GB" sz="2000" dirty="0">
                <a:latin typeface="Comic Sans MS" panose="030F0702030302020204" pitchFamily="66" charset="0"/>
              </a:rPr>
              <a:t>Relationships and Health Education (RHE) is a statutory part of the primary curriculum and must be taught in all schools.</a:t>
            </a:r>
          </a:p>
          <a:p>
            <a:pPr marL="0" indent="0">
              <a:buNone/>
            </a:pPr>
            <a:r>
              <a:rPr lang="en-GB" sz="2000" dirty="0">
                <a:latin typeface="Comic Sans MS" panose="030F0702030302020204" pitchFamily="66" charset="0"/>
              </a:rPr>
              <a:t>• It forms an important part of our safeguarding education, helping children develop the knowledge, language and skills they need to stay safe, build positive relationships, understand healthy lifestyles and support their emotional wellbeing.</a:t>
            </a:r>
          </a:p>
          <a:p>
            <a:pPr marL="0" indent="0">
              <a:buNone/>
            </a:pPr>
            <a:r>
              <a:rPr lang="en-GB" sz="2000" dirty="0">
                <a:latin typeface="Comic Sans MS" panose="030F0702030302020204" pitchFamily="66" charset="0"/>
              </a:rPr>
              <a:t>• As part of ongoing updates to our curriculum, changes to our RHE programme came into effect this September. These changes ensure our teaching continues to meet statutory requirements and reflects the needs of children growing up in today's world.</a:t>
            </a:r>
          </a:p>
          <a:p>
            <a:pPr marL="0" indent="0">
              <a:buNone/>
            </a:pPr>
            <a:r>
              <a:rPr lang="en-GB" sz="2000" dirty="0">
                <a:latin typeface="Comic Sans MS" panose="030F0702030302020204" pitchFamily="66" charset="0"/>
              </a:rPr>
              <a:t>• All RHE content is taught in an age-appropriate and sensitive way and is designed to support children at their stage of development.</a:t>
            </a:r>
          </a:p>
          <a:p>
            <a:pPr marL="0" indent="0">
              <a:buNone/>
            </a:pPr>
            <a:r>
              <a:rPr lang="en-GB" sz="2000" dirty="0">
                <a:latin typeface="Comic Sans MS" panose="030F0702030302020204" pitchFamily="66" charset="0"/>
              </a:rPr>
              <a:t>• We value working closely with parents and carers and keeping you informed of any important updates or changes to the curriculum.</a:t>
            </a:r>
          </a:p>
          <a:p>
            <a:pPr marL="0" indent="0">
              <a:buNone/>
            </a:pPr>
            <a:endParaRPr lang="en-GB" sz="1600" dirty="0">
              <a:latin typeface="Comic Sans MS" panose="030F0702030302020204" pitchFamily="66" charset="0"/>
            </a:endParaRPr>
          </a:p>
        </p:txBody>
      </p:sp>
    </p:spTree>
    <p:extLst>
      <p:ext uri="{BB962C8B-B14F-4D97-AF65-F5344CB8AC3E}">
        <p14:creationId xmlns:p14="http://schemas.microsoft.com/office/powerpoint/2010/main" val="2522510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37AE2ED-8E51-F86F-2DE6-2EFE91FDF43F}"/>
              </a:ext>
            </a:extLst>
          </p:cNvPr>
          <p:cNvSpPr>
            <a:spLocks noGrp="1"/>
          </p:cNvSpPr>
          <p:nvPr/>
        </p:nvSpPr>
        <p:spPr>
          <a:xfrm>
            <a:off x="749710" y="584737"/>
            <a:ext cx="10515600" cy="435133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ysClr val="windowText" lastClr="000000"/>
                </a:solidFill>
                <a:latin typeface="Calibri" panose="020F0502020204030204"/>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ysClr val="windowText" lastClr="000000"/>
                </a:solidFill>
                <a:latin typeface="Calibri" panose="020F050202020403020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ysClr val="windowText" lastClr="000000"/>
                </a:solidFill>
                <a:latin typeface="Calibri" panose="020F050202020403020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panose="020F0502020204030204"/>
              </a:defRPr>
            </a:lvl9pPr>
          </a:lstStyle>
          <a:p>
            <a:r>
              <a:rPr lang="en-GB" sz="2400" dirty="0">
                <a:latin typeface="Comic Sans MS" panose="030F0702030302020204" pitchFamily="66" charset="0"/>
              </a:rPr>
              <a:t>In July, we shared details of the proposed changes and invited parent feedback through a consultation process. </a:t>
            </a:r>
          </a:p>
          <a:p>
            <a:r>
              <a:rPr lang="en-GB" sz="2400" dirty="0">
                <a:latin typeface="Comic Sans MS" panose="030F0702030302020204" pitchFamily="66" charset="0"/>
              </a:rPr>
              <a:t>We were delighted to receive overwhelmingly positive and supportive responses, and we would like to thank everyone who took the time to share their views.</a:t>
            </a:r>
          </a:p>
          <a:p>
            <a:pPr marL="0" indent="0">
              <a:buNone/>
            </a:pPr>
            <a:r>
              <a:rPr lang="en-GB" sz="2400" dirty="0">
                <a:latin typeface="Comic Sans MS" panose="030F0702030302020204" pitchFamily="66" charset="0"/>
              </a:rPr>
              <a:t>• We remain committed to working in partnership with families and welcome any questions you may have about the curriculum.</a:t>
            </a:r>
          </a:p>
          <a:p>
            <a:pPr marL="0" indent="0">
              <a:buNone/>
            </a:pPr>
            <a:r>
              <a:rPr lang="en-GB" sz="2400" dirty="0">
                <a:latin typeface="Comic Sans MS" panose="030F0702030302020204" pitchFamily="66" charset="0"/>
              </a:rPr>
              <a:t>• Parents and carers can view curriculum materials and find out more about the programme using the link below:</a:t>
            </a:r>
          </a:p>
          <a:p>
            <a:pPr marL="0" indent="0">
              <a:buNone/>
            </a:pPr>
            <a:r>
              <a:rPr lang="en-GB" sz="2400" dirty="0">
                <a:latin typeface="Comic Sans MS" panose="030F0702030302020204" pitchFamily="66" charset="0"/>
              </a:rPr>
              <a:t>Life to the Full Parent Information </a:t>
            </a:r>
            <a:r>
              <a:rPr lang="en-GB" sz="2400" dirty="0">
                <a:latin typeface="Comic Sans MS" panose="030F0702030302020204" pitchFamily="66" charset="0"/>
                <a:hlinkClick r:id="rId2"/>
              </a:rPr>
              <a:t>https://www.tentenresources.co.uk/life-to-the-full-primary/</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If you have any questions or concerns, please speak to your child's class teacher in the first instance, or contact a member of the senior leadership team. </a:t>
            </a:r>
          </a:p>
          <a:p>
            <a:endParaRPr lang="en-GB" dirty="0"/>
          </a:p>
        </p:txBody>
      </p:sp>
      <p:sp>
        <p:nvSpPr>
          <p:cNvPr id="3" name="TextBox 2">
            <a:extLst>
              <a:ext uri="{FF2B5EF4-FFF2-40B4-BE49-F238E27FC236}">
                <a16:creationId xmlns:a16="http://schemas.microsoft.com/office/drawing/2014/main" id="{49D130CA-8133-40FE-E6AE-549C5EF5B6EF}"/>
              </a:ext>
            </a:extLst>
          </p:cNvPr>
          <p:cNvSpPr txBox="1"/>
          <p:nvPr/>
        </p:nvSpPr>
        <p:spPr>
          <a:xfrm>
            <a:off x="11591108" y="180459"/>
            <a:ext cx="505098"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1841310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A5DAC47C-E754-FA32-A1A4-9A30BE358DC7}"/>
              </a:ext>
            </a:extLst>
          </p:cNvPr>
          <p:cNvSpPr txBox="1"/>
          <p:nvPr/>
        </p:nvSpPr>
        <p:spPr>
          <a:xfrm>
            <a:off x="483452" y="681037"/>
            <a:ext cx="10556502" cy="490519"/>
          </a:xfrm>
          <a:prstGeom prst="rect">
            <a:avLst/>
          </a:prstGeom>
          <a:noFill/>
        </p:spPr>
        <p:txBody>
          <a:bodyPr wrap="square">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algn="ctr" fontAlgn="t">
              <a:lnSpc>
                <a:spcPts val="1500"/>
              </a:lnSpc>
              <a:buNone/>
            </a:pPr>
            <a:r>
              <a:rPr lang="en-GB" sz="1600" b="0" i="0" dirty="0">
                <a:effectLst/>
                <a:latin typeface="Comic Sans MS" panose="030F0702030302020204" pitchFamily="66" charset="0"/>
              </a:rPr>
              <a:t>This is the letter shared win July outlining the proposed changes and inviting consultation feedback prior to implementation in September.</a:t>
            </a:r>
          </a:p>
        </p:txBody>
      </p:sp>
      <p:pic>
        <p:nvPicPr>
          <p:cNvPr id="5" name="Picture 4">
            <a:extLst>
              <a:ext uri="{FF2B5EF4-FFF2-40B4-BE49-F238E27FC236}">
                <a16:creationId xmlns:a16="http://schemas.microsoft.com/office/drawing/2014/main" id="{C3558C18-FD89-C570-20B7-E5415B4CD822}"/>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1721066" y="1171556"/>
            <a:ext cx="8283546" cy="5147188"/>
          </a:xfrm>
          <a:prstGeom prst="rect">
            <a:avLst/>
          </a:prstGeom>
        </p:spPr>
      </p:pic>
      <p:sp>
        <p:nvSpPr>
          <p:cNvPr id="3" name="TextBox 2">
            <a:extLst>
              <a:ext uri="{FF2B5EF4-FFF2-40B4-BE49-F238E27FC236}">
                <a16:creationId xmlns:a16="http://schemas.microsoft.com/office/drawing/2014/main" id="{4C69B1A3-F15C-E1CB-7CA4-77F8C5895A63}"/>
              </a:ext>
            </a:extLst>
          </p:cNvPr>
          <p:cNvSpPr txBox="1"/>
          <p:nvPr/>
        </p:nvSpPr>
        <p:spPr>
          <a:xfrm>
            <a:off x="11591108" y="180459"/>
            <a:ext cx="505098"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2141542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017616" y="392110"/>
            <a:ext cx="10156768" cy="5693866"/>
          </a:xfrm>
          <a:prstGeom prst="rect">
            <a:avLst/>
          </a:prstGeom>
          <a:noFill/>
        </p:spPr>
        <p:txBody>
          <a:bodyPr wrap="square" rtlCol="0">
            <a:spAutoFit/>
          </a:bodyPr>
          <a:lstStyle/>
          <a:p>
            <a:pPr algn="ctr"/>
            <a:r>
              <a:rPr lang="en-GB" sz="24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Please send them to school with a named water bottle every day-WATER ONLY.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800" dirty="0">
                <a:solidFill>
                  <a:schemeClr val="accent6"/>
                </a:solidFill>
                <a:latin typeface="Comic Sans MS" panose="030F0702030302020204" pitchFamily="66" charset="0"/>
              </a:rPr>
              <a:t>We hope all of the children have a fantastic year in Year 2!</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4" name="Picture 2" descr="30 Just Stick Clothing Name Tags/Labels- No Sew or Iron for School  Children, Care Home : Amazon.co.uk: Stationery &amp; Office Suppl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163" y="5216432"/>
            <a:ext cx="1615854" cy="12977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ersonalised kids water bottles school water bottle for boys | Ets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53779" y="5216432"/>
            <a:ext cx="1642516" cy="131532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451771" y="365125"/>
            <a:ext cx="635726" cy="369332"/>
          </a:xfrm>
          <a:prstGeom prst="rect">
            <a:avLst/>
          </a:prstGeom>
          <a:noFill/>
        </p:spPr>
        <p:txBody>
          <a:bodyPr wrap="square" rtlCol="0">
            <a:spAutoFit/>
          </a:bodyPr>
          <a:lstStyle/>
          <a:p>
            <a:r>
              <a:rPr lang="en-GB" dirty="0"/>
              <a:t>RP</a:t>
            </a:r>
          </a:p>
        </p:txBody>
      </p:sp>
    </p:spTree>
    <p:extLst>
      <p:ext uri="{BB962C8B-B14F-4D97-AF65-F5344CB8AC3E}">
        <p14:creationId xmlns:p14="http://schemas.microsoft.com/office/powerpoint/2010/main" val="2264233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3"/>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
        <p:nvSpPr>
          <p:cNvPr id="3" name="TextBox 2"/>
          <p:cNvSpPr txBox="1"/>
          <p:nvPr/>
        </p:nvSpPr>
        <p:spPr>
          <a:xfrm>
            <a:off x="11451771" y="365125"/>
            <a:ext cx="505098" cy="369332"/>
          </a:xfrm>
          <a:prstGeom prst="rect">
            <a:avLst/>
          </a:prstGeom>
          <a:noFill/>
        </p:spPr>
        <p:txBody>
          <a:bodyPr wrap="square" rtlCol="0">
            <a:spAutoFit/>
          </a:bodyPr>
          <a:lstStyle/>
          <a:p>
            <a:r>
              <a:rPr lang="en-GB" dirty="0"/>
              <a:t>LB</a:t>
            </a: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542B70D-59E0-485D-ABA5-CE01A41B5DCE}">
  <ds:schemaRefs>
    <ds:schemaRef ds:uri="b91ff8f4-7308-487a-9b43-8871d3f744b1"/>
    <ds:schemaRef ds:uri="http://www.w3.org/XML/1998/namespace"/>
    <ds:schemaRef ds:uri="http://purl.org/dc/elements/1.1/"/>
    <ds:schemaRef ds:uri="cc1176d4-a1a1-4e9c-8166-cf0d0b391ed9"/>
    <ds:schemaRef ds:uri="http://purl.org/dc/terms/"/>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0572E62F-67CB-4DFC-B4FF-24DCF60772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15BC1A2-84F5-4E22-BC8A-DEE357B3012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1721</TotalTime>
  <Words>1535</Words>
  <Application>Microsoft Office PowerPoint</Application>
  <PresentationFormat>Widescreen</PresentationFormat>
  <Paragraphs>180</Paragraphs>
  <Slides>20</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Calibri Light</vt:lpstr>
      <vt:lpstr>CCW Cursive Writing 1</vt:lpstr>
      <vt:lpstr>Comic Sans MS</vt:lpstr>
      <vt:lpstr>Helvetica</vt:lpstr>
      <vt:lpstr>Times New Roman</vt:lpstr>
      <vt:lpstr>Office Theme</vt:lpstr>
      <vt:lpstr>PowerPoint Presentation</vt:lpstr>
      <vt:lpstr>PowerPoint Presentation</vt:lpstr>
      <vt:lpstr>PowerPoint Presentation</vt:lpstr>
      <vt:lpstr>Catholic Life Celebration of the Word</vt:lpstr>
      <vt:lpstr>Year 2 Class Saint Mother Teresa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Personal Development Opportunities</vt:lpstr>
      <vt:lpstr>Relationships and Health Education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Lisa Bathurst</cp:lastModifiedBy>
  <cp:revision>96</cp:revision>
  <cp:lastPrinted>2023-09-18T16:26:03Z</cp:lastPrinted>
  <dcterms:created xsi:type="dcterms:W3CDTF">2020-09-22T10:22:53Z</dcterms:created>
  <dcterms:modified xsi:type="dcterms:W3CDTF">2026-10-07T22:02:19Z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0x010100740584DA10DF2541BFB0752036DE4B84</vt:lpwstr>
  </property>
  <property fmtid="{D5CDD505-2E9C-101B-9397-08002B2CF9AE}" pid="3" name="Order">
    <vt:r8>16381600</vt:r8>
  </property>
  <property fmtid="{D5CDD505-2E9C-101B-9397-08002B2CF9AE}" pid="4" name="MSIP_Label_5fd01511-f384-45a6-83b5-060bf3de0c7e_Enabled">
    <vt:lpwstr>true</vt:lpwstr>
  </property>
  <property fmtid="{D5CDD505-2E9C-101B-9397-08002B2CF9AE}" pid="5" name="MSIP_Label_5fd01511-f384-45a6-83b5-060bf3de0c7e_SetDate">
    <vt:lpwstr>2026-09-02T21:51:13Z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cc75e9c0-a333-4419-b4ac-967c820bdcfe</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