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2" r:id="rId6"/>
  </p:sldMasterIdLst>
  <p:sldIdLst>
    <p:sldId id="256" r:id="rId7"/>
    <p:sldId id="267" r:id="rId8"/>
    <p:sldId id="281" r:id="rId9"/>
    <p:sldId id="268" r:id="rId10"/>
    <p:sldId id="282" r:id="rId11"/>
    <p:sldId id="262" r:id="rId12"/>
    <p:sldId id="261" r:id="rId13"/>
    <p:sldId id="259" r:id="rId14"/>
    <p:sldId id="283" r:id="rId15"/>
    <p:sldId id="298" r:id="rId16"/>
    <p:sldId id="294" r:id="rId17"/>
    <p:sldId id="258" r:id="rId18"/>
    <p:sldId id="275" r:id="rId19"/>
    <p:sldId id="290" r:id="rId20"/>
    <p:sldId id="291" r:id="rId21"/>
    <p:sldId id="293" r:id="rId22"/>
    <p:sldId id="292" r:id="rId23"/>
    <p:sldId id="286" r:id="rId24"/>
    <p:sldId id="289" r:id="rId25"/>
    <p:sldId id="295" r:id="rId26"/>
    <p:sldId id="296" r:id="rId27"/>
    <p:sldId id="273" r:id="rId28"/>
    <p:sldId id="285" r:id="rId29"/>
    <p:sldId id="266" r:id="rId30"/>
    <p:sldId id="26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4AAB5D-28D8-4930-BE43-D4A0D3D2241A}" v="1" dt="2026-10-07T12:41:42.3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001" autoAdjust="0"/>
    <p:restoredTop sz="94660"/>
  </p:normalViewPr>
  <p:slideViewPr>
    <p:cSldViewPr snapToGrid="0">
      <p:cViewPr varScale="1">
        <p:scale>
          <a:sx n="74" d="100"/>
          <a:sy n="74" d="100"/>
        </p:scale>
        <p:origin x="68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6/11/relationships/changesInfo" Target="changesInfos/changesInfo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Lewis" userId="d1025960-8552-4aa7-a329-c39031028911" providerId="ADAL" clId="{EA3A6D0B-2929-4C35-94A7-57D3CAFA6199}"/>
    <pc:docChg chg="delSld">
      <pc:chgData name="Louise Lewis" userId="d1025960-8552-4aa7-a329-c39031028911" providerId="ADAL" clId="{EA3A6D0B-2929-4C35-94A7-57D3CAFA6199}" dt="2026-10-07T21:29:10.410" v="0" actId="47"/>
      <pc:docMkLst>
        <pc:docMk/>
      </pc:docMkLst>
      <pc:sldChg chg="del">
        <pc:chgData name="Louise Lewis" userId="d1025960-8552-4aa7-a329-c39031028911" providerId="ADAL" clId="{EA3A6D0B-2929-4C35-94A7-57D3CAFA6199}" dt="2026-10-07T21:29:10.410" v="0" actId="47"/>
        <pc:sldMkLst>
          <pc:docMk/>
          <pc:sldMk cId="3367465459" sldId="269"/>
        </pc:sldMkLst>
      </pc:sldChg>
    </pc:docChg>
  </pc:docChgLst>
  <pc:docChgLst>
    <pc:chgData name="Sarah Holyland" userId="ee227005-0cb1-4d29-acb6-edb9b528fe21" providerId="ADAL" clId="{DDBC4B72-4447-43D5-AC40-E281FDAF7E14}"/>
    <pc:docChg chg="undo custSel addSld delSld modSld sldOrd">
      <pc:chgData name="Sarah Holyland" userId="ee227005-0cb1-4d29-acb6-edb9b528fe21" providerId="ADAL" clId="{DDBC4B72-4447-43D5-AC40-E281FDAF7E14}" dt="2026-10-07T12:44:17.071" v="596" actId="255"/>
      <pc:docMkLst>
        <pc:docMk/>
      </pc:docMkLst>
      <pc:sldChg chg="modSp mod">
        <pc:chgData name="Sarah Holyland" userId="ee227005-0cb1-4d29-acb6-edb9b528fe21" providerId="ADAL" clId="{DDBC4B72-4447-43D5-AC40-E281FDAF7E14}" dt="2026-10-07T12:35:26.784" v="181" actId="20577"/>
        <pc:sldMkLst>
          <pc:docMk/>
          <pc:sldMk cId="3346846419" sldId="261"/>
        </pc:sldMkLst>
        <pc:spChg chg="mod">
          <ac:chgData name="Sarah Holyland" userId="ee227005-0cb1-4d29-acb6-edb9b528fe21" providerId="ADAL" clId="{DDBC4B72-4447-43D5-AC40-E281FDAF7E14}" dt="2026-10-07T12:35:26.784" v="181" actId="20577"/>
          <ac:spMkLst>
            <pc:docMk/>
            <pc:sldMk cId="3346846419" sldId="261"/>
            <ac:spMk id="2" creationId="{00000000-0000-0000-0000-000000000000}"/>
          </ac:spMkLst>
        </pc:spChg>
        <pc:spChg chg="mod">
          <ac:chgData name="Sarah Holyland" userId="ee227005-0cb1-4d29-acb6-edb9b528fe21" providerId="ADAL" clId="{DDBC4B72-4447-43D5-AC40-E281FDAF7E14}" dt="2026-10-07T12:35:19.571" v="171" actId="20577"/>
          <ac:spMkLst>
            <pc:docMk/>
            <pc:sldMk cId="3346846419" sldId="261"/>
            <ac:spMk id="7" creationId="{00000000-0000-0000-0000-000000000000}"/>
          </ac:spMkLst>
        </pc:spChg>
      </pc:sldChg>
      <pc:sldChg chg="modSp mod">
        <pc:chgData name="Sarah Holyland" userId="ee227005-0cb1-4d29-acb6-edb9b528fe21" providerId="ADAL" clId="{DDBC4B72-4447-43D5-AC40-E281FDAF7E14}" dt="2026-10-07T12:31:24.048" v="162" actId="27636"/>
        <pc:sldMkLst>
          <pc:docMk/>
          <pc:sldMk cId="771465844" sldId="281"/>
        </pc:sldMkLst>
        <pc:spChg chg="mod">
          <ac:chgData name="Sarah Holyland" userId="ee227005-0cb1-4d29-acb6-edb9b528fe21" providerId="ADAL" clId="{DDBC4B72-4447-43D5-AC40-E281FDAF7E14}" dt="2026-10-07T12:31:24.048" v="162" actId="27636"/>
          <ac:spMkLst>
            <pc:docMk/>
            <pc:sldMk cId="771465844" sldId="281"/>
            <ac:spMk id="6" creationId="{00000000-0000-0000-0000-000000000000}"/>
          </ac:spMkLst>
        </pc:spChg>
      </pc:sldChg>
      <pc:sldChg chg="delSp modSp mod">
        <pc:chgData name="Sarah Holyland" userId="ee227005-0cb1-4d29-acb6-edb9b528fe21" providerId="ADAL" clId="{DDBC4B72-4447-43D5-AC40-E281FDAF7E14}" dt="2026-10-07T12:32:11.553" v="167" actId="1076"/>
        <pc:sldMkLst>
          <pc:docMk/>
          <pc:sldMk cId="2104738655" sldId="282"/>
        </pc:sldMkLst>
        <pc:spChg chg="del">
          <ac:chgData name="Sarah Holyland" userId="ee227005-0cb1-4d29-acb6-edb9b528fe21" providerId="ADAL" clId="{DDBC4B72-4447-43D5-AC40-E281FDAF7E14}" dt="2026-10-07T12:32:05.672" v="165" actId="478"/>
          <ac:spMkLst>
            <pc:docMk/>
            <pc:sldMk cId="2104738655" sldId="282"/>
            <ac:spMk id="18" creationId="{00000000-0000-0000-0000-000000000000}"/>
          </ac:spMkLst>
        </pc:spChg>
        <pc:spChg chg="mod">
          <ac:chgData name="Sarah Holyland" userId="ee227005-0cb1-4d29-acb6-edb9b528fe21" providerId="ADAL" clId="{DDBC4B72-4447-43D5-AC40-E281FDAF7E14}" dt="2026-10-07T12:32:11.553" v="167" actId="1076"/>
          <ac:spMkLst>
            <pc:docMk/>
            <pc:sldMk cId="2104738655" sldId="282"/>
            <ac:spMk id="25" creationId="{00000000-0000-0000-0000-000000000000}"/>
          </ac:spMkLst>
        </pc:spChg>
        <pc:picChg chg="del">
          <ac:chgData name="Sarah Holyland" userId="ee227005-0cb1-4d29-acb6-edb9b528fe21" providerId="ADAL" clId="{DDBC4B72-4447-43D5-AC40-E281FDAF7E14}" dt="2026-10-07T12:31:59.328" v="163" actId="478"/>
          <ac:picMkLst>
            <pc:docMk/>
            <pc:sldMk cId="2104738655" sldId="282"/>
            <ac:picMk id="2" creationId="{00000000-0000-0000-0000-000000000000}"/>
          </ac:picMkLst>
        </pc:picChg>
        <pc:picChg chg="mod">
          <ac:chgData name="Sarah Holyland" userId="ee227005-0cb1-4d29-acb6-edb9b528fe21" providerId="ADAL" clId="{DDBC4B72-4447-43D5-AC40-E281FDAF7E14}" dt="2026-10-07T12:32:01.652" v="164" actId="1076"/>
          <ac:picMkLst>
            <pc:docMk/>
            <pc:sldMk cId="2104738655" sldId="282"/>
            <ac:picMk id="16" creationId="{00000000-0000-0000-0000-000000000000}"/>
          </ac:picMkLst>
        </pc:picChg>
      </pc:sldChg>
      <pc:sldChg chg="ord">
        <pc:chgData name="Sarah Holyland" userId="ee227005-0cb1-4d29-acb6-edb9b528fe21" providerId="ADAL" clId="{DDBC4B72-4447-43D5-AC40-E281FDAF7E14}" dt="2026-10-07T12:37:13.963" v="184"/>
        <pc:sldMkLst>
          <pc:docMk/>
          <pc:sldMk cId="1715231768" sldId="286"/>
        </pc:sldMkLst>
      </pc:sldChg>
      <pc:sldChg chg="modSp mod">
        <pc:chgData name="Sarah Holyland" userId="ee227005-0cb1-4d29-acb6-edb9b528fe21" providerId="ADAL" clId="{DDBC4B72-4447-43D5-AC40-E281FDAF7E14}" dt="2026-10-07T12:44:17.071" v="596" actId="255"/>
        <pc:sldMkLst>
          <pc:docMk/>
          <pc:sldMk cId="2945003496" sldId="292"/>
        </pc:sldMkLst>
        <pc:spChg chg="mod">
          <ac:chgData name="Sarah Holyland" userId="ee227005-0cb1-4d29-acb6-edb9b528fe21" providerId="ADAL" clId="{DDBC4B72-4447-43D5-AC40-E281FDAF7E14}" dt="2026-10-07T12:44:17.071" v="596" actId="255"/>
          <ac:spMkLst>
            <pc:docMk/>
            <pc:sldMk cId="2945003496" sldId="292"/>
            <ac:spMk id="4" creationId="{7E3F081D-C3A8-9A83-3BE2-6DE9E1B95C56}"/>
          </ac:spMkLst>
        </pc:spChg>
      </pc:sldChg>
      <pc:sldChg chg="modSp mod">
        <pc:chgData name="Sarah Holyland" userId="ee227005-0cb1-4d29-acb6-edb9b528fe21" providerId="ADAL" clId="{DDBC4B72-4447-43D5-AC40-E281FDAF7E14}" dt="2026-10-07T12:33:15.691" v="168" actId="1076"/>
        <pc:sldMkLst>
          <pc:docMk/>
          <pc:sldMk cId="2088592140" sldId="295"/>
        </pc:sldMkLst>
        <pc:spChg chg="mod">
          <ac:chgData name="Sarah Holyland" userId="ee227005-0cb1-4d29-acb6-edb9b528fe21" providerId="ADAL" clId="{DDBC4B72-4447-43D5-AC40-E281FDAF7E14}" dt="2026-10-07T12:33:15.691" v="168" actId="1076"/>
          <ac:spMkLst>
            <pc:docMk/>
            <pc:sldMk cId="2088592140" sldId="295"/>
            <ac:spMk id="7" creationId="{31A49BF8-6CE0-47C3-7364-82C804C7D68A}"/>
          </ac:spMkLst>
        </pc:spChg>
      </pc:sldChg>
      <pc:sldChg chg="new del">
        <pc:chgData name="Sarah Holyland" userId="ee227005-0cb1-4d29-acb6-edb9b528fe21" providerId="ADAL" clId="{DDBC4B72-4447-43D5-AC40-E281FDAF7E14}" dt="2026-10-07T12:35:33.257" v="182" actId="2696"/>
        <pc:sldMkLst>
          <pc:docMk/>
          <pc:sldMk cId="1463374205" sldId="297"/>
        </pc:sldMkLst>
      </pc:sldChg>
      <pc:sldChg chg="add">
        <pc:chgData name="Sarah Holyland" userId="ee227005-0cb1-4d29-acb6-edb9b528fe21" providerId="ADAL" clId="{DDBC4B72-4447-43D5-AC40-E281FDAF7E14}" dt="2026-10-07T12:34:59.773" v="170" actId="2890"/>
        <pc:sldMkLst>
          <pc:docMk/>
          <pc:sldMk cId="3689451793" sldId="29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C2541D-D4A7-4F82-9BE5-A1B4C84A7824}" type="doc">
      <dgm:prSet loTypeId="urn:microsoft.com/office/officeart/2005/8/layout/process2" loCatId="process" qsTypeId="urn:microsoft.com/office/officeart/2005/8/quickstyle/simple1#1" qsCatId="simple" csTypeId="urn:microsoft.com/office/officeart/2005/8/colors/accent1_2#1" csCatId="accent1" phldr="1"/>
      <dgm:spPr/>
    </dgm:pt>
    <dgm:pt modelId="{58DBFB06-4C78-4BD1-AD42-D145E25CA743}">
      <dgm:prSet phldrT="[Text]" custT="1"/>
      <dgm:spPr/>
      <dgm:t>
        <a:bodyPr/>
        <a:lstStyle/>
        <a:p>
          <a:r>
            <a:rPr lang="en-GB" sz="1400" dirty="0"/>
            <a:t>Unauthorised leave of absence of 10 or more sessions</a:t>
          </a:r>
        </a:p>
      </dgm:t>
    </dgm:pt>
    <dgm:pt modelId="{AB2965B2-6099-4DBD-81C0-A98FBFC1EEDD}" type="parTrans" cxnId="{92E12F18-ADB6-4F0A-98B7-4BB8F3ECB764}">
      <dgm:prSet/>
      <dgm:spPr/>
      <dgm:t>
        <a:bodyPr/>
        <a:lstStyle/>
        <a:p>
          <a:endParaRPr lang="en-GB"/>
        </a:p>
      </dgm:t>
    </dgm:pt>
    <dgm:pt modelId="{C82D71C0-192A-4C33-98BA-E3836C418BB4}" type="sibTrans" cxnId="{92E12F18-ADB6-4F0A-98B7-4BB8F3ECB764}">
      <dgm:prSet/>
      <dgm:spPr/>
      <dgm:t>
        <a:bodyPr/>
        <a:lstStyle/>
        <a:p>
          <a:endParaRPr lang="en-GB"/>
        </a:p>
      </dgm:t>
    </dgm:pt>
    <dgm:pt modelId="{38861689-82A6-4B6A-882E-A2C17DE31F49}">
      <dgm:prSet phldrT="[Text]" custT="1"/>
      <dgm:spPr/>
      <dgm:t>
        <a:bodyPr/>
        <a:lstStyle/>
        <a:p>
          <a:r>
            <a:rPr lang="en-GB" sz="1400" dirty="0"/>
            <a:t>Local authority will issue a fine per parent per child. If paid within 28 days this is £160. If paid within 21 days it is reduced to £80.</a:t>
          </a:r>
        </a:p>
      </dgm:t>
    </dgm:pt>
    <dgm:pt modelId="{60BFA9C3-C974-4014-9CFF-ECE8238C4F6D}" type="parTrans" cxnId="{41AAC55E-4AC5-4F1A-8744-7AACB0A9E02A}">
      <dgm:prSet/>
      <dgm:spPr/>
      <dgm:t>
        <a:bodyPr/>
        <a:lstStyle/>
        <a:p>
          <a:endParaRPr lang="en-GB"/>
        </a:p>
      </dgm:t>
    </dgm:pt>
    <dgm:pt modelId="{29947418-19F9-47F7-B7E3-78AAE7E9D180}" type="sibTrans" cxnId="{41AAC55E-4AC5-4F1A-8744-7AACB0A9E02A}">
      <dgm:prSet/>
      <dgm:spPr/>
      <dgm:t>
        <a:bodyPr/>
        <a:lstStyle/>
        <a:p>
          <a:endParaRPr lang="en-GB"/>
        </a:p>
      </dgm:t>
    </dgm:pt>
    <dgm:pt modelId="{A9DF2469-7C3A-4930-A5F6-5A81ADA8793E}">
      <dgm:prSet phldrT="[Text]" custT="1"/>
      <dgm:spPr/>
      <dgm:t>
        <a:bodyPr/>
        <a:lstStyle/>
        <a:p>
          <a:r>
            <a:rPr lang="en-US" sz="1400" dirty="0">
              <a:effectLst/>
              <a:latin typeface="Calibri" panose="020F0502020204030204" pitchFamily="34" charset="0"/>
              <a:ea typeface="Times New Roman" panose="02020603050405020304" pitchFamily="18" charset="0"/>
            </a:rPr>
            <a:t>If the threshold is met a 2nd time in three years and a 2</a:t>
          </a:r>
          <a:r>
            <a:rPr lang="en-US" sz="1400" baseline="30000" dirty="0">
              <a:effectLst/>
              <a:latin typeface="Calibri" panose="020F0502020204030204" pitchFamily="34" charset="0"/>
              <a:ea typeface="Times New Roman" panose="02020603050405020304" pitchFamily="18" charset="0"/>
            </a:rPr>
            <a:t>nd</a:t>
          </a:r>
          <a:r>
            <a:rPr lang="en-US" sz="14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dirty="0"/>
        </a:p>
      </dgm:t>
    </dgm:pt>
    <dgm:pt modelId="{77A71541-177D-4BEB-AE04-2A4622CC398F}" type="parTrans" cxnId="{6BCA53D0-749F-474C-A82B-A19A0E29D4C6}">
      <dgm:prSet/>
      <dgm:spPr/>
      <dgm:t>
        <a:bodyPr/>
        <a:lstStyle/>
        <a:p>
          <a:endParaRPr lang="en-GB"/>
        </a:p>
      </dgm:t>
    </dgm:pt>
    <dgm:pt modelId="{539CF700-6C8C-4FA6-9922-FF7B551A5DAE}" type="sibTrans" cxnId="{6BCA53D0-749F-474C-A82B-A19A0E29D4C6}">
      <dgm:prSet/>
      <dgm:spPr/>
      <dgm:t>
        <a:bodyPr/>
        <a:lstStyle/>
        <a:p>
          <a:endParaRPr lang="en-GB"/>
        </a:p>
      </dgm:t>
    </dgm:pt>
    <dgm:pt modelId="{EE895A6C-FDB2-430F-80B0-4B17E8922C70}">
      <dgm:prSet custT="1"/>
      <dgm:spPr/>
      <dgm:t>
        <a:bodyPr/>
        <a:lstStyle/>
        <a:p>
          <a:r>
            <a:rPr lang="en-GB" sz="14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dirty="0"/>
        </a:p>
      </dgm:t>
    </dgm:pt>
    <dgm:pt modelId="{CFAE8DA4-AD46-48A2-A649-337BEE18D278}" type="parTrans" cxnId="{928EE196-5B40-42D3-8CD9-C37C6CED5CB5}">
      <dgm:prSet/>
      <dgm:spPr/>
      <dgm:t>
        <a:bodyPr/>
        <a:lstStyle/>
        <a:p>
          <a:endParaRPr lang="en-GB"/>
        </a:p>
      </dgm:t>
    </dgm:pt>
    <dgm:pt modelId="{4F9F490F-9268-4F91-B9E9-BA6A05962173}" type="sibTrans" cxnId="{928EE196-5B40-42D3-8CD9-C37C6CED5CB5}">
      <dgm:prSet/>
      <dgm:spPr/>
      <dgm:t>
        <a:bodyPr/>
        <a:lstStyle/>
        <a:p>
          <a:endParaRPr lang="en-GB"/>
        </a:p>
      </dgm:t>
    </dgm:pt>
    <dgm:pt modelId="{F1B43D73-4807-4E88-B87E-6DE9FB5EB3B9}" type="pres">
      <dgm:prSet presAssocID="{FDC2541D-D4A7-4F82-9BE5-A1B4C84A7824}" presName="linearFlow" presStyleCnt="0">
        <dgm:presLayoutVars>
          <dgm:resizeHandles val="exact"/>
        </dgm:presLayoutVars>
      </dgm:prSet>
      <dgm:spPr/>
    </dgm:pt>
    <dgm:pt modelId="{40DC1387-EF8E-4386-A322-08395C19C190}" type="pres">
      <dgm:prSet presAssocID="{58DBFB06-4C78-4BD1-AD42-D145E25CA743}" presName="node" presStyleLbl="node1" presStyleIdx="0" presStyleCnt="4" custScaleY="68831" custLinFactNeighborX="399" custLinFactNeighborY="-67781">
        <dgm:presLayoutVars>
          <dgm:bulletEnabled val="1"/>
        </dgm:presLayoutVars>
      </dgm:prSet>
      <dgm:spPr/>
    </dgm:pt>
    <dgm:pt modelId="{EEF9ACEB-4715-4FAF-951C-4B72B5D97E92}" type="pres">
      <dgm:prSet presAssocID="{C82D71C0-192A-4C33-98BA-E3836C418BB4}" presName="sibTrans" presStyleLbl="sibTrans2D1" presStyleIdx="0" presStyleCnt="3"/>
      <dgm:spPr/>
    </dgm:pt>
    <dgm:pt modelId="{3840B911-16E0-4206-BA5F-4F1B8331A3B8}" type="pres">
      <dgm:prSet presAssocID="{C82D71C0-192A-4C33-98BA-E3836C418BB4}" presName="connectorText" presStyleLbl="sibTrans2D1" presStyleIdx="0" presStyleCnt="3"/>
      <dgm:spPr/>
    </dgm:pt>
    <dgm:pt modelId="{90123FFF-1303-43B1-B793-16E5CEF8BF59}" type="pres">
      <dgm:prSet presAssocID="{38861689-82A6-4B6A-882E-A2C17DE31F49}" presName="node" presStyleLbl="node1" presStyleIdx="1" presStyleCnt="4">
        <dgm:presLayoutVars>
          <dgm:bulletEnabled val="1"/>
        </dgm:presLayoutVars>
      </dgm:prSet>
      <dgm:spPr/>
    </dgm:pt>
    <dgm:pt modelId="{7C8F61B7-26E8-41D7-B643-A9EAE03F499F}" type="pres">
      <dgm:prSet presAssocID="{29947418-19F9-47F7-B7E3-78AAE7E9D180}" presName="sibTrans" presStyleLbl="sibTrans2D1" presStyleIdx="1" presStyleCnt="3"/>
      <dgm:spPr/>
    </dgm:pt>
    <dgm:pt modelId="{F897E242-BC68-40D5-942A-7F4D631F1326}" type="pres">
      <dgm:prSet presAssocID="{29947418-19F9-47F7-B7E3-78AAE7E9D180}" presName="connectorText" presStyleLbl="sibTrans2D1" presStyleIdx="1" presStyleCnt="3"/>
      <dgm:spPr/>
    </dgm:pt>
    <dgm:pt modelId="{AC02C409-9B98-4E09-A3B8-6680F2A36F2B}" type="pres">
      <dgm:prSet presAssocID="{A9DF2469-7C3A-4930-A5F6-5A81ADA8793E}" presName="node" presStyleLbl="node1" presStyleIdx="2" presStyleCnt="4">
        <dgm:presLayoutVars>
          <dgm:bulletEnabled val="1"/>
        </dgm:presLayoutVars>
      </dgm:prSet>
      <dgm:spPr/>
    </dgm:pt>
    <dgm:pt modelId="{D1F42A31-087B-4B9B-9394-00163F0CC610}" type="pres">
      <dgm:prSet presAssocID="{539CF700-6C8C-4FA6-9922-FF7B551A5DAE}" presName="sibTrans" presStyleLbl="sibTrans2D1" presStyleIdx="2" presStyleCnt="3"/>
      <dgm:spPr/>
    </dgm:pt>
    <dgm:pt modelId="{60862393-F2FC-4AAB-B0BA-30BEB35349D9}" type="pres">
      <dgm:prSet presAssocID="{539CF700-6C8C-4FA6-9922-FF7B551A5DAE}" presName="connectorText" presStyleLbl="sibTrans2D1" presStyleIdx="2" presStyleCnt="3"/>
      <dgm:spPr/>
    </dgm:pt>
    <dgm:pt modelId="{CCC09355-0505-414D-B142-74B2EC7353AB}" type="pres">
      <dgm:prSet presAssocID="{EE895A6C-FDB2-430F-80B0-4B17E8922C70}" presName="node" presStyleLbl="node1" presStyleIdx="3" presStyleCnt="4" custScaleY="138203">
        <dgm:presLayoutVars>
          <dgm:bulletEnabled val="1"/>
        </dgm:presLayoutVars>
      </dgm:prSet>
      <dgm:spPr/>
    </dgm:pt>
  </dgm:ptLst>
  <dgm:cxnLst>
    <dgm:cxn modelId="{EB6E2705-357E-4974-9C62-327C2E39E8D3}" type="presOf" srcId="{C82D71C0-192A-4C33-98BA-E3836C418BB4}" destId="{EEF9ACEB-4715-4FAF-951C-4B72B5D97E92}" srcOrd="0" destOrd="0" presId="urn:microsoft.com/office/officeart/2005/8/layout/process2"/>
    <dgm:cxn modelId="{BF505007-8595-4B89-B347-4BADF9970A16}" type="presOf" srcId="{FDC2541D-D4A7-4F82-9BE5-A1B4C84A7824}" destId="{F1B43D73-4807-4E88-B87E-6DE9FB5EB3B9}" srcOrd="0" destOrd="0" presId="urn:microsoft.com/office/officeart/2005/8/layout/process2"/>
    <dgm:cxn modelId="{92E12F18-ADB6-4F0A-98B7-4BB8F3ECB764}" srcId="{FDC2541D-D4A7-4F82-9BE5-A1B4C84A7824}" destId="{58DBFB06-4C78-4BD1-AD42-D145E25CA743}" srcOrd="0" destOrd="0" parTransId="{AB2965B2-6099-4DBD-81C0-A98FBFC1EEDD}" sibTransId="{C82D71C0-192A-4C33-98BA-E3836C418BB4}"/>
    <dgm:cxn modelId="{FABED820-50D8-44A8-B88E-960956CF6A7E}" type="presOf" srcId="{38861689-82A6-4B6A-882E-A2C17DE31F49}" destId="{90123FFF-1303-43B1-B793-16E5CEF8BF59}" srcOrd="0" destOrd="0" presId="urn:microsoft.com/office/officeart/2005/8/layout/process2"/>
    <dgm:cxn modelId="{C87CAD34-17BF-42ED-8218-02D02BAEF474}" type="presOf" srcId="{29947418-19F9-47F7-B7E3-78AAE7E9D180}" destId="{7C8F61B7-26E8-41D7-B643-A9EAE03F499F}" srcOrd="0" destOrd="0" presId="urn:microsoft.com/office/officeart/2005/8/layout/process2"/>
    <dgm:cxn modelId="{41AAC55E-4AC5-4F1A-8744-7AACB0A9E02A}" srcId="{FDC2541D-D4A7-4F82-9BE5-A1B4C84A7824}" destId="{38861689-82A6-4B6A-882E-A2C17DE31F49}" srcOrd="1" destOrd="0" parTransId="{60BFA9C3-C974-4014-9CFF-ECE8238C4F6D}" sibTransId="{29947418-19F9-47F7-B7E3-78AAE7E9D180}"/>
    <dgm:cxn modelId="{D332C34E-B03A-4ADF-B23C-1D25DA2A5FCE}" type="presOf" srcId="{539CF700-6C8C-4FA6-9922-FF7B551A5DAE}" destId="{60862393-F2FC-4AAB-B0BA-30BEB35349D9}" srcOrd="1" destOrd="0" presId="urn:microsoft.com/office/officeart/2005/8/layout/process2"/>
    <dgm:cxn modelId="{6FC2BF50-9933-4F5A-AF1B-1F6BA03B230D}" type="presOf" srcId="{58DBFB06-4C78-4BD1-AD42-D145E25CA743}" destId="{40DC1387-EF8E-4386-A322-08395C19C190}" srcOrd="0" destOrd="0" presId="urn:microsoft.com/office/officeart/2005/8/layout/process2"/>
    <dgm:cxn modelId="{928EE196-5B40-42D3-8CD9-C37C6CED5CB5}" srcId="{FDC2541D-D4A7-4F82-9BE5-A1B4C84A7824}" destId="{EE895A6C-FDB2-430F-80B0-4B17E8922C70}" srcOrd="3" destOrd="0" parTransId="{CFAE8DA4-AD46-48A2-A649-337BEE18D278}" sibTransId="{4F9F490F-9268-4F91-B9E9-BA6A05962173}"/>
    <dgm:cxn modelId="{9B4A859B-6F49-4265-B08E-8D2F691AFE9B}" type="presOf" srcId="{539CF700-6C8C-4FA6-9922-FF7B551A5DAE}" destId="{D1F42A31-087B-4B9B-9394-00163F0CC610}" srcOrd="0" destOrd="0" presId="urn:microsoft.com/office/officeart/2005/8/layout/process2"/>
    <dgm:cxn modelId="{5FCC97CC-B4E8-43B9-8B78-542C94815AB3}" type="presOf" srcId="{A9DF2469-7C3A-4930-A5F6-5A81ADA8793E}" destId="{AC02C409-9B98-4E09-A3B8-6680F2A36F2B}" srcOrd="0" destOrd="0" presId="urn:microsoft.com/office/officeart/2005/8/layout/process2"/>
    <dgm:cxn modelId="{6BCA53D0-749F-474C-A82B-A19A0E29D4C6}" srcId="{FDC2541D-D4A7-4F82-9BE5-A1B4C84A7824}" destId="{A9DF2469-7C3A-4930-A5F6-5A81ADA8793E}" srcOrd="2" destOrd="0" parTransId="{77A71541-177D-4BEB-AE04-2A4622CC398F}" sibTransId="{539CF700-6C8C-4FA6-9922-FF7B551A5DAE}"/>
    <dgm:cxn modelId="{6684F3DA-9C7B-49E2-A99F-6E879DAD5B77}" type="presOf" srcId="{29947418-19F9-47F7-B7E3-78AAE7E9D180}" destId="{F897E242-BC68-40D5-942A-7F4D631F1326}" srcOrd="1" destOrd="0" presId="urn:microsoft.com/office/officeart/2005/8/layout/process2"/>
    <dgm:cxn modelId="{74C88FF3-1184-4750-BE0E-A83A31C68810}" type="presOf" srcId="{EE895A6C-FDB2-430F-80B0-4B17E8922C70}" destId="{CCC09355-0505-414D-B142-74B2EC7353AB}" srcOrd="0" destOrd="0" presId="urn:microsoft.com/office/officeart/2005/8/layout/process2"/>
    <dgm:cxn modelId="{231442F5-CC9A-48A0-8028-055645F70A72}" type="presOf" srcId="{C82D71C0-192A-4C33-98BA-E3836C418BB4}" destId="{3840B911-16E0-4206-BA5F-4F1B8331A3B8}" srcOrd="1" destOrd="0" presId="urn:microsoft.com/office/officeart/2005/8/layout/process2"/>
    <dgm:cxn modelId="{3DBF8A5C-DEC3-49A5-B26A-32883BCF72D6}" type="presParOf" srcId="{F1B43D73-4807-4E88-B87E-6DE9FB5EB3B9}" destId="{40DC1387-EF8E-4386-A322-08395C19C190}" srcOrd="0" destOrd="0" presId="urn:microsoft.com/office/officeart/2005/8/layout/process2"/>
    <dgm:cxn modelId="{BE658051-D1B5-4330-AC76-989522572C05}" type="presParOf" srcId="{F1B43D73-4807-4E88-B87E-6DE9FB5EB3B9}" destId="{EEF9ACEB-4715-4FAF-951C-4B72B5D97E92}" srcOrd="1" destOrd="0" presId="urn:microsoft.com/office/officeart/2005/8/layout/process2"/>
    <dgm:cxn modelId="{D8464B27-F338-4883-81F9-9993E7EB1194}" type="presParOf" srcId="{EEF9ACEB-4715-4FAF-951C-4B72B5D97E92}" destId="{3840B911-16E0-4206-BA5F-4F1B8331A3B8}" srcOrd="0" destOrd="0" presId="urn:microsoft.com/office/officeart/2005/8/layout/process2"/>
    <dgm:cxn modelId="{0AE7D5A5-D094-45AA-B502-6102356A7CDC}" type="presParOf" srcId="{F1B43D73-4807-4E88-B87E-6DE9FB5EB3B9}" destId="{90123FFF-1303-43B1-B793-16E5CEF8BF59}" srcOrd="2" destOrd="0" presId="urn:microsoft.com/office/officeart/2005/8/layout/process2"/>
    <dgm:cxn modelId="{5D7AA1AD-3116-4AD9-BD47-045F05FE46F3}" type="presParOf" srcId="{F1B43D73-4807-4E88-B87E-6DE9FB5EB3B9}" destId="{7C8F61B7-26E8-41D7-B643-A9EAE03F499F}" srcOrd="3" destOrd="0" presId="urn:microsoft.com/office/officeart/2005/8/layout/process2"/>
    <dgm:cxn modelId="{8FAE7677-2DB5-4837-B3B2-16610B3C3E6E}" type="presParOf" srcId="{7C8F61B7-26E8-41D7-B643-A9EAE03F499F}" destId="{F897E242-BC68-40D5-942A-7F4D631F1326}" srcOrd="0" destOrd="0" presId="urn:microsoft.com/office/officeart/2005/8/layout/process2"/>
    <dgm:cxn modelId="{CC1B78BB-B9A8-4FF2-93F6-812AD61FC777}" type="presParOf" srcId="{F1B43D73-4807-4E88-B87E-6DE9FB5EB3B9}" destId="{AC02C409-9B98-4E09-A3B8-6680F2A36F2B}" srcOrd="4" destOrd="0" presId="urn:microsoft.com/office/officeart/2005/8/layout/process2"/>
    <dgm:cxn modelId="{16C9426F-57CC-4C8D-83BC-7B1F9284C79F}" type="presParOf" srcId="{F1B43D73-4807-4E88-B87E-6DE9FB5EB3B9}" destId="{D1F42A31-087B-4B9B-9394-00163F0CC610}" srcOrd="5" destOrd="0" presId="urn:microsoft.com/office/officeart/2005/8/layout/process2"/>
    <dgm:cxn modelId="{D9B9BAEA-655B-4366-ADBF-E0CED1888E35}" type="presParOf" srcId="{D1F42A31-087B-4B9B-9394-00163F0CC610}" destId="{60862393-F2FC-4AAB-B0BA-30BEB35349D9}" srcOrd="0" destOrd="0" presId="urn:microsoft.com/office/officeart/2005/8/layout/process2"/>
    <dgm:cxn modelId="{3CEE2D10-50E2-443C-956B-172B89694CC1}" type="presParOf" srcId="{F1B43D73-4807-4E88-B87E-6DE9FB5EB3B9}" destId="{CCC09355-0505-414D-B142-74B2EC7353AB}"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C1387-EF8E-4386-A322-08395C19C190}">
      <dsp:nvSpPr>
        <dsp:cNvPr id="0" name=""/>
        <dsp:cNvSpPr/>
      </dsp:nvSpPr>
      <dsp:spPr>
        <a:xfrm>
          <a:off x="3971287" y="0"/>
          <a:ext cx="3885577" cy="6686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Unauthorised leave of absence of 10 or more sessions</a:t>
          </a:r>
        </a:p>
      </dsp:txBody>
      <dsp:txXfrm>
        <a:off x="3990870" y="19583"/>
        <a:ext cx="3846411" cy="629454"/>
      </dsp:txXfrm>
    </dsp:sp>
    <dsp:sp modelId="{EEF9ACEB-4715-4FAF-951C-4B72B5D97E92}">
      <dsp:nvSpPr>
        <dsp:cNvPr id="0" name=""/>
        <dsp:cNvSpPr/>
      </dsp:nvSpPr>
      <dsp:spPr>
        <a:xfrm rot="5440697">
          <a:off x="5723632" y="694822"/>
          <a:ext cx="367175"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5400000">
        <a:off x="5776733" y="729802"/>
        <a:ext cx="262277" cy="257023"/>
      </dsp:txXfrm>
    </dsp:sp>
    <dsp:sp modelId="{90123FFF-1303-43B1-B793-16E5CEF8BF59}">
      <dsp:nvSpPr>
        <dsp:cNvPr id="0" name=""/>
        <dsp:cNvSpPr/>
      </dsp:nvSpPr>
      <dsp:spPr>
        <a:xfrm>
          <a:off x="3955783" y="1158152"/>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Local authority will issue a fine per parent per child. If paid within 28 days this is £160. If paid within 21 days it is reduced to £80.</a:t>
          </a:r>
        </a:p>
      </dsp:txBody>
      <dsp:txXfrm>
        <a:off x="3984234" y="1186603"/>
        <a:ext cx="3828675" cy="914492"/>
      </dsp:txXfrm>
    </dsp:sp>
    <dsp:sp modelId="{7C8F61B7-26E8-41D7-B643-A9EAE03F499F}">
      <dsp:nvSpPr>
        <dsp:cNvPr id="0" name=""/>
        <dsp:cNvSpPr/>
      </dsp:nvSpPr>
      <dsp:spPr>
        <a:xfrm rot="5400000">
          <a:off x="5716436" y="2153831"/>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5400000">
        <a:off x="5767434" y="2190258"/>
        <a:ext cx="262277" cy="254990"/>
      </dsp:txXfrm>
    </dsp:sp>
    <dsp:sp modelId="{AC02C409-9B98-4E09-A3B8-6680F2A36F2B}">
      <dsp:nvSpPr>
        <dsp:cNvPr id="0" name=""/>
        <dsp:cNvSpPr/>
      </dsp:nvSpPr>
      <dsp:spPr>
        <a:xfrm>
          <a:off x="3955783" y="2615244"/>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effectLst/>
              <a:latin typeface="Calibri" panose="020F0502020204030204" pitchFamily="34" charset="0"/>
              <a:ea typeface="Times New Roman" panose="02020603050405020304" pitchFamily="18" charset="0"/>
            </a:rPr>
            <a:t>If the threshold is met a 2nd time in three years and a 2</a:t>
          </a:r>
          <a:r>
            <a:rPr lang="en-US" sz="1400" kern="1200" baseline="30000" dirty="0">
              <a:effectLst/>
              <a:latin typeface="Calibri" panose="020F0502020204030204" pitchFamily="34" charset="0"/>
              <a:ea typeface="Times New Roman" panose="02020603050405020304" pitchFamily="18" charset="0"/>
            </a:rPr>
            <a:t>nd</a:t>
          </a:r>
          <a:r>
            <a:rPr lang="en-US" sz="1400" kern="12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kern="1200" dirty="0"/>
        </a:p>
      </dsp:txBody>
      <dsp:txXfrm>
        <a:off x="3984234" y="2643695"/>
        <a:ext cx="3828675" cy="914492"/>
      </dsp:txXfrm>
    </dsp:sp>
    <dsp:sp modelId="{D1F42A31-087B-4B9B-9394-00163F0CC610}">
      <dsp:nvSpPr>
        <dsp:cNvPr id="0" name=""/>
        <dsp:cNvSpPr/>
      </dsp:nvSpPr>
      <dsp:spPr>
        <a:xfrm rot="5400000">
          <a:off x="5716436" y="3610923"/>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5400000">
        <a:off x="5767434" y="3647350"/>
        <a:ext cx="262277" cy="254990"/>
      </dsp:txXfrm>
    </dsp:sp>
    <dsp:sp modelId="{CCC09355-0505-414D-B142-74B2EC7353AB}">
      <dsp:nvSpPr>
        <dsp:cNvPr id="0" name=""/>
        <dsp:cNvSpPr/>
      </dsp:nvSpPr>
      <dsp:spPr>
        <a:xfrm>
          <a:off x="3955783" y="4072335"/>
          <a:ext cx="3885577" cy="13424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kern="1200" dirty="0"/>
        </a:p>
      </dsp:txBody>
      <dsp:txXfrm>
        <a:off x="3995103" y="4111655"/>
        <a:ext cx="3806937" cy="1263856"/>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280" units="cm"/>
          <inkml:channel name="Y" type="integer" max="960" units="cm"/>
          <inkml:channel name="T" type="integer" max="2.14748E9" units="dev"/>
        </inkml:traceFormat>
        <inkml:channelProperties>
          <inkml:channelProperty channel="X" name="resolution" value="34.04255" units="1/cm"/>
          <inkml:channelProperty channel="Y" name="resolution" value="34.04255" units="1/cm"/>
          <inkml:channelProperty channel="T" name="resolution" value="1" units="1/dev"/>
        </inkml:channelProperties>
      </inkml:inkSource>
      <inkml:timestamp xml:id="ts0" timeString="2023-09-15T06:26:56.368"/>
    </inkml:context>
    <inkml:brush xml:id="br0">
      <inkml:brushProperty name="width" value="0.08819" units="cm"/>
      <inkml:brushProperty name="height" value="0.35278" units="cm"/>
      <inkml:brushProperty name="color" value="#00B050"/>
      <inkml:brushProperty name="tip" value="rectangle"/>
      <inkml:brushProperty name="rasterOp" value="maskPen"/>
    </inkml:brush>
  </inkml:definitions>
  <inkml:trace contextRef="#ctx0" brushRef="#br0">767 1085 0,'27'0'109,"-1"-27"-77,1 27 14,-27-26 1,26 26-31,1 0-16,-27-27 16</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07/10/2026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07/10/2026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07/10/2026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0927589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8815586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8850040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8028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07/10/2026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148458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07/10/2026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814878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07/10/2026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2767239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7869415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16765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275081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9070078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381000" y="2803525"/>
            <a:ext cx="2117" cy="3035300"/>
          </a:xfrm>
          <a:custGeom>
            <a:avLst/>
            <a:gdLst>
              <a:gd name="T0" fmla="*/ 0 w 1588"/>
              <a:gd name="T1" fmla="*/ 0 h 1912"/>
              <a:gd name="T2" fmla="*/ 0 w 1588"/>
              <a:gd name="T3" fmla="*/ 2147483646 h 1912"/>
              <a:gd name="T4" fmla="*/ 0 w 1588"/>
              <a:gd name="T5" fmla="*/ 2147483646 h 1912"/>
              <a:gd name="T6" fmla="*/ 0 w 1588"/>
              <a:gd name="T7" fmla="*/ 2147483646 h 1912"/>
              <a:gd name="T8" fmla="*/ 0 w 1588"/>
              <a:gd name="T9" fmla="*/ 2147483646 h 1912"/>
              <a:gd name="T10" fmla="*/ 0 w 1588"/>
              <a:gd name="T11" fmla="*/ 2147483646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sz="1800"/>
          </a:p>
        </p:txBody>
      </p:sp>
      <p:sp>
        <p:nvSpPr>
          <p:cNvPr id="169986" name="Rectangle 2"/>
          <p:cNvSpPr>
            <a:spLocks noGrp="1" noChangeArrowheads="1"/>
          </p:cNvSpPr>
          <p:nvPr>
            <p:ph type="ctrTitle" sz="quarter"/>
          </p:nvPr>
        </p:nvSpPr>
        <p:spPr>
          <a:xfrm>
            <a:off x="914400" y="1997076"/>
            <a:ext cx="10363200" cy="1431925"/>
          </a:xfrm>
        </p:spPr>
        <p:txBody>
          <a:bodyPr anchor="b" anchorCtr="1"/>
          <a:lstStyle>
            <a:lvl1pPr algn="ctr">
              <a:defRPr/>
            </a:lvl1pPr>
          </a:lstStyle>
          <a:p>
            <a:pPr lvl="0"/>
            <a:r>
              <a:rPr lang="en-GB" noProof="0"/>
              <a:t>Click to edit Master title style</a:t>
            </a:r>
          </a:p>
        </p:txBody>
      </p:sp>
      <p:sp>
        <p:nvSpPr>
          <p:cNvPr id="169987" name="Rectangle 3"/>
          <p:cNvSpPr>
            <a:spLocks noGrp="1" noChangeArrowheads="1"/>
          </p:cNvSpPr>
          <p:nvPr>
            <p:ph type="subTitle" sz="quarter" idx="1"/>
          </p:nvPr>
        </p:nvSpPr>
        <p:spPr>
          <a:xfrm>
            <a:off x="1828800" y="3886200"/>
            <a:ext cx="8534400" cy="1752600"/>
          </a:xfrm>
        </p:spPr>
        <p:txBody>
          <a:bodyPr/>
          <a:lstStyle>
            <a:lvl1pPr marL="0" indent="0" algn="ctr">
              <a:buFontTx/>
              <a:buNone/>
              <a:defRPr/>
            </a:lvl1pPr>
          </a:lstStyle>
          <a:p>
            <a:pPr lvl="0"/>
            <a:r>
              <a:rPr lang="en-GB" noProof="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endParaRPr lang="en-GB"/>
          </a:p>
        </p:txBody>
      </p:sp>
      <p:sp>
        <p:nvSpPr>
          <p:cNvPr id="6" name="Rectangle 6"/>
          <p:cNvSpPr>
            <a:spLocks noGrp="1" noChangeArrowheads="1"/>
          </p:cNvSpPr>
          <p:nvPr>
            <p:ph type="sldNum" sz="quarter" idx="11"/>
          </p:nvPr>
        </p:nvSpPr>
        <p:spPr/>
        <p:txBody>
          <a:bodyPr/>
          <a:lstStyle>
            <a:lvl1pPr>
              <a:defRPr/>
            </a:lvl1pPr>
          </a:lstStyle>
          <a:p>
            <a:pPr>
              <a:defRPr/>
            </a:pPr>
            <a:fld id="{98078830-3D01-491E-AC49-A90CEB8C89FA}" type="slidenum">
              <a:rPr lang="en-GB" altLang="en-US"/>
              <a:pPr>
                <a:defRPr/>
              </a:pPr>
              <a:t>‹#›</a:t>
            </a:fld>
            <a:endParaRPr lang="en-GB" altLang="en-US"/>
          </a:p>
        </p:txBody>
      </p:sp>
      <p:sp>
        <p:nvSpPr>
          <p:cNvPr id="7" name="Rectangle 7"/>
          <p:cNvSpPr>
            <a:spLocks noGrp="1" noChangeArrowheads="1"/>
          </p:cNvSpPr>
          <p:nvPr>
            <p:ph type="dt" sz="quarter" idx="12"/>
          </p:nvPr>
        </p:nvSpPr>
        <p:spPr/>
        <p:txBody>
          <a:bodyPr/>
          <a:lstStyle>
            <a:lvl1pPr>
              <a:defRPr/>
            </a:lvl1pPr>
          </a:lstStyle>
          <a:p>
            <a:pPr>
              <a:defRPr/>
            </a:pPr>
            <a:endParaRPr lang="en-GB"/>
          </a:p>
        </p:txBody>
      </p:sp>
    </p:spTree>
    <p:extLst>
      <p:ext uri="{BB962C8B-B14F-4D97-AF65-F5344CB8AC3E}">
        <p14:creationId xmlns:p14="http://schemas.microsoft.com/office/powerpoint/2010/main" val="41211007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4D9998A-598D-4044-A0AE-4DC0BD7FD613}" type="slidenum">
              <a:rPr lang="en-GB" altLang="en-US"/>
              <a:pPr>
                <a:defRPr/>
              </a:pPr>
              <a:t>‹#›</a:t>
            </a:fld>
            <a:endParaRPr lang="en-GB" altLang="en-US"/>
          </a:p>
        </p:txBody>
      </p:sp>
    </p:spTree>
    <p:extLst>
      <p:ext uri="{BB962C8B-B14F-4D97-AF65-F5344CB8AC3E}">
        <p14:creationId xmlns:p14="http://schemas.microsoft.com/office/powerpoint/2010/main" val="4639405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22EAB83E-5890-4981-8A39-045AE7DE7AD1}" type="slidenum">
              <a:rPr lang="en-GB" altLang="en-US"/>
              <a:pPr>
                <a:defRPr/>
              </a:pPr>
              <a:t>‹#›</a:t>
            </a:fld>
            <a:endParaRPr lang="en-GB" altLang="en-US"/>
          </a:p>
        </p:txBody>
      </p:sp>
    </p:spTree>
    <p:extLst>
      <p:ext uri="{BB962C8B-B14F-4D97-AF65-F5344CB8AC3E}">
        <p14:creationId xmlns:p14="http://schemas.microsoft.com/office/powerpoint/2010/main" val="10690814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905000"/>
            <a:ext cx="5384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905000"/>
            <a:ext cx="5384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FED24C67-642F-4CF7-AFAC-3337AC656548}" type="slidenum">
              <a:rPr lang="en-GB" altLang="en-US"/>
              <a:pPr>
                <a:defRPr/>
              </a:pPr>
              <a:t>‹#›</a:t>
            </a:fld>
            <a:endParaRPr lang="en-GB" altLang="en-US"/>
          </a:p>
        </p:txBody>
      </p:sp>
    </p:spTree>
    <p:extLst>
      <p:ext uri="{BB962C8B-B14F-4D97-AF65-F5344CB8AC3E}">
        <p14:creationId xmlns:p14="http://schemas.microsoft.com/office/powerpoint/2010/main" val="17694271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C6CC79B7-0979-4CDA-B687-FB29B1E8AE9E}" type="slidenum">
              <a:rPr lang="en-GB" altLang="en-US"/>
              <a:pPr>
                <a:defRPr/>
              </a:pPr>
              <a:t>‹#›</a:t>
            </a:fld>
            <a:endParaRPr lang="en-GB" altLang="en-US"/>
          </a:p>
        </p:txBody>
      </p:sp>
    </p:spTree>
    <p:extLst>
      <p:ext uri="{BB962C8B-B14F-4D97-AF65-F5344CB8AC3E}">
        <p14:creationId xmlns:p14="http://schemas.microsoft.com/office/powerpoint/2010/main" val="14929864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4E998D15-92CD-4C2C-89DF-7A6D18CC2AA3}" type="slidenum">
              <a:rPr lang="en-GB" altLang="en-US"/>
              <a:pPr>
                <a:defRPr/>
              </a:pPr>
              <a:t>‹#›</a:t>
            </a:fld>
            <a:endParaRPr lang="en-GB" altLang="en-US"/>
          </a:p>
        </p:txBody>
      </p:sp>
    </p:spTree>
    <p:extLst>
      <p:ext uri="{BB962C8B-B14F-4D97-AF65-F5344CB8AC3E}">
        <p14:creationId xmlns:p14="http://schemas.microsoft.com/office/powerpoint/2010/main" val="37424932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92E3BF3C-BD6F-485D-9564-274F02A6DFE6}" type="slidenum">
              <a:rPr lang="en-GB" altLang="en-US"/>
              <a:pPr>
                <a:defRPr/>
              </a:pPr>
              <a:t>‹#›</a:t>
            </a:fld>
            <a:endParaRPr lang="en-GB" altLang="en-US"/>
          </a:p>
        </p:txBody>
      </p:sp>
    </p:spTree>
    <p:extLst>
      <p:ext uri="{BB962C8B-B14F-4D97-AF65-F5344CB8AC3E}">
        <p14:creationId xmlns:p14="http://schemas.microsoft.com/office/powerpoint/2010/main" val="2028041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6F71D78E-A71A-4376-B7B1-003AC8487E65}" type="slidenum">
              <a:rPr lang="en-GB" altLang="en-US"/>
              <a:pPr>
                <a:defRPr/>
              </a:pPr>
              <a:t>‹#›</a:t>
            </a:fld>
            <a:endParaRPr lang="en-GB" altLang="en-US"/>
          </a:p>
        </p:txBody>
      </p:sp>
    </p:spTree>
    <p:extLst>
      <p:ext uri="{BB962C8B-B14F-4D97-AF65-F5344CB8AC3E}">
        <p14:creationId xmlns:p14="http://schemas.microsoft.com/office/powerpoint/2010/main" val="40523647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9FE6B717-DDA9-4DB6-A283-1302144F9661}" type="slidenum">
              <a:rPr lang="en-GB" altLang="en-US"/>
              <a:pPr>
                <a:defRPr/>
              </a:pPr>
              <a:t>‹#›</a:t>
            </a:fld>
            <a:endParaRPr lang="en-GB" altLang="en-US"/>
          </a:p>
        </p:txBody>
      </p:sp>
    </p:spTree>
    <p:extLst>
      <p:ext uri="{BB962C8B-B14F-4D97-AF65-F5344CB8AC3E}">
        <p14:creationId xmlns:p14="http://schemas.microsoft.com/office/powerpoint/2010/main" val="22480291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382214A0-FF2A-485E-BC5D-B5F13FF2FD34}" type="slidenum">
              <a:rPr lang="en-GB" altLang="en-US"/>
              <a:pPr>
                <a:defRPr/>
              </a:pPr>
              <a:t>‹#›</a:t>
            </a:fld>
            <a:endParaRPr lang="en-GB" altLang="en-US"/>
          </a:p>
        </p:txBody>
      </p:sp>
    </p:spTree>
    <p:extLst>
      <p:ext uri="{BB962C8B-B14F-4D97-AF65-F5344CB8AC3E}">
        <p14:creationId xmlns:p14="http://schemas.microsoft.com/office/powerpoint/2010/main" val="29461191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92100"/>
            <a:ext cx="2743200" cy="57277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92100"/>
            <a:ext cx="8026400" cy="57277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DFB394FC-BD3E-44A9-9D54-F4E1731FE314}" type="slidenum">
              <a:rPr lang="en-GB" altLang="en-US"/>
              <a:pPr>
                <a:defRPr/>
              </a:pPr>
              <a:t>‹#›</a:t>
            </a:fld>
            <a:endParaRPr lang="en-GB" altLang="en-US"/>
          </a:p>
        </p:txBody>
      </p:sp>
    </p:spTree>
    <p:extLst>
      <p:ext uri="{BB962C8B-B14F-4D97-AF65-F5344CB8AC3E}">
        <p14:creationId xmlns:p14="http://schemas.microsoft.com/office/powerpoint/2010/main" val="23755883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914400" y="609600"/>
            <a:ext cx="10363200" cy="1143000"/>
          </a:xfrm>
        </p:spPr>
        <p:txBody>
          <a:bodyPr/>
          <a:lstStyle/>
          <a:p>
            <a:r>
              <a:rPr lang="en-US"/>
              <a:t>Click to edit Master title style</a:t>
            </a:r>
            <a:endParaRPr lang="en-GB"/>
          </a:p>
        </p:txBody>
      </p:sp>
      <p:sp>
        <p:nvSpPr>
          <p:cNvPr id="3" name="Content Placeholder 2"/>
          <p:cNvSpPr>
            <a:spLocks noGrp="1"/>
          </p:cNvSpPr>
          <p:nvPr>
            <p:ph sz="quarter" idx="1"/>
          </p:nvPr>
        </p:nvSpPr>
        <p:spPr>
          <a:xfrm>
            <a:off x="9144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9144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Content Placeholder 5"/>
          <p:cNvSpPr>
            <a:spLocks noGrp="1"/>
          </p:cNvSpPr>
          <p:nvPr>
            <p:ph sz="quarter" idx="4"/>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p:txBody>
          <a:bodyPr/>
          <a:lstStyle>
            <a:lvl1pPr>
              <a:defRPr/>
            </a:lvl1pPr>
          </a:lstStyle>
          <a:p>
            <a:pPr>
              <a:defRPr/>
            </a:pPr>
            <a:endParaRPr lang="en-GB"/>
          </a:p>
        </p:txBody>
      </p:sp>
      <p:sp>
        <p:nvSpPr>
          <p:cNvPr id="8" name="Rectangle 5"/>
          <p:cNvSpPr>
            <a:spLocks noGrp="1" noChangeArrowheads="1"/>
          </p:cNvSpPr>
          <p:nvPr>
            <p:ph type="ftr" sz="quarter" idx="11"/>
          </p:nvPr>
        </p:nvSpPr>
        <p:spPr/>
        <p:txBody>
          <a:bodyPr/>
          <a:lstStyle>
            <a:lvl1pPr>
              <a:defRPr/>
            </a:lvl1pPr>
          </a:lstStyle>
          <a:p>
            <a:pPr>
              <a:defRPr/>
            </a:pPr>
            <a:endParaRPr lang="en-GB"/>
          </a:p>
        </p:txBody>
      </p:sp>
      <p:sp>
        <p:nvSpPr>
          <p:cNvPr id="9" name="Rectangle 6"/>
          <p:cNvSpPr>
            <a:spLocks noGrp="1" noChangeArrowheads="1"/>
          </p:cNvSpPr>
          <p:nvPr>
            <p:ph type="sldNum" sz="quarter" idx="12"/>
          </p:nvPr>
        </p:nvSpPr>
        <p:spPr/>
        <p:txBody>
          <a:bodyPr/>
          <a:lstStyle>
            <a:lvl1pPr>
              <a:defRPr/>
            </a:lvl1pPr>
          </a:lstStyle>
          <a:p>
            <a:pPr>
              <a:defRPr/>
            </a:pPr>
            <a:fld id="{5ED000C7-DDFE-4B87-B03A-724770AA8E89}" type="slidenum">
              <a:rPr lang="en-GB" altLang="en-US"/>
              <a:pPr>
                <a:defRPr/>
              </a:pPr>
              <a:t>‹#›</a:t>
            </a:fld>
            <a:endParaRPr lang="en-GB" altLang="en-US"/>
          </a:p>
        </p:txBody>
      </p:sp>
    </p:spTree>
    <p:extLst>
      <p:ext uri="{BB962C8B-B14F-4D97-AF65-F5344CB8AC3E}">
        <p14:creationId xmlns:p14="http://schemas.microsoft.com/office/powerpoint/2010/main" val="2619756732"/>
      </p:ext>
    </p:extLst>
  </p:cSld>
  <p:clrMapOvr>
    <a:masterClrMapping/>
  </p:clrMapOvr>
  <p:transition spd="slow"/>
</p:sldLayout>
</file>

<file path=ppt/slideLayouts/slideLayout35.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p:txBody>
          <a:bodyPr/>
          <a:lstStyle>
            <a:lvl1pPr>
              <a:defRPr/>
            </a:lvl1pPr>
          </a:lstStyle>
          <a:p>
            <a:pPr>
              <a:defRPr/>
            </a:pPr>
            <a:endParaRPr lang="en-GB"/>
          </a:p>
        </p:txBody>
      </p:sp>
      <p:sp>
        <p:nvSpPr>
          <p:cNvPr id="7" name="Rectangle 5"/>
          <p:cNvSpPr>
            <a:spLocks noGrp="1" noChangeArrowheads="1"/>
          </p:cNvSpPr>
          <p:nvPr>
            <p:ph type="ftr" sz="quarter" idx="11"/>
          </p:nvPr>
        </p:nvSpPr>
        <p:spPr/>
        <p:txBody>
          <a:bodyPr/>
          <a:lstStyle>
            <a:lvl1pPr>
              <a:defRPr/>
            </a:lvl1pPr>
          </a:lstStyle>
          <a:p>
            <a:pPr>
              <a:defRPr/>
            </a:pPr>
            <a:endParaRPr lang="en-GB"/>
          </a:p>
        </p:txBody>
      </p:sp>
      <p:sp>
        <p:nvSpPr>
          <p:cNvPr id="8" name="Rectangle 6"/>
          <p:cNvSpPr>
            <a:spLocks noGrp="1" noChangeArrowheads="1"/>
          </p:cNvSpPr>
          <p:nvPr>
            <p:ph type="sldNum" sz="quarter" idx="12"/>
          </p:nvPr>
        </p:nvSpPr>
        <p:spPr/>
        <p:txBody>
          <a:bodyPr/>
          <a:lstStyle>
            <a:lvl1pPr>
              <a:defRPr/>
            </a:lvl1pPr>
          </a:lstStyle>
          <a:p>
            <a:pPr>
              <a:defRPr/>
            </a:pPr>
            <a:fld id="{CCE9FD0F-4052-404A-9B58-B03382E60A0C}" type="slidenum">
              <a:rPr lang="en-GB" altLang="en-US"/>
              <a:pPr>
                <a:defRPr/>
              </a:pPr>
              <a:t>‹#›</a:t>
            </a:fld>
            <a:endParaRPr lang="en-GB" altLang="en-US"/>
          </a:p>
        </p:txBody>
      </p:sp>
    </p:spTree>
    <p:extLst>
      <p:ext uri="{BB962C8B-B14F-4D97-AF65-F5344CB8AC3E}">
        <p14:creationId xmlns:p14="http://schemas.microsoft.com/office/powerpoint/2010/main" val="261785992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2.jpe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07/10/2026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07/10/2026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38085347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bwMode="auto">
          <a:xfrm>
            <a:off x="609600" y="292100"/>
            <a:ext cx="109728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68963" name="Rectangle 3"/>
          <p:cNvSpPr>
            <a:spLocks noGrp="1" noChangeArrowheads="1"/>
          </p:cNvSpPr>
          <p:nvPr>
            <p:ph type="body" idx="1"/>
          </p:nvPr>
        </p:nvSpPr>
        <p:spPr bwMode="auto">
          <a:xfrm>
            <a:off x="609600" y="1905000"/>
            <a:ext cx="109728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68964"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defRPr>
            </a:lvl1pPr>
          </a:lstStyle>
          <a:p>
            <a:pPr>
              <a:defRPr/>
            </a:pPr>
            <a:endParaRPr lang="en-GB"/>
          </a:p>
        </p:txBody>
      </p:sp>
      <p:sp>
        <p:nvSpPr>
          <p:cNvPr id="168965"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defRPr>
            </a:lvl1pPr>
          </a:lstStyle>
          <a:p>
            <a:pPr>
              <a:defRPr/>
            </a:pPr>
            <a:endParaRPr lang="en-GB"/>
          </a:p>
        </p:txBody>
      </p:sp>
      <p:sp>
        <p:nvSpPr>
          <p:cNvPr id="168966"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latin typeface="Arial" panose="020B0604020202020204" pitchFamily="34" charset="0"/>
              </a:defRPr>
            </a:lvl1pPr>
          </a:lstStyle>
          <a:p>
            <a:pPr>
              <a:defRPr/>
            </a:pPr>
            <a:fld id="{2259F6B4-8585-4040-8401-8C6E3608A3EE}" type="slidenum">
              <a:rPr lang="en-GB" altLang="en-US"/>
              <a:pPr>
                <a:defRPr/>
              </a:pPr>
              <a:t>‹#›</a:t>
            </a:fld>
            <a:endParaRPr lang="en-GB" altLang="en-US"/>
          </a:p>
        </p:txBody>
      </p:sp>
    </p:spTree>
    <p:extLst>
      <p:ext uri="{BB962C8B-B14F-4D97-AF65-F5344CB8AC3E}">
        <p14:creationId xmlns:p14="http://schemas.microsoft.com/office/powerpoint/2010/main" val="2841827651"/>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anose="020B0604030504040204"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jpeg"/><Relationship Id="rId5" Type="http://schemas.microsoft.com/office/2007/relationships/hdphoto" Target="../media/hdphoto2.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google.co.uk/url?sa=i&amp;rct=j&amp;q=&amp;esrc=s&amp;source=images&amp;cd=&amp;ved=2ahUKEwi56OShuLfkAhXjQxUIHUiqAF4QjRx6BAgBEAQ&amp;url=https://www.amazon.com/Gods-Grandmother-Saint-Brian-Kiczek-ebook/dp/B07N1R4XD9&amp;psig=AOvVaw0BlNd-95hIvIwubdXNWg3f&amp;ust=1567695151202999"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10.png"/><Relationship Id="rId7" Type="http://schemas.microsoft.com/office/2007/relationships/hdphoto" Target="../media/hdphoto4.wdp"/><Relationship Id="rId2" Type="http://schemas.openxmlformats.org/officeDocument/2006/relationships/image" Target="../media/image9.jpg"/><Relationship Id="rId1" Type="http://schemas.openxmlformats.org/officeDocument/2006/relationships/slideLayout" Target="../slideLayouts/slideLayout12.xml"/><Relationship Id="rId6" Type="http://schemas.openxmlformats.org/officeDocument/2006/relationships/image" Target="../media/image12.png"/><Relationship Id="rId11" Type="http://schemas.openxmlformats.org/officeDocument/2006/relationships/image" Target="../media/image16.jpeg"/><Relationship Id="rId5" Type="http://schemas.openxmlformats.org/officeDocument/2006/relationships/image" Target="../media/image11.jpeg"/><Relationship Id="rId10" Type="http://schemas.openxmlformats.org/officeDocument/2006/relationships/image" Target="../media/image15.png"/><Relationship Id="rId4" Type="http://schemas.microsoft.com/office/2007/relationships/hdphoto" Target="../media/hdphoto3.wdp"/><Relationship Id="rId9" Type="http://schemas.openxmlformats.org/officeDocument/2006/relationships/image" Target="../media/image14.jpeg"/></Relationships>
</file>

<file path=ppt/slides/_rels/slide6.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jpg"/><Relationship Id="rId1" Type="http://schemas.openxmlformats.org/officeDocument/2006/relationships/slideLayout" Target="../slideLayouts/slideLayout12.xml"/><Relationship Id="rId5" Type="http://schemas.microsoft.com/office/2007/relationships/hdphoto" Target="../media/hdphoto5.wdp"/><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jpg"/><Relationship Id="rId1" Type="http://schemas.openxmlformats.org/officeDocument/2006/relationships/slideLayout" Target="../slideLayouts/slideLayout12.xml"/><Relationship Id="rId5" Type="http://schemas.microsoft.com/office/2007/relationships/hdphoto" Target="../media/hdphoto5.wdp"/><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microsoft.com/office/2007/relationships/hdphoto" Target="../media/hdphoto6.wdp"/><Relationship Id="rId7" Type="http://schemas.microsoft.com/office/2007/relationships/hdphoto" Target="../media/hdphoto8.wdp"/><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2.png"/><Relationship Id="rId11" Type="http://schemas.openxmlformats.org/officeDocument/2006/relationships/image" Target="../media/image27.emf"/><Relationship Id="rId5" Type="http://schemas.microsoft.com/office/2007/relationships/hdphoto" Target="../media/hdphoto7.wdp"/><Relationship Id="rId10" Type="http://schemas.openxmlformats.org/officeDocument/2006/relationships/customXml" Target="../ink/ink1.xml"/><Relationship Id="rId4" Type="http://schemas.openxmlformats.org/officeDocument/2006/relationships/image" Target="../media/image21.png"/><Relationship Id="rId9" Type="http://schemas.microsoft.com/office/2007/relationships/hdphoto" Target="../media/hdphoto9.wdp"/></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package" Target="../embeddings/Microsoft_Word_Document.docx"/><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hyperlink" Target="https://app.parentpay.com/public/client/security/v5/#/login"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9.jp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nspcc.org.uk/preventing-abuse/keeping-children-safe/online-safety/" TargetMode="External"/><Relationship Id="rId2" Type="http://schemas.openxmlformats.org/officeDocument/2006/relationships/hyperlink" Target="https://www.internetmatters.org/wp-content/uploads/2015/05/ncro3p-Internet-Matters_E-safety_Primary_1.pdf" TargetMode="Externa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Lst>
          </a:blip>
          <a:srcRect l="1096"/>
          <a:stretch/>
        </p:blipFill>
        <p:spPr>
          <a:xfrm>
            <a:off x="4818670" y="572337"/>
            <a:ext cx="2851638" cy="2875051"/>
          </a:xfrm>
          <a:prstGeom prst="rect">
            <a:avLst/>
          </a:prstGeom>
        </p:spPr>
      </p:pic>
      <p:pic>
        <p:nvPicPr>
          <p:cNvPr id="6" name="Picture 5"/>
          <p:cNvPicPr>
            <a:picLocks noChangeAspect="1"/>
          </p:cNvPicPr>
          <p:nvPr/>
        </p:nvPicPr>
        <p:blipFill>
          <a:blip r:embed="rId4">
            <a:extLst>
              <a:ext uri="{BEBA8EAE-BF5A-486C-A8C5-ECC9F3942E4B}">
                <a14:imgProps xmlns:a14="http://schemas.microsoft.com/office/drawing/2010/main">
                  <a14:imgLayer r:embed="rId5">
                    <a14:imgEffect>
                      <a14:backgroundRemoval t="1180" b="98820" l="1382" r="99121">
                        <a14:foregroundMark x1="45980" y1="50442" x2="45980" y2="50442"/>
                        <a14:foregroundMark x1="45980" y1="44838" x2="45980" y2="44838"/>
                        <a14:foregroundMark x1="45729" y1="45133" x2="44975" y2="47493"/>
                        <a14:foregroundMark x1="44598" y1="48378" x2="44347" y2="49263"/>
                        <a14:foregroundMark x1="44095" y1="51032" x2="43844" y2="52507"/>
                        <a14:foregroundMark x1="43844" y1="55457" x2="43593" y2="57817"/>
                        <a14:foregroundMark x1="43593" y1="61062" x2="43593" y2="63717"/>
                        <a14:foregroundMark x1="43844" y1="66372" x2="44472" y2="69322"/>
                        <a14:foregroundMark x1="45226" y1="71091" x2="46106" y2="71681"/>
                        <a14:foregroundMark x1="53643" y1="67552" x2="53643" y2="68732"/>
                        <a14:foregroundMark x1="54020" y1="75811" x2="54146" y2="81711"/>
                        <a14:foregroundMark x1="54146" y1="85841" x2="54146" y2="87611"/>
                        <a14:foregroundMark x1="54146" y1="87611" x2="54146" y2="87611"/>
                        <a14:foregroundMark x1="67714" y1="48083" x2="67714" y2="48083"/>
                        <a14:foregroundMark x1="66583" y1="55162" x2="66583" y2="55162"/>
                        <a14:foregroundMark x1="66834" y1="56047" x2="67085" y2="58997"/>
                        <a14:foregroundMark x1="67085" y1="66962" x2="67085" y2="69027"/>
                        <a14:foregroundMark x1="74246" y1="58407" x2="73869" y2="58997"/>
                        <a14:foregroundMark x1="72864" y1="64012" x2="72864" y2="64012"/>
                        <a14:foregroundMark x1="72739" y1="64602" x2="72739" y2="65782"/>
                        <a14:foregroundMark x1="72864" y1="67257" x2="72864" y2="67257"/>
                        <a14:foregroundMark x1="72990" y1="69322" x2="72990" y2="70501"/>
                        <a14:foregroundMark x1="72990" y1="71681" x2="72990" y2="71681"/>
                        <a14:foregroundMark x1="72990" y1="55752" x2="72990" y2="55752"/>
                        <a14:foregroundMark x1="73116" y1="36873" x2="73116" y2="36873"/>
                        <a14:foregroundMark x1="83040" y1="51917" x2="83040" y2="51917"/>
                        <a14:foregroundMark x1="84422" y1="64897" x2="84422" y2="64897"/>
                        <a14:foregroundMark x1="83291" y1="71091" x2="83291" y2="71091"/>
                        <a14:foregroundMark x1="76131" y1="63717" x2="76131" y2="63717"/>
                        <a14:foregroundMark x1="76633" y1="55457" x2="76884" y2="53687"/>
                        <a14:foregroundMark x1="77136" y1="52212" x2="77513" y2="51327"/>
                        <a14:foregroundMark x1="78015" y1="50442" x2="78015" y2="50442"/>
                        <a14:foregroundMark x1="86809" y1="51327" x2="86809" y2="51327"/>
                        <a14:foregroundMark x1="35050" y1="48083" x2="35050" y2="48083"/>
                        <a14:foregroundMark x1="33794" y1="54572" x2="33417" y2="54572"/>
                        <a14:foregroundMark x1="33417" y1="54572" x2="33166" y2="61652"/>
                        <a14:foregroundMark x1="33166" y1="64307" x2="33166" y2="64307"/>
                        <a14:foregroundMark x1="33040" y1="65192" x2="33291" y2="66962"/>
                        <a14:foregroundMark x1="33417" y1="68142" x2="33417" y2="68142"/>
                        <a14:foregroundMark x1="34045" y1="69617" x2="34296" y2="70206"/>
                        <a14:foregroundMark x1="34799" y1="70501" x2="34799" y2="70501"/>
                        <a14:foregroundMark x1="41080" y1="69322" x2="40704" y2="69322"/>
                        <a14:foregroundMark x1="39950" y1="70501" x2="39698" y2="70501"/>
                        <a14:foregroundMark x1="39573" y1="70501" x2="39322" y2="70796"/>
                        <a14:foregroundMark x1="39322" y1="71091" x2="39322" y2="71091"/>
                        <a14:foregroundMark x1="39070" y1="71976" x2="39070" y2="71976"/>
                        <a14:foregroundMark x1="39447" y1="58702" x2="39447" y2="58702"/>
                        <a14:foregroundMark x1="39447" y1="57227" x2="39447" y2="55457"/>
                        <a14:foregroundMark x1="39447" y1="52802" x2="39447" y2="49263"/>
                        <a14:foregroundMark x1="39447" y1="48673" x2="39447" y2="48673"/>
                        <a14:foregroundMark x1="39447" y1="47788" x2="39447" y2="47788"/>
                        <a14:foregroundMark x1="39070" y1="46903" x2="38819" y2="45723"/>
                        <a14:foregroundMark x1="38191" y1="45723" x2="37688" y2="45723"/>
                        <a14:foregroundMark x1="37060" y1="45723" x2="36558" y2="45723"/>
                        <a14:foregroundMark x1="36181" y1="45723" x2="35427" y2="45723"/>
                        <a14:foregroundMark x1="34925" y1="45723" x2="34296" y2="45723"/>
                        <a14:foregroundMark x1="23492" y1="50147" x2="23492" y2="50147"/>
                        <a14:foregroundMark x1="22990" y1="54277" x2="22990" y2="54277"/>
                        <a14:foregroundMark x1="22613" y1="61357" x2="22613" y2="61357"/>
                        <a14:foregroundMark x1="22613" y1="62832" x2="22613" y2="62832"/>
                        <a14:foregroundMark x1="8417" y1="33628" x2="8417" y2="33628"/>
                        <a14:foregroundMark x1="8291" y1="41003" x2="8291" y2="41003"/>
                        <a14:foregroundMark x1="8291" y1="45133" x2="8291" y2="46903"/>
                        <a14:foregroundMark x1="8040" y1="55162" x2="7915" y2="56932"/>
                        <a14:foregroundMark x1="23241" y1="73156" x2="23241" y2="73156"/>
                        <a14:foregroundMark x1="3518" y1="13569" x2="3518" y2="13569"/>
                        <a14:foregroundMark x1="11935" y1="19174" x2="11935" y2="19174"/>
                        <a14:foregroundMark x1="17462" y1="12979" x2="17462" y2="12979"/>
                        <a14:foregroundMark x1="20980" y1="20354" x2="20980" y2="20354"/>
                        <a14:foregroundMark x1="30151" y1="19174" x2="30151" y2="19174"/>
                        <a14:foregroundMark x1="33291" y1="15044" x2="33291" y2="15044"/>
                        <a14:foregroundMark x1="41080" y1="18289" x2="41080" y2="18289"/>
                        <a14:foregroundMark x1="50879" y1="15634" x2="50879" y2="15634"/>
                        <a14:foregroundMark x1="55276" y1="18879" x2="55276" y2="18879"/>
                        <a14:foregroundMark x1="88065" y1="56342" x2="88065" y2="56342"/>
                        <a14:foregroundMark x1="73492" y1="37758" x2="73492" y2="37758"/>
                        <a14:foregroundMark x1="29271" y1="69322" x2="29271" y2="69322"/>
                        <a14:backgroundMark x1="13317" y1="17404" x2="13317" y2="17404"/>
                        <a14:backgroundMark x1="13191" y1="22419" x2="13191" y2="22419"/>
                        <a14:backgroundMark x1="42211" y1="21534" x2="42211" y2="21534"/>
                        <a14:backgroundMark x1="42714" y1="16519" x2="42714" y2="16519"/>
                      </a14:backgroundRemoval>
                    </a14:imgEffect>
                  </a14:imgLayer>
                </a14:imgProps>
              </a:ext>
            </a:extLst>
          </a:blip>
          <a:stretch>
            <a:fillRect/>
          </a:stretch>
        </p:blipFill>
        <p:spPr>
          <a:xfrm>
            <a:off x="2210541" y="4322385"/>
            <a:ext cx="7599285" cy="20695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6" descr="https://attachments.office.net/owa/s83sholyland%40st-annes.solihull.sch.uk/service.svc/s/GetAttachmentThumbnail?id=AAMkADliMWNmMjhhLTY0NGQtNDk2MS1iNGEzLTAyZjExNjU1MmU4NgBGAAAAAAC6sTPoS%2F6dQq3chnHIqxH1BwDSJLwBT5WjRaTEdaRGcr4SAAAAAAEMAADSJLwBT5WjRaTEdaRGcr4SAAUYo7HGAAABEgAQANigyT2leIpFtANt9kbXa3o%3D&amp;thumbnailType=2&amp;owa=outlook.office.com&amp;scriptVer=20200921004.08&amp;X-OWA-CANARY=ZiITSV-fq0axAqr2j8xm8HDWalhZZdgYj2NogLYl12Yt7asFg7YjrDTSzT8ODOHKGyjMI2J3XJ0.&amp;token=eyJhbGciOiJSUzI1NiIsImtpZCI6IjU2MzU4ODUyMzRCOTI1MkRERTAwNTc2NkQ5RDlGMjc2NTY1RjYzRTIiLCJ0eXAiOiJKV1QiLCJ4NXQiOiJWaldJVWpTNUpTM2VBRmRtMmRueWRsWmZZLUkifQ.eyJvcmlnaW4iOiJodHRwczovL291dGxvb2sub2ZmaWNlLmNvbSIsInVjIjoiZDYzZDJhNTdmNTA4NGRkMjhkODZjODljZGQ2ZDUyYmQiLCJzaWduaW5fc3RhdGUiOiJbXCJpbmtub3dubnR3a1wiXSIsInZlciI6IkV4Y2hhbmdlLkNhbGxiYWNrLlYxIiwiYXBwY3R4c2VuZGVyIjoiT3dhRG93bmxvYWRAMzZlY2M1ZmYtMTk0Ny00MDA1LTlkMGMtNTgxNDk2YmEyOTFiIiwiaXNzcmluZyI6IldXIiwiYXBwY3R4Ijoie1wibXNleGNocHJvdFwiOlwib3dhXCIsXCJwcmltYXJ5c2lkXCI6XCJTLTEtNS0yMS00MjU2MzE1NjA1LTQxODY1OTE3OC0zOTQzNTEyMDQ2LTE3NDYxMjkwXCIsXCJwdWlkXCI6XCIxMTUzODM2Mjk2MzgyNjQzMzU1XCIsXCJvaWRcIjpcImMyZWIyOWViLTUyZTctNDUwYS1iZWI3LWEzNjI4NDMwNWYyOFwiLFwic2NvcGVcIjpcIk93YURvd25sb2FkXCJ9IiwibmJmIjoxNjAxNDgxMjgzLCJleHAiOjE2MDE0ODE4ODMsImlzcyI6IjAwMDAwMDAyLTAwMDAtMGZmMS1jZTAwLTAwMDAwMDAwMDAwMEAzNmVjYzVmZi0xOTQ3LTQwMDUtOWQwYy01ODE0OTZiYTI5MWIiLCJhdWQiOiIwMDAwMDAwMi0wMDAwLTBmZjEtY2UwMC0wMDAwMDAwMDAwMDAvYXR0YWNobWVudHMub2ZmaWNlLm5ldEAzNmVjYzVmZi0xOTQ3LTQwMDUtOWQwYy01ODE0OTZiYTI5MWIiLCJoYXBwIjoib3dhIn0.g_iMOwlruvhMg4QsuLGfvUsJr_wGGnK2fMlRhTHiVjTWDSxak2zhs7u49DlqaJRJpG88Yjm080i16QVRqAoLy52Ya67Yo9SPhAH5IazLRIiRh5rdxZq4H1gn6hbys6EdXGCAC13x2Co6_JmBWgg5682x2guGnBMzHlAIdjTS_WeEUZns1lBud-_PvHRIIseE44wVV-1xZ2To94M0jB5KbmTB3AiCXiIN-SqzlbyauX3nuxkN2PUSPl-quQLvGP9d8sKFxrDn36ljUDdDq9y4ANwvhdszsQ7f9WI6pNTs5JLCO80FiMe5yKuIu50gSB_qNCX1GmQerqK2itBtFpPdDw&amp;animation=true"/>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7674" t="19948" b="16218"/>
          <a:stretch/>
        </p:blipFill>
        <p:spPr bwMode="auto">
          <a:xfrm>
            <a:off x="648189" y="572337"/>
            <a:ext cx="2947570" cy="304731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53245" y="860961"/>
            <a:ext cx="3295612" cy="2586427"/>
          </a:xfrm>
          <a:prstGeom prst="rect">
            <a:avLst/>
          </a:prstGeom>
        </p:spPr>
      </p:pic>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549" y="1118938"/>
            <a:ext cx="6032998" cy="4419226"/>
          </a:xfrm>
          <a:prstGeom prst="rect">
            <a:avLst/>
          </a:prstGeom>
        </p:spPr>
        <p:txBody>
          <a:bodyPr wrap="square">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pic>
        <p:nvPicPr>
          <p:cNvPr id="6" name="irc_mi" descr="Image result for saint anne">
            <a:hlinkClick r:id="rId2"/>
          </p:cNvPr>
          <p:cNvPicPr/>
          <p:nvPr/>
        </p:nvPicPr>
        <p:blipFill>
          <a:blip r:embed="rId3">
            <a:extLst>
              <a:ext uri="{28A0092B-C50C-407E-A947-70E740481C1C}">
                <a14:useLocalDpi xmlns:a14="http://schemas.microsoft.com/office/drawing/2010/main" val="0"/>
              </a:ext>
            </a:extLst>
          </a:blip>
          <a:srcRect t="9448" r="-121" b="18141"/>
          <a:stretch>
            <a:fillRect/>
          </a:stretch>
        </p:blipFill>
        <p:spPr bwMode="auto">
          <a:xfrm>
            <a:off x="7114396" y="912515"/>
            <a:ext cx="4048125" cy="4685030"/>
          </a:xfrm>
          <a:prstGeom prst="rect">
            <a:avLst/>
          </a:prstGeom>
          <a:noFill/>
        </p:spPr>
      </p:pic>
    </p:spTree>
    <p:extLst>
      <p:ext uri="{BB962C8B-B14F-4D97-AF65-F5344CB8AC3E}">
        <p14:creationId xmlns:p14="http://schemas.microsoft.com/office/powerpoint/2010/main" val="2195680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108175"/>
            <a:ext cx="10515600" cy="1325563"/>
          </a:xfrm>
        </p:spPr>
        <p:txBody>
          <a:bodyPr>
            <a:normAutofit/>
          </a:bodyPr>
          <a:lstStyle/>
          <a:p>
            <a:r>
              <a:rPr lang="en-GB" sz="3600" u="sng" dirty="0">
                <a:latin typeface="Comic Sans MS" panose="030F0702030302020204" pitchFamily="66" charset="0"/>
              </a:rPr>
              <a:t>Catholic Life and Celebration of the Word</a:t>
            </a:r>
          </a:p>
        </p:txBody>
      </p:sp>
      <p:sp>
        <p:nvSpPr>
          <p:cNvPr id="6" name="Content Placeholder 2"/>
          <p:cNvSpPr>
            <a:spLocks noGrp="1"/>
          </p:cNvSpPr>
          <p:nvPr>
            <p:ph idx="1"/>
          </p:nvPr>
        </p:nvSpPr>
        <p:spPr>
          <a:xfrm>
            <a:off x="838200" y="1233441"/>
            <a:ext cx="11100758" cy="5054148"/>
          </a:xfrm>
        </p:spPr>
        <p:txBody>
          <a:bodyPr>
            <a:normAutofit fontScale="62500" lnSpcReduction="20000"/>
          </a:bodyPr>
          <a:lstStyle/>
          <a:p>
            <a:pPr marL="0" lvl="0" indent="0">
              <a:lnSpc>
                <a:spcPct val="150000"/>
              </a:lnSpc>
              <a:buNone/>
            </a:pPr>
            <a:r>
              <a:rPr lang="en-GB" dirty="0">
                <a:solidFill>
                  <a:prstClr val="black"/>
                </a:solidFill>
                <a:latin typeface="Comic Sans MS" panose="030F0702030302020204" pitchFamily="66" charset="0"/>
              </a:rPr>
              <a:t>As a Catholic School we practise our faith every day.</a:t>
            </a:r>
          </a:p>
          <a:p>
            <a:pPr marL="0" lvl="0" indent="0">
              <a:lnSpc>
                <a:spcPct val="150000"/>
              </a:lnSpc>
              <a:buNone/>
            </a:pPr>
            <a:r>
              <a:rPr lang="en-GB" dirty="0">
                <a:solidFill>
                  <a:prstClr val="black"/>
                </a:solidFill>
                <a:latin typeface="Comic Sans MS" panose="030F0702030302020204" pitchFamily="66" charset="0"/>
              </a:rPr>
              <a:t>All children take part in Prayer and Liturgy and children say daily prayers. </a:t>
            </a:r>
            <a:r>
              <a:rPr lang="en-US" dirty="0">
                <a:solidFill>
                  <a:prstClr val="black"/>
                </a:solidFill>
                <a:latin typeface="Comic Sans MS" panose="030F0702030302020204" pitchFamily="66" charset="0"/>
              </a:rPr>
              <a:t>All children receive a prayer booklet at the beginning of the new academic year. Please practise these prayers with your children at home.</a:t>
            </a:r>
            <a:endParaRPr lang="en-GB" dirty="0">
              <a:solidFill>
                <a:prstClr val="black"/>
              </a:solidFill>
              <a:latin typeface="Comic Sans MS" panose="030F0702030302020204" pitchFamily="66" charset="0"/>
            </a:endParaRPr>
          </a:p>
          <a:p>
            <a:pPr marL="0" lvl="0" indent="0">
              <a:lnSpc>
                <a:spcPct val="150000"/>
              </a:lnSpc>
              <a:buNone/>
            </a:pPr>
            <a:endParaRPr lang="en-GB" b="1" u="sng" dirty="0">
              <a:solidFill>
                <a:prstClr val="black"/>
              </a:solidFill>
              <a:latin typeface="Comic Sans MS" panose="030F0702030302020204" pitchFamily="66" charset="0"/>
            </a:endParaRPr>
          </a:p>
          <a:p>
            <a:pPr marL="0" lvl="0" indent="0">
              <a:lnSpc>
                <a:spcPct val="150000"/>
              </a:lnSpc>
              <a:buNone/>
            </a:pPr>
            <a:r>
              <a:rPr lang="en-GB" b="1" u="sng" dirty="0">
                <a:solidFill>
                  <a:prstClr val="black"/>
                </a:solidFill>
                <a:latin typeface="Comic Sans MS" panose="030F0702030302020204" pitchFamily="66" charset="0"/>
              </a:rPr>
              <a:t>The Sign of the Cross </a:t>
            </a:r>
            <a:r>
              <a:rPr lang="en-GB" dirty="0">
                <a:solidFill>
                  <a:prstClr val="black"/>
                </a:solidFill>
                <a:latin typeface="Comic Sans MS" panose="030F0702030302020204" pitchFamily="66" charset="0"/>
              </a:rPr>
              <a:t>(Children will make the sign of the cross using the words below)</a:t>
            </a:r>
          </a:p>
          <a:p>
            <a:pPr marL="0" lvl="0" indent="0" algn="ctr">
              <a:lnSpc>
                <a:spcPct val="150000"/>
              </a:lnSpc>
              <a:buNone/>
            </a:pPr>
            <a:r>
              <a:rPr lang="en-GB" sz="3400" b="1" i="1" dirty="0">
                <a:solidFill>
                  <a:prstClr val="black"/>
                </a:solidFill>
                <a:latin typeface="Corbel Light" panose="020B0303020204020204" pitchFamily="34" charset="0"/>
              </a:rPr>
              <a:t>In the name of the Father, </a:t>
            </a:r>
          </a:p>
          <a:p>
            <a:pPr marL="0" lvl="0" indent="0" algn="ctr">
              <a:lnSpc>
                <a:spcPct val="150000"/>
              </a:lnSpc>
              <a:buNone/>
            </a:pPr>
            <a:r>
              <a:rPr lang="en-GB" sz="3400" b="1" i="1" dirty="0">
                <a:solidFill>
                  <a:prstClr val="black"/>
                </a:solidFill>
                <a:latin typeface="Corbel Light" panose="020B0303020204020204" pitchFamily="34" charset="0"/>
              </a:rPr>
              <a:t>And of the Son, </a:t>
            </a:r>
          </a:p>
          <a:p>
            <a:pPr marL="0" lvl="0" indent="0" algn="ctr">
              <a:lnSpc>
                <a:spcPct val="150000"/>
              </a:lnSpc>
              <a:buNone/>
            </a:pPr>
            <a:r>
              <a:rPr lang="en-GB" sz="3400" b="1" i="1" dirty="0">
                <a:solidFill>
                  <a:prstClr val="black"/>
                </a:solidFill>
                <a:latin typeface="Corbel Light" panose="020B0303020204020204" pitchFamily="34" charset="0"/>
              </a:rPr>
              <a:t>And the Holy Spirit,</a:t>
            </a:r>
          </a:p>
          <a:p>
            <a:pPr marL="0" lvl="0" indent="0" algn="ctr">
              <a:lnSpc>
                <a:spcPct val="150000"/>
              </a:lnSpc>
              <a:buNone/>
            </a:pPr>
            <a:r>
              <a:rPr lang="en-GB" sz="3400" b="1" i="1" dirty="0">
                <a:solidFill>
                  <a:prstClr val="black"/>
                </a:solidFill>
                <a:latin typeface="Corbel Light" panose="020B0303020204020204" pitchFamily="34" charset="0"/>
              </a:rPr>
              <a:t>Amen </a:t>
            </a:r>
          </a:p>
        </p:txBody>
      </p:sp>
    </p:spTree>
    <p:extLst>
      <p:ext uri="{BB962C8B-B14F-4D97-AF65-F5344CB8AC3E}">
        <p14:creationId xmlns:p14="http://schemas.microsoft.com/office/powerpoint/2010/main" val="771465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9803" y="1692134"/>
            <a:ext cx="7010552" cy="600164"/>
          </a:xfrm>
          <a:prstGeom prst="rect">
            <a:avLst/>
          </a:prstGeom>
        </p:spPr>
        <p:txBody>
          <a:bodyPr wrap="square">
            <a:spAutoFit/>
          </a:bodyPr>
          <a:lstStyle/>
          <a:p>
            <a:pPr algn="ctr" eaLnBrk="0" fontAlgn="base" hangingPunct="0">
              <a:spcAft>
                <a:spcPts val="0"/>
              </a:spcAft>
            </a:pPr>
            <a:endPar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gn="ctr" eaLnBrk="0" fontAlgn="base" hangingPunct="0">
              <a:spcAft>
                <a:spcPts val="0"/>
              </a:spcAft>
            </a:pPr>
            <a:endParaRPr lang="en-GB" sz="1400" dirty="0">
              <a:latin typeface="Times New Roman" panose="02020603050405020304" pitchFamily="18" charset="0"/>
              <a:ea typeface="Times New Roman" panose="02020603050405020304" pitchFamily="18" charset="0"/>
            </a:endParaRPr>
          </a:p>
        </p:txBody>
      </p:sp>
      <p:sp>
        <p:nvSpPr>
          <p:cNvPr id="4" name="Title 1"/>
          <p:cNvSpPr>
            <a:spLocks noGrp="1"/>
          </p:cNvSpPr>
          <p:nvPr>
            <p:ph type="title"/>
          </p:nvPr>
        </p:nvSpPr>
        <p:spPr>
          <a:xfrm>
            <a:off x="710738" y="140527"/>
            <a:ext cx="10515600" cy="1325563"/>
          </a:xfrm>
        </p:spPr>
        <p:txBody>
          <a:bodyPr>
            <a:normAutofit/>
          </a:bodyPr>
          <a:lstStyle/>
          <a:p>
            <a:r>
              <a:rPr lang="en-GB" sz="4000" u="sng" dirty="0">
                <a:latin typeface="Comic Sans MS" panose="030F0702030302020204" pitchFamily="66" charset="0"/>
              </a:rPr>
              <a:t>Reception Class Saint:</a:t>
            </a:r>
            <a:r>
              <a:rPr lang="en-GB" sz="4000" dirty="0">
                <a:latin typeface="Comic Sans MS" panose="030F0702030302020204" pitchFamily="66" charset="0"/>
              </a:rPr>
              <a:t> Saint Anne </a:t>
            </a:r>
          </a:p>
        </p:txBody>
      </p:sp>
      <p:sp>
        <p:nvSpPr>
          <p:cNvPr id="2" name="Rectangle 1"/>
          <p:cNvSpPr/>
          <p:nvPr/>
        </p:nvSpPr>
        <p:spPr>
          <a:xfrm>
            <a:off x="1007079" y="1989779"/>
            <a:ext cx="6096000" cy="3139321"/>
          </a:xfrm>
          <a:prstGeom prst="rect">
            <a:avLst/>
          </a:prstGeom>
        </p:spPr>
        <p:txBody>
          <a:bodyPr>
            <a:spAutoFit/>
          </a:bodyPr>
          <a:lstStyle/>
          <a:p>
            <a:r>
              <a:rPr lang="en-GB" sz="3600" b="1" u="sng" dirty="0">
                <a:latin typeface="Comic Sans MS" panose="030F0702030302020204" pitchFamily="66" charset="0"/>
                <a:ea typeface="Times New Roman" panose="02020603050405020304" pitchFamily="18" charset="0"/>
                <a:cs typeface="Times New Roman" panose="02020603050405020304" pitchFamily="18" charset="0"/>
              </a:rPr>
              <a:t>Feast Day:</a:t>
            </a:r>
            <a:r>
              <a:rPr lang="en-GB" sz="3600" b="1" dirty="0">
                <a:latin typeface="Comic Sans MS" panose="030F0702030302020204" pitchFamily="66" charset="0"/>
                <a:ea typeface="Times New Roman" panose="02020603050405020304" pitchFamily="18" charset="0"/>
              </a:rPr>
              <a:t> 26</a:t>
            </a:r>
            <a:r>
              <a:rPr lang="en-GB" sz="3600" b="1" baseline="30000" dirty="0">
                <a:latin typeface="Comic Sans MS" panose="030F0702030302020204" pitchFamily="66" charset="0"/>
                <a:ea typeface="Times New Roman" panose="02020603050405020304" pitchFamily="18" charset="0"/>
              </a:rPr>
              <a:t>th</a:t>
            </a:r>
            <a:r>
              <a:rPr lang="en-GB" sz="3600" b="1" dirty="0">
                <a:latin typeface="Comic Sans MS" panose="030F0702030302020204" pitchFamily="66" charset="0"/>
                <a:ea typeface="Times New Roman" panose="02020603050405020304" pitchFamily="18" charset="0"/>
              </a:rPr>
              <a:t> July</a:t>
            </a:r>
          </a:p>
          <a:p>
            <a:br>
              <a:rPr lang="en-GB" sz="3600" b="1" dirty="0">
                <a:solidFill>
                  <a:srgbClr val="333333"/>
                </a:solidFill>
                <a:latin typeface="Comic Sans MS" panose="030F0702030302020204" pitchFamily="66" charset="0"/>
                <a:ea typeface="Times New Roman" panose="02020603050405020304" pitchFamily="18" charset="0"/>
              </a:rPr>
            </a:br>
            <a:r>
              <a:rPr lang="en-GB" sz="3600" b="1" u="sng" dirty="0">
                <a:latin typeface="Comic Sans MS" panose="030F0702030302020204" pitchFamily="66" charset="0"/>
                <a:ea typeface="Times New Roman" panose="02020603050405020304" pitchFamily="18" charset="0"/>
                <a:cs typeface="Times New Roman" panose="02020603050405020304" pitchFamily="18" charset="0"/>
              </a:rPr>
              <a:t>Patron Saint of:</a:t>
            </a:r>
            <a:r>
              <a:rPr lang="en-GB" sz="3600" b="1" dirty="0">
                <a:latin typeface="Comic Sans MS" panose="030F0702030302020204" pitchFamily="66" charset="0"/>
                <a:ea typeface="Times New Roman" panose="02020603050405020304" pitchFamily="18" charset="0"/>
                <a:cs typeface="Times New Roman" panose="02020603050405020304" pitchFamily="18" charset="0"/>
              </a:rPr>
              <a:t> </a:t>
            </a:r>
            <a:r>
              <a:rPr lang="en-GB" sz="3600" b="1" dirty="0">
                <a:latin typeface="Comic Sans MS" panose="030F0702030302020204" pitchFamily="66" charset="0"/>
                <a:ea typeface="Times New Roman" panose="02020603050405020304" pitchFamily="18" charset="0"/>
              </a:rPr>
              <a:t>Grandmothers and Educators</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p:txBody>
      </p:sp>
      <p:pic>
        <p:nvPicPr>
          <p:cNvPr id="7" name="Content Placeholder 5"/>
          <p:cNvPicPr>
            <a:picLocks noGrp="1" noChangeAspect="1"/>
          </p:cNvPicPr>
          <p:nvPr>
            <p:ph idx="1"/>
          </p:nvPr>
        </p:nvPicPr>
        <p:blipFill rotWithShape="1">
          <a:blip r:embed="rId2">
            <a:extLst>
              <a:ext uri="{28A0092B-C50C-407E-A947-70E740481C1C}">
                <a14:useLocalDpi xmlns:a14="http://schemas.microsoft.com/office/drawing/2010/main" val="0"/>
              </a:ext>
            </a:extLst>
          </a:blip>
          <a:srcRect l="25070" t="5589" r="21860" b="6793"/>
          <a:stretch/>
        </p:blipFill>
        <p:spPr>
          <a:xfrm>
            <a:off x="8306637" y="1202724"/>
            <a:ext cx="3148339" cy="51979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33342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7" name="TextBox 6"/>
          <p:cNvSpPr txBox="1"/>
          <p:nvPr/>
        </p:nvSpPr>
        <p:spPr>
          <a:xfrm>
            <a:off x="3443713" y="188595"/>
            <a:ext cx="62677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Meet the Reception Team</a:t>
            </a:r>
            <a:endParaRPr kumimoji="0" lang="en-GB" sz="2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p:txBody>
      </p:sp>
      <p:sp>
        <p:nvSpPr>
          <p:cNvPr id="13" name="TextBox 12"/>
          <p:cNvSpPr txBox="1"/>
          <p:nvPr/>
        </p:nvSpPr>
        <p:spPr>
          <a:xfrm>
            <a:off x="4656176" y="3096440"/>
            <a:ext cx="169806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Miss Holyland</a:t>
            </a:r>
          </a:p>
        </p:txBody>
      </p:sp>
      <p:sp>
        <p:nvSpPr>
          <p:cNvPr id="26" name="TextBox 25"/>
          <p:cNvSpPr txBox="1"/>
          <p:nvPr/>
        </p:nvSpPr>
        <p:spPr>
          <a:xfrm>
            <a:off x="6959972" y="3096440"/>
            <a:ext cx="170325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Mrs</a:t>
            </a:r>
            <a:r>
              <a:rPr kumimoji="0" lang="en-GB" sz="1800" b="0" i="0" u="none" strike="noStrike" kern="1200" cap="none" spc="0" normalizeH="0" noProof="0" dirty="0">
                <a:ln>
                  <a:noFill/>
                </a:ln>
                <a:solidFill>
                  <a:prstClr val="black"/>
                </a:solidFill>
                <a:effectLst/>
                <a:uLnTx/>
                <a:uFillTx/>
                <a:latin typeface="Calibri" panose="020F0502020204030204"/>
                <a:ea typeface="+mn-ea"/>
                <a:cs typeface="+mn-cs"/>
              </a:rPr>
              <a:t> Elliott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p:cNvSpPr txBox="1"/>
          <p:nvPr/>
        </p:nvSpPr>
        <p:spPr>
          <a:xfrm>
            <a:off x="2394447" y="3096440"/>
            <a:ext cx="1474761"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Mrs Lewis</a:t>
            </a:r>
          </a:p>
        </p:txBody>
      </p:sp>
      <p:pic>
        <p:nvPicPr>
          <p:cNvPr id="11" name="Picture 10" descr="W:\staff photographs 2019\04-07-2019 112151.jpg"/>
          <p:cNvPicPr/>
          <p:nvPr/>
        </p:nvPicPr>
        <p:blipFill rotWithShape="1">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l="10686" t="17857" r="13471" b="30706"/>
          <a:stretch/>
        </p:blipFill>
        <p:spPr bwMode="auto">
          <a:xfrm>
            <a:off x="4656176" y="1109747"/>
            <a:ext cx="1749800" cy="1849077"/>
          </a:xfrm>
          <a:prstGeom prst="rect">
            <a:avLst/>
          </a:prstGeom>
          <a:ln w="88900" cap="sq" cmpd="thickThin">
            <a:solidFill>
              <a:srgbClr val="000000"/>
            </a:solidFill>
            <a:prstDash val="solid"/>
            <a:miter lim="800000"/>
          </a:ln>
          <a:effectLst>
            <a:innerShdw blurRad="76200">
              <a:srgbClr val="000000"/>
            </a:innerShdw>
          </a:effectLst>
          <a:extLst>
            <a:ext uri="{53640926-AAD7-44D8-BBD7-CCE9431645EC}">
              <a14:shadowObscured xmlns:a14="http://schemas.microsoft.com/office/drawing/2010/main"/>
            </a:ext>
          </a:extLst>
        </p:spPr>
      </p:pic>
      <p:pic>
        <p:nvPicPr>
          <p:cNvPr id="12" name="Picture 11" descr="W:\staff photographs 2019\Mrs Louise Lewis.jpg"/>
          <p:cNvPicPr/>
          <p:nvPr/>
        </p:nvPicPr>
        <p:blipFill rotWithShape="1">
          <a:blip r:embed="rId5" cstate="print">
            <a:extLst>
              <a:ext uri="{28A0092B-C50C-407E-A947-70E740481C1C}">
                <a14:useLocalDpi xmlns:a14="http://schemas.microsoft.com/office/drawing/2010/main" val="0"/>
              </a:ext>
            </a:extLst>
          </a:blip>
          <a:srcRect l="29630" t="19083" r="26648" b="45887"/>
          <a:stretch/>
        </p:blipFill>
        <p:spPr bwMode="auto">
          <a:xfrm>
            <a:off x="2394447" y="1098203"/>
            <a:ext cx="1750933" cy="1849077"/>
          </a:xfrm>
          <a:prstGeom prst="rect">
            <a:avLst/>
          </a:prstGeom>
          <a:noFill/>
          <a:ln w="92075" cmpd="thickThin">
            <a:solidFill>
              <a:schemeClr val="tx1"/>
            </a:solidFill>
          </a:ln>
          <a:extLst>
            <a:ext uri="{53640926-AAD7-44D8-BBD7-CCE9431645EC}">
              <a14:shadowObscured xmlns:a14="http://schemas.microsoft.com/office/drawing/2010/main"/>
            </a:ext>
          </a:extLst>
        </p:spPr>
      </p:pic>
      <p:pic>
        <p:nvPicPr>
          <p:cNvPr id="14" name="Picture 13" descr="W:\staff photographs 2019\Mrs Rachel Hunter.jpg"/>
          <p:cNvPicPr/>
          <p:nvPr/>
        </p:nvPicPr>
        <p:blipFill rotWithShape="1">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l="20997" t="23504" r="25679" b="23413"/>
          <a:stretch/>
        </p:blipFill>
        <p:spPr bwMode="auto">
          <a:xfrm>
            <a:off x="9508871" y="1101341"/>
            <a:ext cx="1790165" cy="1845939"/>
          </a:xfrm>
          <a:prstGeom prst="rect">
            <a:avLst/>
          </a:prstGeom>
          <a:noFill/>
          <a:ln w="92075" cmpd="thickThin">
            <a:solidFill>
              <a:schemeClr val="tx1"/>
            </a:solidFill>
          </a:ln>
          <a:extLst>
            <a:ext uri="{53640926-AAD7-44D8-BBD7-CCE9431645EC}">
              <a14:shadowObscured xmlns:a14="http://schemas.microsoft.com/office/drawing/2010/main"/>
            </a:ext>
          </a:extLst>
        </p:spPr>
      </p:pic>
      <p:pic>
        <p:nvPicPr>
          <p:cNvPr id="16" name="Picture 15" descr="W:\staff photographs 2019\Mrs Natasha Handley.jpg"/>
          <p:cNvPicPr/>
          <p:nvPr/>
        </p:nvPicPr>
        <p:blipFill rotWithShape="1">
          <a:blip r:embed="rId8" cstate="print">
            <a:extLst>
              <a:ext uri="{28A0092B-C50C-407E-A947-70E740481C1C}">
                <a14:useLocalDpi xmlns:a14="http://schemas.microsoft.com/office/drawing/2010/main" val="0"/>
              </a:ext>
            </a:extLst>
          </a:blip>
          <a:srcRect l="12774" t="20528" r="15155" b="14778"/>
          <a:stretch/>
        </p:blipFill>
        <p:spPr bwMode="auto">
          <a:xfrm>
            <a:off x="5763123" y="3692796"/>
            <a:ext cx="1790165" cy="1859190"/>
          </a:xfrm>
          <a:prstGeom prst="rect">
            <a:avLst/>
          </a:prstGeom>
          <a:noFill/>
          <a:ln w="92075" cmpd="thickThin">
            <a:solidFill>
              <a:schemeClr val="tx1"/>
            </a:solidFill>
          </a:ln>
          <a:extLst>
            <a:ext uri="{53640926-AAD7-44D8-BBD7-CCE9431645EC}">
              <a14:shadowObscured xmlns:a14="http://schemas.microsoft.com/office/drawing/2010/main"/>
            </a:ext>
          </a:extLst>
        </p:spPr>
      </p:pic>
      <p:pic>
        <p:nvPicPr>
          <p:cNvPr id="22" name="Picture 21"/>
          <p:cNvPicPr/>
          <p:nvPr/>
        </p:nvPicPr>
        <p:blipFill rotWithShape="1">
          <a:blip r:embed="rId9" cstate="print">
            <a:extLst>
              <a:ext uri="{28A0092B-C50C-407E-A947-70E740481C1C}">
                <a14:useLocalDpi xmlns:a14="http://schemas.microsoft.com/office/drawing/2010/main" val="0"/>
              </a:ext>
            </a:extLst>
          </a:blip>
          <a:srcRect l="15772" t="7811" r="19073" b="29282"/>
          <a:stretch/>
        </p:blipFill>
        <p:spPr bwMode="auto">
          <a:xfrm>
            <a:off x="2394447" y="1117719"/>
            <a:ext cx="1750933" cy="1829561"/>
          </a:xfrm>
          <a:prstGeom prst="rect">
            <a:avLst/>
          </a:prstGeom>
          <a:ln>
            <a:noFill/>
          </a:ln>
          <a:extLst>
            <a:ext uri="{53640926-AAD7-44D8-BBD7-CCE9431645EC}">
              <a14:shadowObscured xmlns:a14="http://schemas.microsoft.com/office/drawing/2010/main"/>
            </a:ext>
          </a:extLst>
        </p:spPr>
      </p:pic>
      <p:sp>
        <p:nvSpPr>
          <p:cNvPr id="25" name="TextBox 24"/>
          <p:cNvSpPr txBox="1"/>
          <p:nvPr/>
        </p:nvSpPr>
        <p:spPr>
          <a:xfrm>
            <a:off x="5820424" y="5731921"/>
            <a:ext cx="167556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Mrs Handley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panose="020F0502020204030204"/>
              </a:rPr>
              <a:t>EYFS Lead</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8" name="Picture 27" descr="W:\staff photographs 2019\Mrs Rachel Hunter.jpg"/>
          <p:cNvPicPr/>
          <p:nvPr/>
        </p:nvPicPr>
        <p:blipFill rotWithShape="1">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l="20997" t="23504" r="25679" b="23413"/>
          <a:stretch/>
        </p:blipFill>
        <p:spPr bwMode="auto">
          <a:xfrm>
            <a:off x="6916516" y="1126079"/>
            <a:ext cx="1790165" cy="1845939"/>
          </a:xfrm>
          <a:prstGeom prst="rect">
            <a:avLst/>
          </a:prstGeom>
          <a:noFill/>
          <a:ln w="92075" cmpd="thickThin">
            <a:solidFill>
              <a:schemeClr val="tx1"/>
            </a:solidFill>
          </a:ln>
          <a:extLst>
            <a:ext uri="{53640926-AAD7-44D8-BBD7-CCE9431645EC}">
              <a14:shadowObscured xmlns:a14="http://schemas.microsoft.com/office/drawing/2010/main"/>
            </a:ext>
          </a:extLst>
        </p:spPr>
      </p:pic>
      <p:sp>
        <p:nvSpPr>
          <p:cNvPr id="30" name="TextBox 29"/>
          <p:cNvSpPr txBox="1"/>
          <p:nvPr/>
        </p:nvSpPr>
        <p:spPr>
          <a:xfrm>
            <a:off x="9537816" y="3096440"/>
            <a:ext cx="170325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Mrs</a:t>
            </a:r>
            <a:r>
              <a:rPr kumimoji="0" lang="en-GB" sz="1800" b="0" i="0" u="none" strike="noStrike" kern="1200" cap="none" spc="0" normalizeH="0" noProof="0" dirty="0">
                <a:ln>
                  <a:noFill/>
                </a:ln>
                <a:solidFill>
                  <a:prstClr val="black"/>
                </a:solidFill>
                <a:effectLst/>
                <a:uLnTx/>
                <a:uFillTx/>
                <a:latin typeface="Calibri" panose="020F0502020204030204"/>
                <a:ea typeface="+mn-ea"/>
                <a:cs typeface="+mn-cs"/>
              </a:rPr>
              <a:t> Hunter</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1" name="Picture 30"/>
          <p:cNvPicPr>
            <a:picLocks noChangeAspect="1"/>
          </p:cNvPicPr>
          <p:nvPr/>
        </p:nvPicPr>
        <p:blipFill>
          <a:blip r:embed="rId10"/>
          <a:stretch>
            <a:fillRect/>
          </a:stretch>
        </p:blipFill>
        <p:spPr>
          <a:xfrm>
            <a:off x="324591" y="381740"/>
            <a:ext cx="1649968" cy="2066496"/>
          </a:xfrm>
          <a:prstGeom prst="rect">
            <a:avLst/>
          </a:prstGeom>
        </p:spPr>
      </p:pic>
      <p:pic>
        <p:nvPicPr>
          <p:cNvPr id="23" name="Picture 22" descr="W:\staff photographs 2020\Mrs Claire Elliott.jpg"/>
          <p:cNvPicPr/>
          <p:nvPr/>
        </p:nvPicPr>
        <p:blipFill rotWithShape="1">
          <a:blip r:embed="rId11">
            <a:extLst>
              <a:ext uri="{28A0092B-C50C-407E-A947-70E740481C1C}">
                <a14:useLocalDpi xmlns:a14="http://schemas.microsoft.com/office/drawing/2010/main" val="0"/>
              </a:ext>
            </a:extLst>
          </a:blip>
          <a:srcRect l="4450" t="7868" r="3963"/>
          <a:stretch/>
        </p:blipFill>
        <p:spPr bwMode="auto">
          <a:xfrm>
            <a:off x="6916515" y="1126079"/>
            <a:ext cx="1790165" cy="184593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04738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5128" y="555102"/>
            <a:ext cx="11454938" cy="6202750"/>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3000" u="sng" dirty="0">
                <a:solidFill>
                  <a:schemeClr val="tx1"/>
                </a:solidFill>
                <a:latin typeface="Comic Sans MS" panose="030F0702030302020204" pitchFamily="66" charset="0"/>
              </a:rPr>
              <a:t>Parent Reminders</a:t>
            </a:r>
          </a:p>
          <a:p>
            <a:pPr marL="285750" lvl="0" indent="-285750">
              <a:buFont typeface="Arial" panose="020B0604020202020204" pitchFamily="34" charset="0"/>
              <a:buChar char="•"/>
            </a:pPr>
            <a:r>
              <a:rPr lang="en-US" dirty="0">
                <a:latin typeface="Comic Sans MS" panose="030F0702030302020204" pitchFamily="66" charset="0"/>
              </a:rPr>
              <a:t>The school gates open for the start of the day  a few minutes before 8.30am each</a:t>
            </a:r>
          </a:p>
          <a:p>
            <a:pPr lvl="0"/>
            <a:r>
              <a:rPr lang="en-US" dirty="0">
                <a:latin typeface="Comic Sans MS" panose="030F0702030302020204" pitchFamily="66" charset="0"/>
              </a:rPr>
              <a:t>     morning.</a:t>
            </a:r>
          </a:p>
          <a:p>
            <a:pPr marL="285750" lvl="0" indent="-285750">
              <a:buFont typeface="Arial" panose="020B0604020202020204" pitchFamily="34" charset="0"/>
              <a:buChar char="•"/>
            </a:pPr>
            <a:r>
              <a:rPr lang="en-GB" b="1" dirty="0">
                <a:latin typeface="Comic Sans MS" panose="030F0702030302020204" pitchFamily="66" charset="0"/>
              </a:rPr>
              <a:t>School begins at 8.30am.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after 8.40am need to go to the main office to be registered. They will receive a late mark.</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at school after 9.10 receive an Unauthorised mark that morning.</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(10 or more unauthorised absences may require the involvement of external agencies)</a:t>
            </a:r>
          </a:p>
          <a:p>
            <a:pPr lvl="0"/>
            <a:endParaRPr lang="en-GB" dirty="0">
              <a:solidFill>
                <a:srgbClr val="FF0000"/>
              </a:solidFill>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The children at Saint Anne’s work very hard every single day. </a:t>
            </a:r>
          </a:p>
          <a:p>
            <a:pPr lvl="0"/>
            <a:r>
              <a:rPr lang="en-US" dirty="0">
                <a:latin typeface="Comic Sans MS" panose="030F0702030302020204" pitchFamily="66" charset="0"/>
              </a:rPr>
              <a:t>    They continue their learning until 3.15pm. It takes several minutes to get coats , belongings </a:t>
            </a:r>
            <a:r>
              <a:rPr lang="en-US" dirty="0" err="1">
                <a:latin typeface="Comic Sans MS" panose="030F0702030302020204" pitchFamily="66" charset="0"/>
              </a:rPr>
              <a:t>etc</a:t>
            </a:r>
            <a:endParaRPr lang="en-US" dirty="0">
              <a:latin typeface="Comic Sans MS" panose="030F0702030302020204" pitchFamily="66" charset="0"/>
            </a:endParaRPr>
          </a:p>
          <a:p>
            <a:pPr lvl="0"/>
            <a:r>
              <a:rPr lang="en-US" dirty="0">
                <a:latin typeface="Comic Sans MS" panose="030F0702030302020204" pitchFamily="66" charset="0"/>
              </a:rPr>
              <a:t>     before children leave. With 30 children to dismiss it can take 5 or so minutes after 3.15 to dismiss </a:t>
            </a:r>
          </a:p>
          <a:p>
            <a:pPr lvl="0"/>
            <a:r>
              <a:rPr lang="en-US" dirty="0">
                <a:latin typeface="Comic Sans MS" panose="030F0702030302020204" pitchFamily="66" charset="0"/>
              </a:rPr>
              <a:t>     all children. Please be patient.</a:t>
            </a: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Friday finish  - gates open at 2.05pm and children need to be collected by 2.10pm.</a:t>
            </a:r>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r>
              <a:rPr lang="en-GB" dirty="0">
                <a:latin typeface="Comic Sans MS" panose="030F0702030302020204" pitchFamily="66" charset="0"/>
              </a:rPr>
              <a:t>All children must be collected by an authorised adult. If another adult is going to collect your child please inform your class teacher with advance notice.</a:t>
            </a:r>
          </a:p>
          <a:p>
            <a:pPr algn="ctr"/>
            <a:endParaRPr lang="en-US" dirty="0">
              <a:solidFill>
                <a:srgbClr val="FF0000"/>
              </a:solidFill>
              <a:latin typeface="Comic Sans MS" panose="030F0702030302020204" pitchFamily="66" charset="0"/>
            </a:endParaRPr>
          </a:p>
          <a:p>
            <a:pPr algn="ctr"/>
            <a:r>
              <a:rPr lang="en-US" dirty="0">
                <a:solidFill>
                  <a:srgbClr val="FF0000"/>
                </a:solidFill>
                <a:latin typeface="Comic Sans MS" panose="030F0702030302020204" pitchFamily="66" charset="0"/>
              </a:rPr>
              <a:t>If you have any queries wherever possible please send these into our</a:t>
            </a:r>
          </a:p>
          <a:p>
            <a:pPr algn="ctr"/>
            <a:r>
              <a:rPr lang="en-US" dirty="0">
                <a:solidFill>
                  <a:srgbClr val="FF0000"/>
                </a:solidFill>
                <a:latin typeface="Comic Sans MS" panose="030F0702030302020204" pitchFamily="66" charset="0"/>
              </a:rPr>
              <a:t>parent email: </a:t>
            </a:r>
            <a:r>
              <a:rPr lang="en-US" dirty="0">
                <a:solidFill>
                  <a:srgbClr val="FF0000"/>
                </a:solidFill>
                <a:latin typeface="Comic Sans MS" panose="030F0702030302020204" pitchFamily="66" charset="0"/>
                <a:hlinkClick r:id="rId2"/>
              </a:rPr>
              <a:t>parentmail@st-annes.solihull.sch.uk</a:t>
            </a:r>
            <a:endParaRPr lang="en-GB" dirty="0">
              <a:solidFill>
                <a:srgbClr val="FF0000"/>
              </a:solidFill>
              <a:latin typeface="Comic Sans MS" panose="030F0702030302020204" pitchFamily="66" charset="0"/>
            </a:endParaRPr>
          </a:p>
          <a:p>
            <a:endParaRPr lang="en-GB" sz="3200" dirty="0">
              <a:latin typeface="Comic Sans MS" panose="030F0702030302020204" pitchFamily="66" charset="0"/>
            </a:endParaRPr>
          </a:p>
        </p:txBody>
      </p:sp>
    </p:spTree>
    <p:extLst>
      <p:ext uri="{BB962C8B-B14F-4D97-AF65-F5344CB8AC3E}">
        <p14:creationId xmlns:p14="http://schemas.microsoft.com/office/powerpoint/2010/main" val="1318908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83585" y="190291"/>
            <a:ext cx="5569528" cy="646331"/>
          </a:xfrm>
          <a:prstGeom prst="rect">
            <a:avLst/>
          </a:prstGeom>
          <a:noFill/>
        </p:spPr>
        <p:txBody>
          <a:bodyPr wrap="square" rtlCol="0">
            <a:spAutoFit/>
          </a:bodyPr>
          <a:lstStyle/>
          <a:p>
            <a:pPr algn="ctr"/>
            <a:r>
              <a:rPr lang="en-GB" sz="3600" dirty="0">
                <a:latin typeface="Comic Sans MS" panose="030F0702030302020204" pitchFamily="66" charset="0"/>
              </a:rPr>
              <a:t>Homework</a:t>
            </a:r>
          </a:p>
        </p:txBody>
      </p:sp>
      <p:sp>
        <p:nvSpPr>
          <p:cNvPr id="2" name="Rectangle 1"/>
          <p:cNvSpPr/>
          <p:nvPr/>
        </p:nvSpPr>
        <p:spPr>
          <a:xfrm>
            <a:off x="435005" y="836622"/>
            <a:ext cx="11860567" cy="5262979"/>
          </a:xfrm>
          <a:prstGeom prst="rect">
            <a:avLst/>
          </a:prstGeom>
        </p:spPr>
        <p:txBody>
          <a:bodyPr wrap="square">
            <a:spAutoFit/>
          </a:bodyPr>
          <a:lstStyle/>
          <a:p>
            <a:pPr lvl="0"/>
            <a:r>
              <a:rPr lang="en-GB" sz="2400" b="1" u="sng" dirty="0">
                <a:solidFill>
                  <a:srgbClr val="00B050"/>
                </a:solidFill>
                <a:latin typeface="Comic Sans MS" panose="030F0702030302020204" pitchFamily="66" charset="0"/>
              </a:rPr>
              <a:t>Homework </a:t>
            </a:r>
          </a:p>
          <a:p>
            <a:pPr lvl="0"/>
            <a:r>
              <a:rPr lang="en-GB" sz="2400" dirty="0">
                <a:solidFill>
                  <a:prstClr val="black"/>
                </a:solidFill>
                <a:latin typeface="Comic Sans MS" panose="030F0702030302020204" pitchFamily="66" charset="0"/>
              </a:rPr>
              <a:t>Topic homework will be sent each half term and the children will have several weeks to complete this homework. </a:t>
            </a:r>
          </a:p>
          <a:p>
            <a:pPr lvl="0"/>
            <a:endParaRPr lang="en-GB" sz="2400" u="sng" dirty="0">
              <a:solidFill>
                <a:srgbClr val="FF0000"/>
              </a:solidFill>
              <a:latin typeface="Comic Sans MS" panose="030F0702030302020204" pitchFamily="66" charset="0"/>
            </a:endParaRPr>
          </a:p>
          <a:p>
            <a:pPr lvl="0"/>
            <a:r>
              <a:rPr lang="en-GB" sz="2400" b="1" u="sng" dirty="0">
                <a:solidFill>
                  <a:srgbClr val="FF0000"/>
                </a:solidFill>
                <a:latin typeface="Comic Sans MS" panose="030F0702030302020204" pitchFamily="66" charset="0"/>
              </a:rPr>
              <a:t>Words</a:t>
            </a:r>
          </a:p>
          <a:p>
            <a:pPr lvl="0"/>
            <a:r>
              <a:rPr lang="en-GB" sz="2400" dirty="0">
                <a:solidFill>
                  <a:prstClr val="black"/>
                </a:solidFill>
                <a:latin typeface="Comic Sans MS" panose="030F0702030302020204" pitchFamily="66" charset="0"/>
              </a:rPr>
              <a:t>When your child is ready they will be sent home a set of words. These are to kept at home and used for further practise. Staff will test these words weekly and a new set will be sent home.</a:t>
            </a:r>
          </a:p>
          <a:p>
            <a:pPr lvl="0"/>
            <a:endParaRPr lang="en-GB" sz="2400" dirty="0">
              <a:solidFill>
                <a:prstClr val="black"/>
              </a:solidFill>
              <a:latin typeface="Comic Sans MS" panose="030F0702030302020204" pitchFamily="66" charset="0"/>
            </a:endParaRPr>
          </a:p>
          <a:p>
            <a:pPr lvl="0"/>
            <a:r>
              <a:rPr lang="en-GB" sz="2400" b="1" u="sng" dirty="0">
                <a:solidFill>
                  <a:srgbClr val="00B050"/>
                </a:solidFill>
                <a:latin typeface="Comic Sans MS" panose="030F0702030302020204" pitchFamily="66" charset="0"/>
              </a:rPr>
              <a:t>Spellings</a:t>
            </a:r>
          </a:p>
          <a:p>
            <a:pPr lvl="0"/>
            <a:r>
              <a:rPr lang="en-GB" sz="2400" dirty="0">
                <a:solidFill>
                  <a:prstClr val="black"/>
                </a:solidFill>
                <a:latin typeface="Comic Sans MS" panose="030F0702030302020204" pitchFamily="66" charset="0"/>
              </a:rPr>
              <a:t>Children will receive spellings when they are ready. Spellings will be tested weekly.</a:t>
            </a:r>
          </a:p>
          <a:p>
            <a:pPr lvl="0"/>
            <a:r>
              <a:rPr lang="en-GB" sz="2400" dirty="0">
                <a:solidFill>
                  <a:prstClr val="black"/>
                </a:solidFill>
                <a:latin typeface="Comic Sans MS" panose="030F0702030302020204" pitchFamily="66" charset="0"/>
              </a:rPr>
              <a:t> </a:t>
            </a:r>
            <a:endParaRPr lang="en-GB" sz="2400" dirty="0">
              <a:solidFill>
                <a:srgbClr val="70AD47"/>
              </a:solidFill>
              <a:latin typeface="Comic Sans MS" panose="030F0702030302020204" pitchFamily="66" charset="0"/>
            </a:endParaRPr>
          </a:p>
          <a:p>
            <a:pPr lvl="0" algn="ctr"/>
            <a:r>
              <a:rPr lang="en-GB" sz="2400" dirty="0">
                <a:solidFill>
                  <a:srgbClr val="70AD47"/>
                </a:solidFill>
                <a:latin typeface="Comic Sans MS" panose="030F0702030302020204" pitchFamily="66" charset="0"/>
              </a:rPr>
              <a:t>If you have any questions about home work please don’t hesitate to ask! </a:t>
            </a:r>
          </a:p>
        </p:txBody>
      </p:sp>
    </p:spTree>
    <p:extLst>
      <p:ext uri="{BB962C8B-B14F-4D97-AF65-F5344CB8AC3E}">
        <p14:creationId xmlns:p14="http://schemas.microsoft.com/office/powerpoint/2010/main" val="3346846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3" y="147566"/>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Reading</a:t>
            </a:r>
            <a:r>
              <a:rPr lang="en-GB" sz="4400" dirty="0">
                <a:latin typeface="Comic Sans MS" panose="030F0702030302020204" pitchFamily="66" charset="0"/>
              </a:rPr>
              <a:t> </a:t>
            </a:r>
          </a:p>
        </p:txBody>
      </p:sp>
      <p:sp>
        <p:nvSpPr>
          <p:cNvPr id="2" name="Rectangle 1"/>
          <p:cNvSpPr/>
          <p:nvPr/>
        </p:nvSpPr>
        <p:spPr>
          <a:xfrm>
            <a:off x="968087" y="2947916"/>
            <a:ext cx="10324407" cy="3724096"/>
          </a:xfrm>
          <a:prstGeom prst="rect">
            <a:avLst/>
          </a:prstGeom>
        </p:spPr>
        <p:txBody>
          <a:bodyPr wrap="square">
            <a:spAutoFit/>
          </a:bodyPr>
          <a:lstStyle/>
          <a:p>
            <a:pPr lvl="0" algn="ctr"/>
            <a:r>
              <a:rPr lang="en-US" b="1" dirty="0">
                <a:latin typeface="Comic Sans MS" panose="030F0702030302020204" pitchFamily="66" charset="0"/>
              </a:rPr>
              <a:t>The expectation is for children to read for at least 10 minutes each day.</a:t>
            </a:r>
          </a:p>
          <a:p>
            <a:pPr lvl="0" algn="ctr"/>
            <a:r>
              <a:rPr lang="en-US" b="1" dirty="0">
                <a:latin typeface="Comic Sans MS" panose="030F0702030302020204" pitchFamily="66" charset="0"/>
              </a:rPr>
              <a:t>Please sign their reading journal when you have listened to your child read each day.</a:t>
            </a:r>
          </a:p>
          <a:p>
            <a:pPr lvl="0" algn="ctr"/>
            <a:endParaRPr lang="en-GB" dirty="0">
              <a:latin typeface="Comic Sans MS" panose="030F0702030302020204" pitchFamily="66" charset="0"/>
            </a:endParaRPr>
          </a:p>
          <a:p>
            <a:pPr algn="ctr"/>
            <a:r>
              <a:rPr lang="en-GB" dirty="0">
                <a:latin typeface="Comic Sans MS" panose="030F0702030302020204" pitchFamily="66" charset="0"/>
              </a:rPr>
              <a:t>Children’s reading books will be checked and changed daily. </a:t>
            </a:r>
            <a:r>
              <a:rPr lang="en-GB" b="1" dirty="0">
                <a:latin typeface="Comic Sans MS" panose="030F0702030302020204" pitchFamily="66" charset="0"/>
              </a:rPr>
              <a:t>All </a:t>
            </a:r>
            <a:r>
              <a:rPr lang="en-GB" dirty="0">
                <a:latin typeface="Comic Sans MS" panose="030F0702030302020204" pitchFamily="66" charset="0"/>
              </a:rPr>
              <a:t>children are expected to bring their book bag and reading diary with them into school </a:t>
            </a:r>
            <a:r>
              <a:rPr lang="en-GB" b="1" dirty="0">
                <a:latin typeface="Comic Sans MS" panose="030F0702030302020204" pitchFamily="66" charset="0"/>
              </a:rPr>
              <a:t>every day </a:t>
            </a:r>
            <a:r>
              <a:rPr lang="en-GB" dirty="0">
                <a:latin typeface="Comic Sans MS" panose="030F0702030302020204" pitchFamily="66" charset="0"/>
              </a:rPr>
              <a:t>as it is part of their uniform.</a:t>
            </a:r>
          </a:p>
          <a:p>
            <a:pPr algn="ctr"/>
            <a:endParaRPr lang="en-GB" dirty="0">
              <a:latin typeface="Comic Sans MS" panose="030F0702030302020204" pitchFamily="66" charset="0"/>
            </a:endParaRPr>
          </a:p>
          <a:p>
            <a:pPr lvl="0" algn="ctr"/>
            <a:r>
              <a:rPr lang="en-GB" dirty="0">
                <a:latin typeface="Comic Sans MS" panose="030F0702030302020204" pitchFamily="66" charset="0"/>
              </a:rPr>
              <a:t>It’s incredibly important that you listen to your children read </a:t>
            </a:r>
            <a:r>
              <a:rPr lang="en-GB" sz="2000" b="1" dirty="0">
                <a:latin typeface="Comic Sans MS" panose="030F0702030302020204" pitchFamily="66" charset="0"/>
              </a:rPr>
              <a:t>every night </a:t>
            </a:r>
            <a:r>
              <a:rPr lang="en-GB" dirty="0">
                <a:latin typeface="Comic Sans MS" panose="030F0702030302020204" pitchFamily="66" charset="0"/>
              </a:rPr>
              <a:t>to help us develop your child’s reading ability.</a:t>
            </a:r>
          </a:p>
          <a:p>
            <a:pPr algn="ctr"/>
            <a:endParaRPr lang="en-GB" dirty="0">
              <a:latin typeface="Comic Sans MS" panose="030F0702030302020204" pitchFamily="66" charset="0"/>
            </a:endParaRPr>
          </a:p>
          <a:p>
            <a:pPr algn="ctr"/>
            <a:r>
              <a:rPr lang="en-GB" dirty="0">
                <a:latin typeface="Comic Sans MS" panose="030F0702030302020204" pitchFamily="66" charset="0"/>
              </a:rPr>
              <a:t>Children will also bring home a bedtime story for you to read to your child. This will be changed each day. This does not need to be recorded in reading diaries.  </a:t>
            </a:r>
          </a:p>
          <a:p>
            <a:pPr lvl="0" algn="ctr"/>
            <a:endParaRPr lang="en-GB"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4524842" y="917007"/>
            <a:ext cx="3002066" cy="2030909"/>
          </a:xfrm>
          <a:prstGeom prst="rect">
            <a:avLst/>
          </a:prstGeom>
        </p:spPr>
      </p:pic>
    </p:spTree>
    <p:extLst>
      <p:ext uri="{BB962C8B-B14F-4D97-AF65-F5344CB8AC3E}">
        <p14:creationId xmlns:p14="http://schemas.microsoft.com/office/powerpoint/2010/main" val="23426363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7" name="TextBox 6"/>
          <p:cNvSpPr txBox="1"/>
          <p:nvPr/>
        </p:nvSpPr>
        <p:spPr>
          <a:xfrm>
            <a:off x="2464258" y="447694"/>
            <a:ext cx="626779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effectLst/>
                <a:uLnTx/>
                <a:uFillTx/>
                <a:latin typeface="CCW Cursive Writing 1" panose="03050602040000000000" pitchFamily="66" charset="0"/>
                <a:ea typeface="+mn-ea"/>
                <a:cs typeface="+mn-cs"/>
              </a:rPr>
              <a:t>Phonics</a:t>
            </a:r>
            <a:endParaRPr kumimoji="0" lang="en-GB" sz="7200" b="0" i="0" u="none" strike="noStrike" kern="1200" cap="none" spc="0" normalizeH="0" baseline="0" noProof="0" dirty="0">
              <a:ln>
                <a:noFill/>
              </a:ln>
              <a:effectLst/>
              <a:uLnTx/>
              <a:uFillTx/>
              <a:latin typeface="CCW Cursive Writing 1" panose="03050602040000000000" pitchFamily="66" charset="0"/>
              <a:ea typeface="+mn-ea"/>
              <a:cs typeface="+mn-cs"/>
            </a:endParaRPr>
          </a:p>
        </p:txBody>
      </p:sp>
      <p:pic>
        <p:nvPicPr>
          <p:cNvPr id="3" name="Picture 2"/>
          <p:cNvPicPr>
            <a:picLocks noChangeAspect="1"/>
          </p:cNvPicPr>
          <p:nvPr/>
        </p:nvPicPr>
        <p:blipFill>
          <a:blip r:embed="rId3"/>
          <a:stretch>
            <a:fillRect/>
          </a:stretch>
        </p:blipFill>
        <p:spPr>
          <a:xfrm>
            <a:off x="586010" y="352520"/>
            <a:ext cx="3022951" cy="1540896"/>
          </a:xfrm>
          <a:prstGeom prst="rect">
            <a:avLst/>
          </a:prstGeom>
        </p:spPr>
      </p:pic>
      <p:pic>
        <p:nvPicPr>
          <p:cNvPr id="9" name="Picture 8"/>
          <p:cNvPicPr>
            <a:picLocks noChangeAspect="1"/>
          </p:cNvPicPr>
          <p:nvPr/>
        </p:nvPicPr>
        <p:blipFill>
          <a:blip r:embed="rId3"/>
          <a:stretch>
            <a:fillRect/>
          </a:stretch>
        </p:blipFill>
        <p:spPr>
          <a:xfrm>
            <a:off x="8732055" y="352520"/>
            <a:ext cx="3022951" cy="1540896"/>
          </a:xfrm>
          <a:prstGeom prst="rect">
            <a:avLst/>
          </a:prstGeom>
        </p:spPr>
      </p:pic>
      <p:sp>
        <p:nvSpPr>
          <p:cNvPr id="6" name="Rectangle 5"/>
          <p:cNvSpPr/>
          <p:nvPr/>
        </p:nvSpPr>
        <p:spPr>
          <a:xfrm>
            <a:off x="861134" y="1893416"/>
            <a:ext cx="10893872" cy="3293209"/>
          </a:xfrm>
          <a:prstGeom prst="rect">
            <a:avLst/>
          </a:prstGeom>
        </p:spPr>
        <p:txBody>
          <a:bodyPr wrap="square">
            <a:spAutoFit/>
          </a:bodyPr>
          <a:lstStyle/>
          <a:p>
            <a:pPr lvl="0" algn="ctr"/>
            <a:endParaRPr lang="en-GB" sz="2400" b="1" dirty="0">
              <a:solidFill>
                <a:srgbClr val="70AD47">
                  <a:lumMod val="75000"/>
                </a:srgbClr>
              </a:solidFill>
              <a:latin typeface="XCCW Joined 1a" panose="03050602040000000000" pitchFamily="66" charset="0"/>
            </a:endParaRPr>
          </a:p>
          <a:p>
            <a:pPr lvl="0" algn="ctr"/>
            <a:r>
              <a:rPr lang="en-GB" sz="2400" b="1" dirty="0">
                <a:solidFill>
                  <a:srgbClr val="70AD47">
                    <a:lumMod val="75000"/>
                  </a:srgbClr>
                </a:solidFill>
                <a:latin typeface="Comic Sans MS" panose="030F0702030302020204" pitchFamily="66" charset="0"/>
              </a:rPr>
              <a:t>Phonics is a way of teaching children the skills of </a:t>
            </a:r>
            <a:r>
              <a:rPr lang="en-GB" sz="2400" b="1" u="sng" dirty="0">
                <a:solidFill>
                  <a:srgbClr val="70AD47">
                    <a:lumMod val="75000"/>
                  </a:srgbClr>
                </a:solidFill>
                <a:latin typeface="Comic Sans MS" panose="030F0702030302020204" pitchFamily="66" charset="0"/>
              </a:rPr>
              <a:t>reading</a:t>
            </a:r>
            <a:r>
              <a:rPr lang="en-GB" sz="2400" b="1" dirty="0">
                <a:solidFill>
                  <a:srgbClr val="70AD47">
                    <a:lumMod val="75000"/>
                  </a:srgbClr>
                </a:solidFill>
                <a:latin typeface="Comic Sans MS" panose="030F0702030302020204" pitchFamily="66" charset="0"/>
              </a:rPr>
              <a:t> and </a:t>
            </a:r>
            <a:r>
              <a:rPr lang="en-GB" sz="2400" b="1" u="sng" dirty="0">
                <a:solidFill>
                  <a:srgbClr val="70AD47">
                    <a:lumMod val="75000"/>
                  </a:srgbClr>
                </a:solidFill>
                <a:latin typeface="Comic Sans MS" panose="030F0702030302020204" pitchFamily="66" charset="0"/>
              </a:rPr>
              <a:t>writing. </a:t>
            </a:r>
          </a:p>
          <a:p>
            <a:pPr lvl="0" algn="ctr"/>
            <a:endParaRPr lang="en-GB" sz="2000" b="1" u="sng"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rPr>
              <a:t>Phonics is taught </a:t>
            </a:r>
            <a:r>
              <a:rPr lang="en-GB" sz="2000" b="1" dirty="0">
                <a:solidFill>
                  <a:prstClr val="black"/>
                </a:solidFill>
                <a:latin typeface="Comic Sans MS" panose="030F0702030302020204" pitchFamily="66" charset="0"/>
              </a:rPr>
              <a:t>every day </a:t>
            </a:r>
            <a:r>
              <a:rPr lang="en-GB" sz="2000" dirty="0">
                <a:solidFill>
                  <a:prstClr val="black"/>
                </a:solidFill>
                <a:latin typeface="Comic Sans MS" panose="030F0702030302020204" pitchFamily="66" charset="0"/>
              </a:rPr>
              <a:t>in a discreet 20 minute session. </a:t>
            </a:r>
          </a:p>
          <a:p>
            <a:pPr marL="285750" lvl="0" indent="-285750">
              <a:buFont typeface="Arial" panose="020B0604020202020204" pitchFamily="34" charset="0"/>
              <a:buChar char="•"/>
            </a:pPr>
            <a:endParaRPr lang="en-GB" sz="2000"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rPr>
              <a:t>Phonics is differentiated in each class and children are grouped based on their phonics needs. </a:t>
            </a:r>
          </a:p>
          <a:p>
            <a:pPr marL="285750" lvl="0" indent="-285750">
              <a:buFont typeface="Arial" panose="020B0604020202020204" pitchFamily="34" charset="0"/>
              <a:buChar char="•"/>
            </a:pPr>
            <a:endParaRPr lang="en-GB" sz="2000"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rPr>
              <a:t>Phonics is reinforced throughout all lessons and learning, to embed the skills and knowledge. </a:t>
            </a:r>
          </a:p>
        </p:txBody>
      </p:sp>
      <p:pic>
        <p:nvPicPr>
          <p:cNvPr id="10" name="Picture 9"/>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foregroundMark x1="58559" y1="57709" x2="58559" y2="57709"/>
                        <a14:foregroundMark x1="49099" y1="60352" x2="49099" y2="60352"/>
                      </a14:backgroundRemoval>
                    </a14:imgEffect>
                  </a14:imgLayer>
                </a14:imgProps>
              </a:ext>
              <a:ext uri="{28A0092B-C50C-407E-A947-70E740481C1C}">
                <a14:useLocalDpi xmlns:a14="http://schemas.microsoft.com/office/drawing/2010/main" val="0"/>
              </a:ext>
            </a:extLst>
          </a:blip>
          <a:stretch>
            <a:fillRect/>
          </a:stretch>
        </p:blipFill>
        <p:spPr>
          <a:xfrm>
            <a:off x="10243530" y="4704636"/>
            <a:ext cx="1762988" cy="1802695"/>
          </a:xfrm>
          <a:prstGeom prst="rect">
            <a:avLst/>
          </a:prstGeom>
        </p:spPr>
      </p:pic>
    </p:spTree>
    <p:extLst>
      <p:ext uri="{BB962C8B-B14F-4D97-AF65-F5344CB8AC3E}">
        <p14:creationId xmlns:p14="http://schemas.microsoft.com/office/powerpoint/2010/main" val="15831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5000"/>
            <a:lum/>
          </a:blip>
          <a:srcRect/>
          <a:stretch>
            <a:fillRect l="-1000" r="-1000"/>
          </a:stretch>
        </a:blipFill>
        <a:effectLst/>
      </p:bgPr>
    </p:bg>
    <p:spTree>
      <p:nvGrpSpPr>
        <p:cNvPr id="1" name="">
          <a:extLst>
            <a:ext uri="{FF2B5EF4-FFF2-40B4-BE49-F238E27FC236}">
              <a16:creationId xmlns:a16="http://schemas.microsoft.com/office/drawing/2014/main" id="{2C0E2AEE-7AAD-86B8-1044-6AA2B1C8BDF3}"/>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E3C6D83-B558-F6C8-A143-4D6585595F4A}"/>
              </a:ext>
            </a:extLst>
          </p:cNvPr>
          <p:cNvSpPr txBox="1"/>
          <p:nvPr/>
        </p:nvSpPr>
        <p:spPr>
          <a:xfrm>
            <a:off x="2464258" y="447694"/>
            <a:ext cx="626779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effectLst/>
                <a:uLnTx/>
                <a:uFillTx/>
                <a:latin typeface="CCW Cursive Writing 1" panose="03050602040000000000" pitchFamily="66" charset="0"/>
                <a:ea typeface="+mn-ea"/>
                <a:cs typeface="+mn-cs"/>
              </a:rPr>
              <a:t>Phonics</a:t>
            </a:r>
            <a:endParaRPr kumimoji="0" lang="en-GB" sz="7200" b="0" i="0" u="none" strike="noStrike" kern="1200" cap="none" spc="0" normalizeH="0" baseline="0" noProof="0" dirty="0">
              <a:ln>
                <a:noFill/>
              </a:ln>
              <a:effectLst/>
              <a:uLnTx/>
              <a:uFillTx/>
              <a:latin typeface="CCW Cursive Writing 1" panose="03050602040000000000" pitchFamily="66" charset="0"/>
              <a:ea typeface="+mn-ea"/>
              <a:cs typeface="+mn-cs"/>
            </a:endParaRPr>
          </a:p>
        </p:txBody>
      </p:sp>
      <p:pic>
        <p:nvPicPr>
          <p:cNvPr id="3" name="Picture 2">
            <a:extLst>
              <a:ext uri="{FF2B5EF4-FFF2-40B4-BE49-F238E27FC236}">
                <a16:creationId xmlns:a16="http://schemas.microsoft.com/office/drawing/2014/main" id="{CC26ADA6-60F1-7126-4B65-66F688A040C9}"/>
              </a:ext>
            </a:extLst>
          </p:cNvPr>
          <p:cNvPicPr>
            <a:picLocks noChangeAspect="1"/>
          </p:cNvPicPr>
          <p:nvPr/>
        </p:nvPicPr>
        <p:blipFill>
          <a:blip r:embed="rId3"/>
          <a:stretch>
            <a:fillRect/>
          </a:stretch>
        </p:blipFill>
        <p:spPr>
          <a:xfrm>
            <a:off x="586010" y="352520"/>
            <a:ext cx="3022951" cy="1540896"/>
          </a:xfrm>
          <a:prstGeom prst="rect">
            <a:avLst/>
          </a:prstGeom>
        </p:spPr>
      </p:pic>
      <p:pic>
        <p:nvPicPr>
          <p:cNvPr id="9" name="Picture 8">
            <a:extLst>
              <a:ext uri="{FF2B5EF4-FFF2-40B4-BE49-F238E27FC236}">
                <a16:creationId xmlns:a16="http://schemas.microsoft.com/office/drawing/2014/main" id="{DA9D6F51-4924-5ED4-8317-8CE06CF25267}"/>
              </a:ext>
            </a:extLst>
          </p:cNvPr>
          <p:cNvPicPr>
            <a:picLocks noChangeAspect="1"/>
          </p:cNvPicPr>
          <p:nvPr/>
        </p:nvPicPr>
        <p:blipFill>
          <a:blip r:embed="rId3"/>
          <a:stretch>
            <a:fillRect/>
          </a:stretch>
        </p:blipFill>
        <p:spPr>
          <a:xfrm>
            <a:off x="8732055" y="352520"/>
            <a:ext cx="3022951" cy="1540896"/>
          </a:xfrm>
          <a:prstGeom prst="rect">
            <a:avLst/>
          </a:prstGeom>
        </p:spPr>
      </p:pic>
      <p:sp>
        <p:nvSpPr>
          <p:cNvPr id="6" name="Rectangle 5">
            <a:extLst>
              <a:ext uri="{FF2B5EF4-FFF2-40B4-BE49-F238E27FC236}">
                <a16:creationId xmlns:a16="http://schemas.microsoft.com/office/drawing/2014/main" id="{C754376C-8629-C04F-1BDE-636F20B61DEF}"/>
              </a:ext>
            </a:extLst>
          </p:cNvPr>
          <p:cNvSpPr/>
          <p:nvPr/>
        </p:nvSpPr>
        <p:spPr>
          <a:xfrm>
            <a:off x="861134" y="1893416"/>
            <a:ext cx="10893872" cy="3293209"/>
          </a:xfrm>
          <a:prstGeom prst="rect">
            <a:avLst/>
          </a:prstGeom>
        </p:spPr>
        <p:txBody>
          <a:bodyPr wrap="square">
            <a:spAutoFit/>
          </a:bodyPr>
          <a:lstStyle/>
          <a:p>
            <a:pPr lvl="0" algn="ctr"/>
            <a:endParaRPr lang="en-GB" sz="2400" b="1" dirty="0">
              <a:solidFill>
                <a:srgbClr val="70AD47">
                  <a:lumMod val="75000"/>
                </a:srgbClr>
              </a:solidFill>
              <a:latin typeface="XCCW Joined 1a" panose="03050602040000000000" pitchFamily="66" charset="0"/>
            </a:endParaRPr>
          </a:p>
          <a:p>
            <a:pPr lvl="0" algn="ctr"/>
            <a:r>
              <a:rPr lang="en-GB" sz="2400" b="1" dirty="0">
                <a:solidFill>
                  <a:srgbClr val="70AD47">
                    <a:lumMod val="75000"/>
                  </a:srgbClr>
                </a:solidFill>
                <a:latin typeface="Comic Sans MS" panose="030F0702030302020204" pitchFamily="66" charset="0"/>
              </a:rPr>
              <a:t>Phonics is a way of teaching children the skills of </a:t>
            </a:r>
            <a:r>
              <a:rPr lang="en-GB" sz="2400" b="1" u="sng" dirty="0">
                <a:solidFill>
                  <a:srgbClr val="70AD47">
                    <a:lumMod val="75000"/>
                  </a:srgbClr>
                </a:solidFill>
                <a:latin typeface="Comic Sans MS" panose="030F0702030302020204" pitchFamily="66" charset="0"/>
              </a:rPr>
              <a:t>reading</a:t>
            </a:r>
            <a:r>
              <a:rPr lang="en-GB" sz="2400" b="1" dirty="0">
                <a:solidFill>
                  <a:srgbClr val="70AD47">
                    <a:lumMod val="75000"/>
                  </a:srgbClr>
                </a:solidFill>
                <a:latin typeface="Comic Sans MS" panose="030F0702030302020204" pitchFamily="66" charset="0"/>
              </a:rPr>
              <a:t> and </a:t>
            </a:r>
            <a:r>
              <a:rPr lang="en-GB" sz="2400" b="1" u="sng" dirty="0">
                <a:solidFill>
                  <a:srgbClr val="70AD47">
                    <a:lumMod val="75000"/>
                  </a:srgbClr>
                </a:solidFill>
                <a:latin typeface="Comic Sans MS" panose="030F0702030302020204" pitchFamily="66" charset="0"/>
              </a:rPr>
              <a:t>writing. </a:t>
            </a:r>
          </a:p>
          <a:p>
            <a:pPr lvl="0" algn="ctr"/>
            <a:endParaRPr lang="en-GB" sz="2000" b="1" u="sng"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rPr>
              <a:t>Phonics is taught </a:t>
            </a:r>
            <a:r>
              <a:rPr lang="en-GB" sz="2000" b="1" dirty="0">
                <a:solidFill>
                  <a:prstClr val="black"/>
                </a:solidFill>
                <a:latin typeface="Comic Sans MS" panose="030F0702030302020204" pitchFamily="66" charset="0"/>
              </a:rPr>
              <a:t>every day </a:t>
            </a:r>
            <a:r>
              <a:rPr lang="en-GB" sz="2000" dirty="0">
                <a:solidFill>
                  <a:prstClr val="black"/>
                </a:solidFill>
                <a:latin typeface="Comic Sans MS" panose="030F0702030302020204" pitchFamily="66" charset="0"/>
              </a:rPr>
              <a:t>in a discreet 20 minute session. </a:t>
            </a:r>
          </a:p>
          <a:p>
            <a:pPr marL="285750" lvl="0" indent="-285750">
              <a:buFont typeface="Arial" panose="020B0604020202020204" pitchFamily="34" charset="0"/>
              <a:buChar char="•"/>
            </a:pPr>
            <a:endParaRPr lang="en-GB" sz="2000"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rPr>
              <a:t>Phonics is differentiated in each class and children are grouped based on their phonics needs. </a:t>
            </a:r>
          </a:p>
          <a:p>
            <a:pPr marL="285750" lvl="0" indent="-285750">
              <a:buFont typeface="Arial" panose="020B0604020202020204" pitchFamily="34" charset="0"/>
              <a:buChar char="•"/>
            </a:pPr>
            <a:endParaRPr lang="en-GB" sz="2000"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rPr>
              <a:t>Phonics is reinforced throughout all lessons and learning, to embed the skills and knowledge. </a:t>
            </a:r>
          </a:p>
        </p:txBody>
      </p:sp>
      <p:pic>
        <p:nvPicPr>
          <p:cNvPr id="10" name="Picture 9">
            <a:extLst>
              <a:ext uri="{FF2B5EF4-FFF2-40B4-BE49-F238E27FC236}">
                <a16:creationId xmlns:a16="http://schemas.microsoft.com/office/drawing/2014/main" id="{0127B2B1-58B5-69D8-C401-7710C506313D}"/>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foregroundMark x1="58559" y1="57709" x2="58559" y2="57709"/>
                        <a14:foregroundMark x1="49099" y1="60352" x2="49099" y2="60352"/>
                      </a14:backgroundRemoval>
                    </a14:imgEffect>
                  </a14:imgLayer>
                </a14:imgProps>
              </a:ext>
              <a:ext uri="{28A0092B-C50C-407E-A947-70E740481C1C}">
                <a14:useLocalDpi xmlns:a14="http://schemas.microsoft.com/office/drawing/2010/main" val="0"/>
              </a:ext>
            </a:extLst>
          </a:blip>
          <a:stretch>
            <a:fillRect/>
          </a:stretch>
        </p:blipFill>
        <p:spPr>
          <a:xfrm>
            <a:off x="10243530" y="4704636"/>
            <a:ext cx="1762988" cy="1802695"/>
          </a:xfrm>
          <a:prstGeom prst="rect">
            <a:avLst/>
          </a:prstGeom>
        </p:spPr>
      </p:pic>
    </p:spTree>
    <p:extLst>
      <p:ext uri="{BB962C8B-B14F-4D97-AF65-F5344CB8AC3E}">
        <p14:creationId xmlns:p14="http://schemas.microsoft.com/office/powerpoint/2010/main" val="3689451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7559" y="199114"/>
            <a:ext cx="6473451"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Uniform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CW Cursive Writing 1" panose="03050602040000000000"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CW Cursive Writing 1" panose="03050602040000000000" pitchFamily="66" charset="0"/>
              <a:ea typeface="+mn-ea"/>
              <a:cs typeface="+mn-cs"/>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10052842" y="753112"/>
            <a:ext cx="1741734" cy="2160000"/>
          </a:xfrm>
          <a:prstGeom prst="rect">
            <a:avLst/>
          </a:prstGeom>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223196" y="753112"/>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278059" y="2307225"/>
            <a:ext cx="1549565" cy="2160000"/>
          </a:xfrm>
          <a:prstGeom prst="rect">
            <a:avLst/>
          </a:prstGeom>
        </p:spPr>
      </p:pic>
      <p:sp>
        <p:nvSpPr>
          <p:cNvPr id="10" name="Rectangle 9"/>
          <p:cNvSpPr/>
          <p:nvPr/>
        </p:nvSpPr>
        <p:spPr>
          <a:xfrm>
            <a:off x="332579" y="911364"/>
            <a:ext cx="4778917" cy="563231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Winter Uniform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White collared shirt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Green tie (available through Parent Pay)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Red jumper or cardigan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Girls – Grey school skirt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Boys – Grey school trousers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Black school shoes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Summer Uniform</a:t>
            </a:r>
            <a:endPar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Girls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Red gingham summer dress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Red cardigan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White socks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Black school shoes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Boys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Red polo</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Red jumper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Grey school shorts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Dark socks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Black school shoes</a:t>
            </a:r>
            <a:endPar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1" name="Rectangle 10"/>
          <p:cNvSpPr/>
          <p:nvPr/>
        </p:nvSpPr>
        <p:spPr>
          <a:xfrm>
            <a:off x="5082466" y="3625362"/>
            <a:ext cx="3252297" cy="175432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Children are expected to bring their book bags every day as part of their uniform.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Trainers should only be worn on PE days.</a:t>
            </a:r>
          </a:p>
        </p:txBody>
      </p:sp>
      <mc:AlternateContent xmlns:mc="http://schemas.openxmlformats.org/markup-compatibility/2006" xmlns:p14="http://schemas.microsoft.com/office/powerpoint/2010/main">
        <mc:Choice Requires="p14">
          <p:contentPart p14:bwMode="auto" r:id="rId10">
            <p14:nvContentPartPr>
              <p14:cNvPr id="3" name="Ink 2"/>
              <p14:cNvContentPartPr/>
              <p14:nvPr/>
            </p14:nvContentPartPr>
            <p14:xfrm>
              <a:off x="276120" y="361800"/>
              <a:ext cx="48240" cy="29160"/>
            </p14:xfrm>
          </p:contentPart>
        </mc:Choice>
        <mc:Fallback xmlns="">
          <p:pic>
            <p:nvPicPr>
              <p:cNvPr id="3" name="Ink 2"/>
              <p:cNvPicPr/>
              <p:nvPr/>
            </p:nvPicPr>
            <p:blipFill>
              <a:blip r:embed="rId11"/>
              <a:stretch>
                <a:fillRect/>
              </a:stretch>
            </p:blipFill>
            <p:spPr>
              <a:xfrm>
                <a:off x="260280" y="298440"/>
                <a:ext cx="79920" cy="155880"/>
              </a:xfrm>
              <a:prstGeom prst="rect">
                <a:avLst/>
              </a:prstGeom>
            </p:spPr>
          </p:pic>
        </mc:Fallback>
      </mc:AlternateContent>
    </p:spTree>
    <p:extLst>
      <p:ext uri="{BB962C8B-B14F-4D97-AF65-F5344CB8AC3E}">
        <p14:creationId xmlns:p14="http://schemas.microsoft.com/office/powerpoint/2010/main" val="1656952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703" y="244834"/>
            <a:ext cx="6473451" cy="5847755"/>
          </a:xfrm>
          <a:prstGeom prst="rect">
            <a:avLst/>
          </a:prstGeom>
          <a:noFill/>
        </p:spPr>
        <p:txBody>
          <a:bodyPr wrap="square" rtlCol="0">
            <a:spAutoFit/>
          </a:bodyPr>
          <a:lstStyle/>
          <a:p>
            <a:pPr algn="ctr"/>
            <a:r>
              <a:rPr lang="en-GB" sz="4400" u="sng" dirty="0">
                <a:latin typeface="Comic Sans MS" panose="030F0702030302020204" pitchFamily="66" charset="0"/>
              </a:rPr>
              <a:t>P.E</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pPr lvl="0"/>
            <a:r>
              <a:rPr lang="en-GB" sz="2000" dirty="0">
                <a:solidFill>
                  <a:prstClr val="black"/>
                </a:solidFill>
                <a:latin typeface="Comic Sans MS" panose="030F0702030302020204" pitchFamily="66" charset="0"/>
              </a:rPr>
              <a:t>On our P.E day we ask children to come to school wearing their PE kit.</a:t>
            </a:r>
            <a:endParaRPr lang="en-GB" sz="1200" dirty="0">
              <a:solidFill>
                <a:prstClr val="black"/>
              </a:solidFill>
              <a:latin typeface="Comic Sans MS" panose="030F0702030302020204" pitchFamily="66" charset="0"/>
            </a:endParaRPr>
          </a:p>
          <a:p>
            <a:pPr lvl="0"/>
            <a:r>
              <a:rPr lang="en-GB" sz="2000" dirty="0">
                <a:solidFill>
                  <a:prstClr val="black"/>
                </a:solidFill>
                <a:latin typeface="Comic Sans MS" panose="030F0702030302020204" pitchFamily="66" charset="0"/>
              </a:rPr>
              <a:t>PE day: RL and RH - Thursday</a:t>
            </a:r>
            <a:endParaRPr lang="en-GB" sz="2000" b="1" dirty="0">
              <a:solidFill>
                <a:srgbClr val="7030A0"/>
              </a:solidFill>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r>
              <a:rPr lang="en-US" sz="2000" dirty="0">
                <a:latin typeface="Comic Sans MS" panose="030F0702030302020204" pitchFamily="66" charset="0"/>
              </a:rPr>
              <a:t>A reminder that P.E kit consists of red polo shirt, black jogging bottoms and trainers. Children must come in wearing their school jumper/cardigan. </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addition to their school jumper /cardigan children may come to school with a plain black sweatshirt/hoodie on top of their school jumper/cardigan. Wearing a black hoodie should not replace a school red cardigan/jumper.</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school they take their black hoodie off with their coat and keep it for the PE lesson.</a:t>
            </a:r>
          </a:p>
        </p:txBody>
      </p:sp>
      <p:pic>
        <p:nvPicPr>
          <p:cNvPr id="6" name="Picture 5"/>
          <p:cNvPicPr>
            <a:picLocks noChangeAspect="1"/>
          </p:cNvPicPr>
          <p:nvPr/>
        </p:nvPicPr>
        <p:blipFill>
          <a:blip r:embed="rId2"/>
          <a:stretch>
            <a:fillRect/>
          </a:stretch>
        </p:blipFill>
        <p:spPr>
          <a:xfrm>
            <a:off x="6935739" y="469505"/>
            <a:ext cx="4676775" cy="5829300"/>
          </a:xfrm>
          <a:prstGeom prst="rect">
            <a:avLst/>
          </a:prstGeom>
        </p:spPr>
      </p:pic>
    </p:spTree>
    <p:extLst>
      <p:ext uri="{BB962C8B-B14F-4D97-AF65-F5344CB8AC3E}">
        <p14:creationId xmlns:p14="http://schemas.microsoft.com/office/powerpoint/2010/main" val="2233458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32005" y="161806"/>
            <a:ext cx="7167149" cy="6032421"/>
          </a:xfrm>
          <a:prstGeom prst="rect">
            <a:avLst/>
          </a:prstGeom>
          <a:noFill/>
        </p:spPr>
        <p:txBody>
          <a:bodyPr wrap="square" rtlCol="0">
            <a:spAutoFit/>
          </a:bodyPr>
          <a:lstStyle/>
          <a:p>
            <a:pPr algn="ctr"/>
            <a:r>
              <a:rPr lang="en-GB" sz="4400" u="sng" dirty="0">
                <a:latin typeface="Comic Sans MS" panose="030F0702030302020204" pitchFamily="66" charset="0"/>
              </a:rPr>
              <a:t>Jewellery</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r>
              <a:rPr lang="en-GB" sz="2000" dirty="0">
                <a:latin typeface="Comic Sans MS" panose="030F0702030302020204" pitchFamily="66" charset="0"/>
              </a:rPr>
              <a:t>The wearing of any jewellery is not encouraged, watches are the only exception. We only allow analogue watches that support children to learn to tell the time - no digital/smart watches are permitted. </a:t>
            </a:r>
          </a:p>
          <a:p>
            <a:r>
              <a:rPr lang="en-GB" sz="2000" dirty="0">
                <a:latin typeface="Comic Sans MS" panose="030F0702030302020204" pitchFamily="66" charset="0"/>
              </a:rPr>
              <a:t> </a:t>
            </a:r>
          </a:p>
          <a:p>
            <a:r>
              <a:rPr lang="en-GB" sz="2000" dirty="0">
                <a:latin typeface="Comic Sans MS" panose="030F0702030302020204" pitchFamily="66" charset="0"/>
              </a:rPr>
              <a:t>Children must not wear rings, chains, necklaces or earrings that hang below the ear e.g. sleepers.  If parents still wish children to wear earrings, despite the risks of injury, only the small plain tiny stud type are allowed (maximum number of one per ear in the centre of the lobe). Staff cannot be held responsible for looking after items of jewellery such as watches or studs. </a:t>
            </a:r>
          </a:p>
          <a:p>
            <a:r>
              <a:rPr lang="en-GB" sz="2000" dirty="0">
                <a:latin typeface="Comic Sans MS" panose="030F0702030302020204" pitchFamily="66" charset="0"/>
              </a:rPr>
              <a:t>Children are also expected to take their own earrings out for P.E lessons as required.</a:t>
            </a:r>
          </a:p>
          <a:p>
            <a:endParaRPr lang="en-GB" sz="2000" dirty="0">
              <a:latin typeface="Comic Sans MS" panose="030F0702030302020204" pitchFamily="66" charset="0"/>
            </a:endParaRPr>
          </a:p>
          <a:p>
            <a:r>
              <a:rPr lang="en-GB" sz="2000" dirty="0">
                <a:latin typeface="Comic Sans MS" panose="030F0702030302020204" pitchFamily="66" charset="0"/>
              </a:rPr>
              <a:t>Therefore, we discourage any jewellery on P.E days.</a:t>
            </a:r>
          </a:p>
        </p:txBody>
      </p:sp>
    </p:spTree>
    <p:extLst>
      <p:ext uri="{BB962C8B-B14F-4D97-AF65-F5344CB8AC3E}">
        <p14:creationId xmlns:p14="http://schemas.microsoft.com/office/powerpoint/2010/main" val="2720995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4411C6-A81E-A344-C1A6-18AE7D9283C1}"/>
              </a:ext>
            </a:extLst>
          </p:cNvPr>
          <p:cNvSpPr txBox="1"/>
          <p:nvPr/>
        </p:nvSpPr>
        <p:spPr>
          <a:xfrm>
            <a:off x="2710873" y="273905"/>
            <a:ext cx="62677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Attendance</a:t>
            </a:r>
          </a:p>
        </p:txBody>
      </p:sp>
      <p:sp>
        <p:nvSpPr>
          <p:cNvPr id="4" name="TextBox 3">
            <a:extLst>
              <a:ext uri="{FF2B5EF4-FFF2-40B4-BE49-F238E27FC236}">
                <a16:creationId xmlns:a16="http://schemas.microsoft.com/office/drawing/2014/main" id="{D6505983-ADCC-B0DD-7E7E-0E8D079C74C0}"/>
              </a:ext>
            </a:extLst>
          </p:cNvPr>
          <p:cNvSpPr txBox="1"/>
          <p:nvPr/>
        </p:nvSpPr>
        <p:spPr>
          <a:xfrm>
            <a:off x="434108" y="745479"/>
            <a:ext cx="11619345"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rPr>
              <a:t>Regular school attendance is essential if children are to enjoy their education and make good progress. </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rPr>
              <a:t>At St. Anne’s Catholic Primary School, 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rPr>
              <a:t>Expected levels of attendance: </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mn-cs"/>
            </a:endParaRPr>
          </a:p>
        </p:txBody>
      </p:sp>
      <p:graphicFrame>
        <p:nvGraphicFramePr>
          <p:cNvPr id="16" name="Table 15">
            <a:extLst>
              <a:ext uri="{FF2B5EF4-FFF2-40B4-BE49-F238E27FC236}">
                <a16:creationId xmlns:a16="http://schemas.microsoft.com/office/drawing/2014/main" id="{5C8C13F1-8ADA-C433-B0FD-851A9FEF5177}"/>
              </a:ext>
            </a:extLst>
          </p:cNvPr>
          <p:cNvGraphicFramePr>
            <a:graphicFrameLocks noGrp="1"/>
          </p:cNvGraphicFramePr>
          <p:nvPr/>
        </p:nvGraphicFramePr>
        <p:xfrm>
          <a:off x="286326" y="2315139"/>
          <a:ext cx="4590329" cy="4114800"/>
        </p:xfrm>
        <a:graphic>
          <a:graphicData uri="http://schemas.openxmlformats.org/drawingml/2006/table">
            <a:tbl>
              <a:tblPr firstRow="1" firstCol="1" bandRow="1"/>
              <a:tblGrid>
                <a:gridCol w="1079514">
                  <a:extLst>
                    <a:ext uri="{9D8B030D-6E8A-4147-A177-3AD203B41FA5}">
                      <a16:colId xmlns:a16="http://schemas.microsoft.com/office/drawing/2014/main" val="2391653807"/>
                    </a:ext>
                  </a:extLst>
                </a:gridCol>
                <a:gridCol w="3510815">
                  <a:extLst>
                    <a:ext uri="{9D8B030D-6E8A-4147-A177-3AD203B41FA5}">
                      <a16:colId xmlns:a16="http://schemas.microsoft.com/office/drawing/2014/main" val="1614320537"/>
                    </a:ext>
                  </a:extLst>
                </a:gridCol>
              </a:tblGrid>
              <a:tr h="0">
                <a:tc>
                  <a:txBody>
                    <a:bodyPr/>
                    <a:lstStyle/>
                    <a:p>
                      <a:pPr algn="ctr"/>
                      <a:r>
                        <a:rPr lang="en-US"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US" sz="1000" b="1" dirty="0">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98-100%</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GB"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Excellent.  Accessing all learning opportunities</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580957017"/>
                  </a:ext>
                </a:extLst>
              </a:tr>
              <a:tr h="0">
                <a:tc>
                  <a:txBody>
                    <a:bodyPr/>
                    <a:lstStyle/>
                    <a:p>
                      <a:pPr algn="ctr"/>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96-97%</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GB"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Good.  Very few learning opportunities missed</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32036529"/>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94-95%</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50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10 school days absent in an academic year</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545920560"/>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92-93%</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75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15 school days absent in an academic year.  </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66078726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90-92</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Severe risk of under 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19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GB" sz="100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1415611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 and below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over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persistently absent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upwards of 22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60507403"/>
                  </a:ext>
                </a:extLst>
              </a:tr>
              <a:tr h="0">
                <a:tc>
                  <a:txBody>
                    <a:bodyPr/>
                    <a:lstStyle/>
                    <a:p>
                      <a:pPr algn="ctr"/>
                      <a:r>
                        <a:rPr lang="en-GB"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p>
                      <a:pPr algn="ctr"/>
                      <a:r>
                        <a:rPr lang="en-GB"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50% and below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severely absent </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At least half of all lesson and days missed</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48747654"/>
                  </a:ext>
                </a:extLst>
              </a:tr>
            </a:tbl>
          </a:graphicData>
        </a:graphic>
      </p:graphicFrame>
      <p:sp>
        <p:nvSpPr>
          <p:cNvPr id="25" name="TextBox 24">
            <a:extLst>
              <a:ext uri="{FF2B5EF4-FFF2-40B4-BE49-F238E27FC236}">
                <a16:creationId xmlns:a16="http://schemas.microsoft.com/office/drawing/2014/main" id="{94E5534E-CCD7-9D3E-3CAD-32853CD25484}"/>
              </a:ext>
            </a:extLst>
          </p:cNvPr>
          <p:cNvSpPr txBox="1"/>
          <p:nvPr/>
        </p:nvSpPr>
        <p:spPr>
          <a:xfrm>
            <a:off x="5218545" y="2254494"/>
            <a:ext cx="6096000" cy="203132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School Day and Punctuality</a:t>
            </a:r>
            <a:endParaRPr kumimoji="0" lang="en-GB" sz="1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Calibri" panose="020F0502020204030204" pitchFamily="34" charset="0"/>
              </a:rPr>
              <a:t> </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rial" panose="020B0604020202020204" pitchFamily="34" charset="0"/>
              </a:rPr>
              <a:t>It is important that pupils are punctual so that they do not miss out on the beginning of each school day.  Children must attend on time to be given a present mark for the session.  </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Calibri" panose="020F0502020204030204" pitchFamily="34" charset="0"/>
              </a:rPr>
              <a:t> </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rial" panose="020B0604020202020204" pitchFamily="34" charset="0"/>
              </a:rPr>
              <a:t>If a pupil arrives late to school every day, their learning begins to suffer.  Below is a graph showing how being late to school every-day over a school year adds up to lost learning time</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graphicFrame>
        <p:nvGraphicFramePr>
          <p:cNvPr id="26" name="Object 25">
            <a:extLst>
              <a:ext uri="{FF2B5EF4-FFF2-40B4-BE49-F238E27FC236}">
                <a16:creationId xmlns:a16="http://schemas.microsoft.com/office/drawing/2014/main" id="{A721D1FE-40E1-2485-FCEC-A02BFA410D28}"/>
              </a:ext>
            </a:extLst>
          </p:cNvPr>
          <p:cNvGraphicFramePr>
            <a:graphicFrameLocks noChangeAspect="1"/>
          </p:cNvGraphicFramePr>
          <p:nvPr/>
        </p:nvGraphicFramePr>
        <p:xfrm>
          <a:off x="5381913" y="4580584"/>
          <a:ext cx="6135193" cy="1783271"/>
        </p:xfrm>
        <a:graphic>
          <a:graphicData uri="http://schemas.openxmlformats.org/presentationml/2006/ole">
            <mc:AlternateContent xmlns:mc="http://schemas.openxmlformats.org/markup-compatibility/2006">
              <mc:Choice xmlns:v="urn:schemas-microsoft-com:vml" Requires="v">
                <p:oleObj name="Document" r:id="rId2" imgW="5271188" imgH="1532084" progId="Word.Document.12">
                  <p:embed/>
                </p:oleObj>
              </mc:Choice>
              <mc:Fallback>
                <p:oleObj name="Document" r:id="rId2" imgW="5271188" imgH="1532084" progId="Word.Document.12">
                  <p:embed/>
                  <p:pic>
                    <p:nvPicPr>
                      <p:cNvPr id="26" name="Object 25">
                        <a:extLst>
                          <a:ext uri="{FF2B5EF4-FFF2-40B4-BE49-F238E27FC236}">
                            <a16:creationId xmlns:a16="http://schemas.microsoft.com/office/drawing/2014/main" id="{A721D1FE-40E1-2485-FCEC-A02BFA410D28}"/>
                          </a:ext>
                        </a:extLst>
                      </p:cNvPr>
                      <p:cNvPicPr/>
                      <p:nvPr/>
                    </p:nvPicPr>
                    <p:blipFill>
                      <a:blip r:embed="rId3"/>
                      <a:stretch>
                        <a:fillRect/>
                      </a:stretch>
                    </p:blipFill>
                    <p:spPr>
                      <a:xfrm>
                        <a:off x="5381913" y="4580584"/>
                        <a:ext cx="6135193" cy="1783271"/>
                      </a:xfrm>
                      <a:prstGeom prst="rect">
                        <a:avLst/>
                      </a:prstGeom>
                    </p:spPr>
                  </p:pic>
                </p:oleObj>
              </mc:Fallback>
            </mc:AlternateContent>
          </a:graphicData>
        </a:graphic>
      </p:graphicFrame>
    </p:spTree>
    <p:extLst>
      <p:ext uri="{BB962C8B-B14F-4D97-AF65-F5344CB8AC3E}">
        <p14:creationId xmlns:p14="http://schemas.microsoft.com/office/powerpoint/2010/main" val="4274100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6EBB3-7AC3-5842-6CD1-14C31A5DB60A}"/>
              </a:ext>
            </a:extLst>
          </p:cNvPr>
          <p:cNvSpPr>
            <a:spLocks noGrp="1"/>
          </p:cNvSpPr>
          <p:nvPr>
            <p:ph type="title"/>
          </p:nvPr>
        </p:nvSpPr>
        <p:spPr>
          <a:xfrm>
            <a:off x="838200" y="260565"/>
            <a:ext cx="10515600" cy="840943"/>
          </a:xfrm>
        </p:spPr>
        <p:txBody>
          <a:bodyPr>
            <a:normAutofit/>
          </a:bodyPr>
          <a:lstStyle/>
          <a:p>
            <a:pPr algn="ctr"/>
            <a:r>
              <a:rPr lang="en-GB" sz="2800" dirty="0">
                <a:latin typeface="Comic Sans MS" panose="030F0702030302020204" pitchFamily="66" charset="0"/>
              </a:rPr>
              <a:t>Leave of absence</a:t>
            </a:r>
          </a:p>
        </p:txBody>
      </p:sp>
      <p:graphicFrame>
        <p:nvGraphicFramePr>
          <p:cNvPr id="8" name="Diagram 7">
            <a:extLst>
              <a:ext uri="{FF2B5EF4-FFF2-40B4-BE49-F238E27FC236}">
                <a16:creationId xmlns:a16="http://schemas.microsoft.com/office/drawing/2014/main" id="{4CD53087-542B-9B31-D5D3-94B4B1FC48F6}"/>
              </a:ext>
            </a:extLst>
          </p:cNvPr>
          <p:cNvGraphicFramePr/>
          <p:nvPr/>
        </p:nvGraphicFramePr>
        <p:xfrm>
          <a:off x="197427" y="978284"/>
          <a:ext cx="1179714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Rounded Corners 10">
            <a:extLst>
              <a:ext uri="{FF2B5EF4-FFF2-40B4-BE49-F238E27FC236}">
                <a16:creationId xmlns:a16="http://schemas.microsoft.com/office/drawing/2014/main" id="{C64F2D95-A7D2-5CB4-1DBB-0BDD8B14FC03}"/>
              </a:ext>
            </a:extLst>
          </p:cNvPr>
          <p:cNvSpPr/>
          <p:nvPr/>
        </p:nvSpPr>
        <p:spPr>
          <a:xfrm>
            <a:off x="498765" y="3428999"/>
            <a:ext cx="2096653" cy="234372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highlight>
                  <a:srgbClr val="000000"/>
                </a:highlight>
                <a:uLnTx/>
                <a:uFillTx/>
                <a:latin typeface="Calibri" panose="020F0502020204030204"/>
                <a:ea typeface="+mn-ea"/>
                <a:cs typeface="+mn-cs"/>
              </a:rPr>
              <a:t>Please note: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A leave of absence form will need to be completed at least 2 weeks before the absence.</a:t>
            </a:r>
          </a:p>
        </p:txBody>
      </p:sp>
    </p:spTree>
    <p:extLst>
      <p:ext uri="{BB962C8B-B14F-4D97-AF65-F5344CB8AC3E}">
        <p14:creationId xmlns:p14="http://schemas.microsoft.com/office/powerpoint/2010/main" val="9048363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0873" y="273905"/>
            <a:ext cx="62677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Solihull Family Hubs</a:t>
            </a:r>
          </a:p>
        </p:txBody>
      </p:sp>
      <p:pic>
        <p:nvPicPr>
          <p:cNvPr id="6" name="Picture 5" descr="A brochure of a family home&#10;&#10;Description automatically generated">
            <a:extLst>
              <a:ext uri="{FF2B5EF4-FFF2-40B4-BE49-F238E27FC236}">
                <a16:creationId xmlns:a16="http://schemas.microsoft.com/office/drawing/2014/main" id="{5A31B876-055C-F72A-1807-C6B5D478DF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7281" y="914226"/>
            <a:ext cx="3699773" cy="5251222"/>
          </a:xfrm>
          <a:prstGeom prst="rect">
            <a:avLst/>
          </a:prstGeom>
        </p:spPr>
      </p:pic>
      <p:sp>
        <p:nvSpPr>
          <p:cNvPr id="11" name="TextBox 10">
            <a:extLst>
              <a:ext uri="{FF2B5EF4-FFF2-40B4-BE49-F238E27FC236}">
                <a16:creationId xmlns:a16="http://schemas.microsoft.com/office/drawing/2014/main" id="{2432A8D4-4D81-C353-7659-FCAA3C28C8E2}"/>
              </a:ext>
            </a:extLst>
          </p:cNvPr>
          <p:cNvSpPr txBox="1"/>
          <p:nvPr/>
        </p:nvSpPr>
        <p:spPr>
          <a:xfrm>
            <a:off x="350982" y="797125"/>
            <a:ext cx="7426035" cy="55399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New Family Hubs have opened in Solihull. Our local one is the Riverside Hub, which is in the building outside the school gates on Bosworth Drive.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Services within the family hub: </a:t>
            </a: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Health visitors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Midwives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SOLAR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SENDIAS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Urban Heard (Youth Group)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Stay and Play (including a sensory room, which you book via the Hubs)</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Solihull College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Solihull Housing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Women’s Community Drop in</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Coffee mornings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And many more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The hubs have clothing banks and Evergreen and Elmwood have a community pantry for all to use.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Scan the QR code to download the app, and you will see all of the upcoming events.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11209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E3F081D-C3A8-9A83-3BE2-6DE9E1B95C56}"/>
              </a:ext>
            </a:extLst>
          </p:cNvPr>
          <p:cNvSpPr txBox="1"/>
          <p:nvPr/>
        </p:nvSpPr>
        <p:spPr>
          <a:xfrm>
            <a:off x="250967" y="851258"/>
            <a:ext cx="6494890" cy="6001643"/>
          </a:xfrm>
          <a:prstGeom prst="rect">
            <a:avLst/>
          </a:prstGeom>
          <a:noFill/>
        </p:spPr>
        <p:txBody>
          <a:bodyPr wrap="square">
            <a:spAutoFit/>
          </a:bodyPr>
          <a:lstStyle/>
          <a:p>
            <a:pPr marL="285750" indent="-285750">
              <a:buFont typeface="Arial" panose="020B0604020202020204" pitchFamily="34" charset="0"/>
              <a:buChar char="•"/>
              <a:defRPr/>
            </a:pPr>
            <a:endParaRPr lang="en-GB" dirty="0">
              <a:solidFill>
                <a:prstClr val="black"/>
              </a:solidFill>
              <a:highlight>
                <a:srgbClr val="FFFF00"/>
              </a:highlight>
              <a:cs typeface="Arial" panose="020B0604020202020204" pitchFamily="34" charset="0"/>
            </a:endParaRPr>
          </a:p>
          <a:p>
            <a:pPr marL="285750" indent="-285750">
              <a:buFont typeface="Arial" panose="020B0604020202020204" pitchFamily="34" charset="0"/>
              <a:buChar char="•"/>
              <a:defRPr/>
            </a:pPr>
            <a:r>
              <a:rPr lang="en-GB" dirty="0">
                <a:solidFill>
                  <a:prstClr val="black"/>
                </a:solidFill>
                <a:cs typeface="Arial" panose="020B0604020202020204" pitchFamily="34" charset="0"/>
              </a:rPr>
              <a:t>Please apply and register for free school meals as soon as your child enters Reception.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b="0" i="0" u="none" strike="noStrike" kern="1200" cap="none" spc="0" normalizeH="0" baseline="0" noProof="0" dirty="0">
              <a:ln>
                <a:noFill/>
              </a:ln>
              <a:solidFill>
                <a:prstClr val="black"/>
              </a:solidFill>
              <a:effectLst/>
              <a:uLnTx/>
              <a:uFillTx/>
            </a:endParaRPr>
          </a:p>
          <a:p>
            <a:pPr marL="285750" lvl="0" indent="-285750">
              <a:buFont typeface="Arial" panose="020B0604020202020204" pitchFamily="34" charset="0"/>
              <a:buChar char="•"/>
              <a:defRPr/>
            </a:pPr>
            <a:r>
              <a:rPr kumimoji="0" lang="en-GB" b="0" i="0" u="none" strike="noStrike" kern="1200" cap="none" spc="0" normalizeH="0" baseline="0" noProof="0" dirty="0">
                <a:ln>
                  <a:noFill/>
                </a:ln>
                <a:solidFill>
                  <a:prstClr val="black"/>
                </a:solidFill>
                <a:effectLst/>
                <a:uLnTx/>
                <a:uFillTx/>
              </a:rPr>
              <a:t>To order your child’s dinner, please login through our online</a:t>
            </a:r>
            <a:r>
              <a:rPr kumimoji="0" lang="en-GB" b="0" i="0" u="none" strike="noStrike" kern="1200" cap="none" spc="0" normalizeH="0" noProof="0" dirty="0">
                <a:ln>
                  <a:noFill/>
                </a:ln>
                <a:solidFill>
                  <a:prstClr val="black"/>
                </a:solidFill>
                <a:effectLst/>
                <a:uLnTx/>
                <a:uFillTx/>
              </a:rPr>
              <a:t> ordering system ParentPay: </a:t>
            </a:r>
            <a:r>
              <a:rPr kumimoji="0" lang="en-GB" b="0" i="0" u="none" strike="noStrike" kern="1200" cap="none" spc="0" normalizeH="0" noProof="0" dirty="0">
                <a:ln>
                  <a:noFill/>
                </a:ln>
                <a:solidFill>
                  <a:prstClr val="black"/>
                </a:solidFill>
                <a:effectLst/>
                <a:uLnTx/>
                <a:uFillTx/>
                <a:hlinkClick r:id="rId2"/>
              </a:rPr>
              <a:t>https://app.parentpay.com/public/client/security/v5/#/login</a:t>
            </a:r>
            <a:endParaRPr kumimoji="0" lang="en-GB" b="0" i="0" u="none" strike="noStrike" kern="1200" cap="none" spc="0" normalizeH="0" noProof="0" dirty="0">
              <a:ln>
                <a:noFill/>
              </a:ln>
              <a:solidFill>
                <a:prstClr val="black"/>
              </a:solidFill>
              <a:effectLst/>
              <a:uLnTx/>
              <a:uFillTx/>
            </a:endParaRPr>
          </a:p>
          <a:p>
            <a:pPr marL="285750" lvl="0" indent="-285750">
              <a:buFont typeface="Arial" panose="020B0604020202020204" pitchFamily="34" charset="0"/>
              <a:buChar char="•"/>
              <a:defRPr/>
            </a:pPr>
            <a:endParaRPr lang="en-GB" dirty="0"/>
          </a:p>
          <a:p>
            <a:pPr lvl="0">
              <a:defRPr/>
            </a:pPr>
            <a:endParaRPr lang="en-GB" dirty="0">
              <a:highlight>
                <a:srgbClr val="FFFF00"/>
              </a:highlight>
            </a:endParaRPr>
          </a:p>
          <a:p>
            <a:pPr marL="285750" lvl="0" indent="-285750">
              <a:buFont typeface="Arial" panose="020B0604020202020204" pitchFamily="34" charset="0"/>
              <a:buChar char="•"/>
              <a:defRPr/>
            </a:pPr>
            <a:r>
              <a:rPr lang="en-GB" dirty="0"/>
              <a:t>Meals can be ordered until 8.00am on the given day. Essentially, you should register without delay to activate your accounts and get ordering for the following week </a:t>
            </a:r>
          </a:p>
          <a:p>
            <a:pPr marL="285750" lvl="0" indent="-285750">
              <a:buFont typeface="Arial" panose="020B0604020202020204" pitchFamily="34" charset="0"/>
              <a:buChar char="•"/>
              <a:defRPr/>
            </a:pPr>
            <a:endParaRPr lang="en-GB" dirty="0"/>
          </a:p>
          <a:p>
            <a:pPr marL="285750" lvl="0" indent="-285750">
              <a:buFont typeface="Arial" panose="020B0604020202020204" pitchFamily="34" charset="0"/>
              <a:buChar char="•"/>
              <a:defRPr/>
            </a:pPr>
            <a:r>
              <a:rPr lang="en-GB" dirty="0"/>
              <a:t>A variety of hot and nutritious dinner options are available everyday, including a jacket potato, pasta pot, sandwiches or wrap or baguette. </a:t>
            </a:r>
          </a:p>
          <a:p>
            <a:pPr marL="285750" lvl="0" indent="-285750">
              <a:buFont typeface="Arial" panose="020B0604020202020204" pitchFamily="34" charset="0"/>
              <a:buChar char="•"/>
              <a:defRPr/>
            </a:pPr>
            <a:endParaRPr lang="en-GB" dirty="0"/>
          </a:p>
          <a:p>
            <a:pPr marL="285750" lvl="0" indent="-285750">
              <a:buFont typeface="Arial" panose="020B0604020202020204" pitchFamily="34" charset="0"/>
              <a:buChar char="•"/>
              <a:defRPr/>
            </a:pPr>
            <a:r>
              <a:rPr lang="en-GB" dirty="0"/>
              <a:t>I you cannot access you ParentPay account please contact the school office via parent mail. </a:t>
            </a:r>
          </a:p>
          <a:p>
            <a:pPr marR="0" lvl="0" algn="l" defTabSz="914400" rtl="0" eaLnBrk="1" fontAlgn="auto" latinLnBrk="0" hangingPunct="1">
              <a:lnSpc>
                <a:spcPct val="100000"/>
              </a:lnSpc>
              <a:spcBef>
                <a:spcPts val="0"/>
              </a:spcBef>
              <a:spcAft>
                <a:spcPts val="0"/>
              </a:spcAft>
              <a:buClrTx/>
              <a:buSzTx/>
              <a:tabLst/>
              <a:defRPr/>
            </a:pPr>
            <a:endParaRPr lang="en-GB" sz="1400" dirty="0">
              <a:solidFill>
                <a:prstClr val="black"/>
              </a:solidFill>
            </a:endParaRPr>
          </a:p>
          <a:p>
            <a:pPr marR="0" lvl="0" algn="l" defTabSz="914400" rtl="0" eaLnBrk="1" fontAlgn="auto" latinLnBrk="0" hangingPunct="1">
              <a:lnSpc>
                <a:spcPct val="100000"/>
              </a:lnSpc>
              <a:spcBef>
                <a:spcPts val="0"/>
              </a:spcBef>
              <a:spcAft>
                <a:spcPts val="0"/>
              </a:spcAft>
              <a:buClrTx/>
              <a:buSzTx/>
              <a:tabLst/>
              <a:defRPr/>
            </a:pPr>
            <a:endParaRPr lang="en-GB" sz="1400" dirty="0">
              <a:solidFill>
                <a:prstClr val="black"/>
              </a:solidFill>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400" b="0" i="0" u="none" strike="noStrike" kern="1200" cap="none" spc="0" normalizeH="0" baseline="0" noProof="0" dirty="0">
              <a:ln>
                <a:noFill/>
              </a:ln>
              <a:solidFill>
                <a:prstClr val="black"/>
              </a:solidFill>
              <a:effectLst/>
              <a:uLnTx/>
              <a:uFillTx/>
            </a:endParaRPr>
          </a:p>
        </p:txBody>
      </p:sp>
      <p:pic>
        <p:nvPicPr>
          <p:cNvPr id="6" name="Picture 5">
            <a:extLst>
              <a:ext uri="{FF2B5EF4-FFF2-40B4-BE49-F238E27FC236}">
                <a16:creationId xmlns:a16="http://schemas.microsoft.com/office/drawing/2014/main" id="{2C7778FC-3115-2BFC-5878-356AF37328FE}"/>
              </a:ext>
            </a:extLst>
          </p:cNvPr>
          <p:cNvPicPr>
            <a:picLocks noChangeAspect="1"/>
          </p:cNvPicPr>
          <p:nvPr/>
        </p:nvPicPr>
        <p:blipFill>
          <a:blip r:embed="rId3"/>
          <a:stretch>
            <a:fillRect/>
          </a:stretch>
        </p:blipFill>
        <p:spPr>
          <a:xfrm>
            <a:off x="7050240" y="1502743"/>
            <a:ext cx="4559867" cy="3706566"/>
          </a:xfrm>
          <a:prstGeom prst="rect">
            <a:avLst/>
          </a:prstGeom>
        </p:spPr>
      </p:pic>
      <p:sp>
        <p:nvSpPr>
          <p:cNvPr id="8" name="TextBox 7">
            <a:extLst>
              <a:ext uri="{FF2B5EF4-FFF2-40B4-BE49-F238E27FC236}">
                <a16:creationId xmlns:a16="http://schemas.microsoft.com/office/drawing/2014/main" id="{3E2824D5-D2C3-E44C-7FEA-756E0BAFBDA7}"/>
              </a:ext>
            </a:extLst>
          </p:cNvPr>
          <p:cNvSpPr txBox="1"/>
          <p:nvPr/>
        </p:nvSpPr>
        <p:spPr>
          <a:xfrm>
            <a:off x="3084946" y="415514"/>
            <a:ext cx="580967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School Dinners</a:t>
            </a:r>
          </a:p>
        </p:txBody>
      </p:sp>
    </p:spTree>
    <p:extLst>
      <p:ext uri="{BB962C8B-B14F-4D97-AF65-F5344CB8AC3E}">
        <p14:creationId xmlns:p14="http://schemas.microsoft.com/office/powerpoint/2010/main" val="2945003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51017" y="430574"/>
            <a:ext cx="62677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Half Term Curriculum Overview</a:t>
            </a:r>
          </a:p>
        </p:txBody>
      </p:sp>
      <p:sp>
        <p:nvSpPr>
          <p:cNvPr id="8" name="TextBox 7"/>
          <p:cNvSpPr txBox="1"/>
          <p:nvPr/>
        </p:nvSpPr>
        <p:spPr>
          <a:xfrm>
            <a:off x="639748" y="1163674"/>
            <a:ext cx="10890613"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Each half term your child will bring home an overview of the curriculum for the upcoming weeks. Please have a look at these with your children and talk about some of the language and things we will be looking at in preparation. Curriculum overviews are good for consolidating learning at home.  </a:t>
            </a:r>
          </a:p>
        </p:txBody>
      </p:sp>
      <p:pic>
        <p:nvPicPr>
          <p:cNvPr id="2" name="Picture 1"/>
          <p:cNvPicPr>
            <a:picLocks noChangeAspect="1"/>
          </p:cNvPicPr>
          <p:nvPr/>
        </p:nvPicPr>
        <p:blipFill>
          <a:blip r:embed="rId2"/>
          <a:stretch>
            <a:fillRect/>
          </a:stretch>
        </p:blipFill>
        <p:spPr>
          <a:xfrm>
            <a:off x="399494" y="2296884"/>
            <a:ext cx="3713811" cy="2579543"/>
          </a:xfrm>
          <a:prstGeom prst="rect">
            <a:avLst/>
          </a:prstGeom>
        </p:spPr>
      </p:pic>
      <p:pic>
        <p:nvPicPr>
          <p:cNvPr id="5" name="Picture 4"/>
          <p:cNvPicPr>
            <a:picLocks noChangeAspect="1"/>
          </p:cNvPicPr>
          <p:nvPr/>
        </p:nvPicPr>
        <p:blipFill>
          <a:blip r:embed="rId3"/>
          <a:stretch>
            <a:fillRect/>
          </a:stretch>
        </p:blipFill>
        <p:spPr>
          <a:xfrm>
            <a:off x="4228009" y="3823843"/>
            <a:ext cx="3713811" cy="2579543"/>
          </a:xfrm>
          <a:prstGeom prst="rect">
            <a:avLst/>
          </a:prstGeom>
        </p:spPr>
      </p:pic>
      <p:pic>
        <p:nvPicPr>
          <p:cNvPr id="10" name="Picture 9"/>
          <p:cNvPicPr>
            <a:picLocks noChangeAspect="1"/>
          </p:cNvPicPr>
          <p:nvPr/>
        </p:nvPicPr>
        <p:blipFill>
          <a:blip r:embed="rId4"/>
          <a:stretch>
            <a:fillRect/>
          </a:stretch>
        </p:blipFill>
        <p:spPr>
          <a:xfrm>
            <a:off x="8063869" y="2296883"/>
            <a:ext cx="3713811" cy="2579543"/>
          </a:xfrm>
          <a:prstGeom prst="rect">
            <a:avLst/>
          </a:prstGeom>
        </p:spPr>
      </p:pic>
    </p:spTree>
    <p:extLst>
      <p:ext uri="{BB962C8B-B14F-4D97-AF65-F5344CB8AC3E}">
        <p14:creationId xmlns:p14="http://schemas.microsoft.com/office/powerpoint/2010/main" val="17152317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19288" y="-100013"/>
            <a:ext cx="8229600" cy="1384301"/>
          </a:xfrm>
        </p:spPr>
        <p:txBody>
          <a:bodyPr/>
          <a:lstStyle/>
          <a:p>
            <a:pPr algn="ctr">
              <a:defRPr/>
            </a:pPr>
            <a:r>
              <a:rPr lang="en-GB" sz="4000" dirty="0">
                <a:solidFill>
                  <a:schemeClr val="bg2"/>
                </a:solidFill>
                <a:effectLst/>
                <a:latin typeface="Comic Sans MS" panose="030F0702030302020204" pitchFamily="66" charset="0"/>
                <a:cs typeface="Calibri" panose="020F0502020204030204" pitchFamily="34" charset="0"/>
              </a:rPr>
              <a:t>The EYFS</a:t>
            </a:r>
          </a:p>
        </p:txBody>
      </p:sp>
      <p:pic>
        <p:nvPicPr>
          <p:cNvPr id="57347"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549818" y="1592263"/>
            <a:ext cx="7272338" cy="4865687"/>
          </a:xfrm>
        </p:spPr>
      </p:pic>
      <p:sp>
        <p:nvSpPr>
          <p:cNvPr id="57348" name="Rectangle 4"/>
          <p:cNvSpPr>
            <a:spLocks noChangeArrowheads="1"/>
          </p:cNvSpPr>
          <p:nvPr/>
        </p:nvSpPr>
        <p:spPr bwMode="auto">
          <a:xfrm>
            <a:off x="1091954" y="1001713"/>
            <a:ext cx="10750858"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SzPct val="120000"/>
              <a:buChar char="•"/>
              <a:defRPr sz="3200">
                <a:solidFill>
                  <a:schemeClr val="tx1"/>
                </a:solidFill>
                <a:latin typeface="Tahoma" panose="020B0604030504040204" pitchFamily="34" charset="0"/>
              </a:defRPr>
            </a:lvl1pPr>
            <a:lvl2pPr marL="742950" indent="-285750">
              <a:spcBef>
                <a:spcPct val="20000"/>
              </a:spcBef>
              <a:buFont typeface="Tahoma" panose="020B0604030504040204" pitchFamily="34" charset="0"/>
              <a:buChar char="–"/>
              <a:defRPr sz="2800">
                <a:solidFill>
                  <a:schemeClr val="tx1"/>
                </a:solidFill>
                <a:latin typeface="Tahoma" panose="020B0604030504040204" pitchFamily="34" charset="0"/>
              </a:defRPr>
            </a:lvl2pPr>
            <a:lvl3pPr marL="1143000" indent="-228600">
              <a:spcBef>
                <a:spcPct val="20000"/>
              </a:spcBef>
              <a:buClr>
                <a:schemeClr val="hlink"/>
              </a:buClr>
              <a:buSzPct val="120000"/>
              <a:buChar char="•"/>
              <a:defRPr sz="2400">
                <a:solidFill>
                  <a:schemeClr val="tx1"/>
                </a:solidFill>
                <a:latin typeface="Tahoma" panose="020B0604030504040204" pitchFamily="34" charset="0"/>
              </a:defRPr>
            </a:lvl3pPr>
            <a:lvl4pPr marL="1600200" indent="-228600">
              <a:spcBef>
                <a:spcPct val="20000"/>
              </a:spcBef>
              <a:buFont typeface="Tahoma" panose="020B0604030504040204" pitchFamily="34" charset="0"/>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9pPr>
          </a:lstStyle>
          <a:p>
            <a:pPr fontAlgn="base">
              <a:lnSpc>
                <a:spcPct val="90000"/>
              </a:lnSpc>
              <a:spcBef>
                <a:spcPct val="0"/>
              </a:spcBef>
              <a:spcAft>
                <a:spcPct val="0"/>
              </a:spcAft>
              <a:buClrTx/>
              <a:buSzTx/>
              <a:buNone/>
            </a:pPr>
            <a:r>
              <a:rPr lang="en-GB" altLang="en-US" sz="1800" dirty="0">
                <a:solidFill>
                  <a:srgbClr val="000000"/>
                </a:solidFill>
                <a:latin typeface="Calibri" panose="020F0502020204030204" pitchFamily="34" charset="0"/>
                <a:cs typeface="Calibri" panose="020F0502020204030204" pitchFamily="34" charset="0"/>
              </a:rPr>
              <a:t>To lay the </a:t>
            </a:r>
            <a:r>
              <a:rPr lang="en-GB" altLang="en-US" sz="1800" u="sng" dirty="0">
                <a:solidFill>
                  <a:srgbClr val="000000"/>
                </a:solidFill>
                <a:latin typeface="Calibri" panose="020F0502020204030204" pitchFamily="34" charset="0"/>
                <a:cs typeface="Calibri" panose="020F0502020204030204" pitchFamily="34" charset="0"/>
              </a:rPr>
              <a:t>foundations</a:t>
            </a:r>
            <a:r>
              <a:rPr lang="en-GB" altLang="en-US" sz="1800" dirty="0">
                <a:solidFill>
                  <a:srgbClr val="000000"/>
                </a:solidFill>
                <a:latin typeface="Calibri" panose="020F0502020204030204" pitchFamily="34" charset="0"/>
                <a:cs typeface="Calibri" panose="020F0502020204030204" pitchFamily="34" charset="0"/>
              </a:rPr>
              <a:t> for learning through  a fun play based curriculum. We nurture the children’s growth in many ways across the seven areas of learning. </a:t>
            </a:r>
          </a:p>
        </p:txBody>
      </p:sp>
    </p:spTree>
    <p:extLst>
      <p:ext uri="{BB962C8B-B14F-4D97-AF65-F5344CB8AC3E}">
        <p14:creationId xmlns:p14="http://schemas.microsoft.com/office/powerpoint/2010/main" val="7707450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F8C0D0B-DDC7-E408-3984-E92567A303A6}"/>
              </a:ext>
            </a:extLst>
          </p:cNvPr>
          <p:cNvPicPr>
            <a:picLocks noChangeAspect="1"/>
          </p:cNvPicPr>
          <p:nvPr/>
        </p:nvPicPr>
        <p:blipFill rotWithShape="1">
          <a:blip r:embed="rId2"/>
          <a:srcRect b="1493"/>
          <a:stretch/>
        </p:blipFill>
        <p:spPr>
          <a:xfrm>
            <a:off x="-528" y="0"/>
            <a:ext cx="12118547" cy="6858000"/>
          </a:xfrm>
          <a:prstGeom prst="rect">
            <a:avLst/>
          </a:prstGeom>
        </p:spPr>
      </p:pic>
      <p:sp>
        <p:nvSpPr>
          <p:cNvPr id="5" name="TextBox 4">
            <a:extLst>
              <a:ext uri="{FF2B5EF4-FFF2-40B4-BE49-F238E27FC236}">
                <a16:creationId xmlns:a16="http://schemas.microsoft.com/office/drawing/2014/main" id="{8B175384-3E54-9CBB-024E-51197C5239B7}"/>
              </a:ext>
            </a:extLst>
          </p:cNvPr>
          <p:cNvSpPr txBox="1"/>
          <p:nvPr/>
        </p:nvSpPr>
        <p:spPr>
          <a:xfrm>
            <a:off x="869747" y="320947"/>
            <a:ext cx="10377996" cy="584775"/>
          </a:xfrm>
          <a:prstGeom prst="rect">
            <a:avLst/>
          </a:prstGeom>
          <a:noFill/>
        </p:spPr>
        <p:txBody>
          <a:bodyPr wrap="square" rtlCol="0">
            <a:spAutoFit/>
          </a:bodyPr>
          <a:lstStyle/>
          <a:p>
            <a:pPr algn="ctr"/>
            <a:r>
              <a:rPr lang="en-GB" sz="3200" dirty="0">
                <a:latin typeface="Comic Sans MS" panose="030F0702030302020204" pitchFamily="66" charset="0"/>
              </a:rPr>
              <a:t>Building the Kingdom </a:t>
            </a:r>
          </a:p>
        </p:txBody>
      </p:sp>
      <p:pic>
        <p:nvPicPr>
          <p:cNvPr id="6" name="Picture 5">
            <a:extLst>
              <a:ext uri="{FF2B5EF4-FFF2-40B4-BE49-F238E27FC236}">
                <a16:creationId xmlns:a16="http://schemas.microsoft.com/office/drawing/2014/main" id="{362D04F0-A36E-66FF-A645-8663B493BF7B}"/>
              </a:ext>
            </a:extLst>
          </p:cNvPr>
          <p:cNvPicPr>
            <a:picLocks noChangeAspect="1"/>
          </p:cNvPicPr>
          <p:nvPr/>
        </p:nvPicPr>
        <p:blipFill>
          <a:blip r:embed="rId3"/>
          <a:stretch>
            <a:fillRect/>
          </a:stretch>
        </p:blipFill>
        <p:spPr>
          <a:xfrm>
            <a:off x="468408" y="1419225"/>
            <a:ext cx="4381500" cy="4019550"/>
          </a:xfrm>
          <a:prstGeom prst="rect">
            <a:avLst/>
          </a:prstGeom>
        </p:spPr>
      </p:pic>
      <p:sp>
        <p:nvSpPr>
          <p:cNvPr id="7" name="TextBox 6">
            <a:extLst>
              <a:ext uri="{FF2B5EF4-FFF2-40B4-BE49-F238E27FC236}">
                <a16:creationId xmlns:a16="http://schemas.microsoft.com/office/drawing/2014/main" id="{31A49BF8-6CE0-47C3-7364-82C804C7D68A}"/>
              </a:ext>
            </a:extLst>
          </p:cNvPr>
          <p:cNvSpPr txBox="1"/>
          <p:nvPr/>
        </p:nvSpPr>
        <p:spPr>
          <a:xfrm>
            <a:off x="5219700" y="2262654"/>
            <a:ext cx="6702641" cy="3108543"/>
          </a:xfrm>
          <a:prstGeom prst="rect">
            <a:avLst/>
          </a:prstGeom>
          <a:noFill/>
        </p:spPr>
        <p:txBody>
          <a:bodyPr wrap="square" rtlCol="0">
            <a:spAutoFit/>
          </a:bodyPr>
          <a:lstStyle/>
          <a:p>
            <a:pPr algn="ctr"/>
            <a:r>
              <a:rPr lang="en-GB" sz="2000" b="1" dirty="0">
                <a:latin typeface="Comic Sans MS" panose="030F0702030302020204" pitchFamily="66" charset="0"/>
              </a:rPr>
              <a:t>Building the Kingdom</a:t>
            </a:r>
            <a:r>
              <a:rPr lang="en-GB" sz="2000" dirty="0">
                <a:latin typeface="Comic Sans MS" panose="030F0702030302020204" pitchFamily="66" charset="0"/>
              </a:rPr>
              <a:t> is a faith-based initiative that weaves Catholic values throughout our curriculum. By engaging with big questions, children are encouraged to explore themes of faith, justice, and their role in the world. This approach supports our mission to guide young people into becoming compassionate, responsible individuals who live the Gospel and understand their place in God’s plan.</a:t>
            </a:r>
          </a:p>
          <a:p>
            <a:pPr algn="ctr"/>
            <a:br>
              <a:rPr lang="en-GB" sz="1800" dirty="0">
                <a:effectLst/>
                <a:latin typeface="Letter-join 8" panose="02000805000000020003" pitchFamily="50" charset="0"/>
                <a:ea typeface="Calibri" panose="020F0502020204030204" pitchFamily="34" charset="0"/>
                <a:cs typeface="Times New Roman" panose="02020603050405020304" pitchFamily="18" charset="0"/>
              </a:rPr>
            </a:br>
            <a:endParaRPr lang="en-GB" dirty="0"/>
          </a:p>
        </p:txBody>
      </p:sp>
    </p:spTree>
    <p:extLst>
      <p:ext uri="{BB962C8B-B14F-4D97-AF65-F5344CB8AC3E}">
        <p14:creationId xmlns:p14="http://schemas.microsoft.com/office/powerpoint/2010/main" val="20885921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0DCA9-B9D5-FC91-539C-AB76A8AD10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3A38EE-203A-B2FC-74F1-652928A5291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725966A-7DDB-1F7F-E947-004A6551B93A}"/>
              </a:ext>
            </a:extLst>
          </p:cNvPr>
          <p:cNvSpPr>
            <a:spLocks noGrp="1"/>
          </p:cNvSpPr>
          <p:nvPr>
            <p:ph idx="1"/>
          </p:nvPr>
        </p:nvSpPr>
        <p:spPr/>
        <p:txBody>
          <a:bodyPr/>
          <a:lstStyle/>
          <a:p>
            <a:endParaRPr lang="en-GB" dirty="0"/>
          </a:p>
        </p:txBody>
      </p:sp>
      <p:pic>
        <p:nvPicPr>
          <p:cNvPr id="9" name="Picture 8">
            <a:extLst>
              <a:ext uri="{FF2B5EF4-FFF2-40B4-BE49-F238E27FC236}">
                <a16:creationId xmlns:a16="http://schemas.microsoft.com/office/drawing/2014/main" id="{1CAFBE39-CBB6-76E7-7182-17164E569D07}"/>
              </a:ext>
            </a:extLst>
          </p:cNvPr>
          <p:cNvPicPr>
            <a:picLocks noChangeAspect="1"/>
          </p:cNvPicPr>
          <p:nvPr/>
        </p:nvPicPr>
        <p:blipFill>
          <a:blip r:embed="rId2"/>
          <a:stretch>
            <a:fillRect/>
          </a:stretch>
        </p:blipFill>
        <p:spPr>
          <a:xfrm>
            <a:off x="60960" y="114416"/>
            <a:ext cx="12070080" cy="6629167"/>
          </a:xfrm>
          <a:prstGeom prst="rect">
            <a:avLst/>
          </a:prstGeom>
        </p:spPr>
      </p:pic>
    </p:spTree>
    <p:extLst>
      <p:ext uri="{BB962C8B-B14F-4D97-AF65-F5344CB8AC3E}">
        <p14:creationId xmlns:p14="http://schemas.microsoft.com/office/powerpoint/2010/main" val="449601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8099" y="237115"/>
            <a:ext cx="10515600" cy="1325563"/>
          </a:xfrm>
        </p:spPr>
        <p:txBody>
          <a:bodyPr/>
          <a:lstStyle/>
          <a:p>
            <a:pPr algn="ctr"/>
            <a:r>
              <a:rPr lang="en-GB" dirty="0">
                <a:latin typeface="Comic Sans MS" panose="030F0702030302020204" pitchFamily="66" charset="0"/>
              </a:rPr>
              <a:t>Personal Development Opportunities</a:t>
            </a:r>
          </a:p>
        </p:txBody>
      </p:sp>
      <p:sp>
        <p:nvSpPr>
          <p:cNvPr id="5" name="Rectangle 4"/>
          <p:cNvSpPr/>
          <p:nvPr/>
        </p:nvSpPr>
        <p:spPr>
          <a:xfrm>
            <a:off x="4562902" y="2113769"/>
            <a:ext cx="7460776" cy="3539430"/>
          </a:xfrm>
          <a:prstGeom prst="rect">
            <a:avLst/>
          </a:prstGeom>
        </p:spPr>
        <p:txBody>
          <a:bodyPr wrap="square">
            <a:spAutoFit/>
          </a:bodyPr>
          <a:lstStyle/>
          <a:p>
            <a:r>
              <a:rPr lang="en-GB" sz="3200" dirty="0">
                <a:solidFill>
                  <a:srgbClr val="000000"/>
                </a:solidFill>
                <a:latin typeface="Comic Sans MS" panose="030F0702030302020204" pitchFamily="66" charset="0"/>
              </a:rPr>
              <a:t>We also believe that children’s personal development is just as important as their academic progress.</a:t>
            </a:r>
            <a:br>
              <a:rPr lang="en-GB" sz="3200" dirty="0">
                <a:solidFill>
                  <a:srgbClr val="000000"/>
                </a:solidFill>
                <a:latin typeface="Comic Sans MS" panose="030F0702030302020204" pitchFamily="66" charset="0"/>
              </a:rPr>
            </a:br>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Here are some ways in which we enrich and encourage children’s personal development in Reception</a:t>
            </a:r>
            <a:endParaRPr lang="en-GB" sz="3200" dirty="0"/>
          </a:p>
        </p:txBody>
      </p:sp>
      <p:pic>
        <p:nvPicPr>
          <p:cNvPr id="3" name="Picture 2"/>
          <p:cNvPicPr>
            <a:picLocks noChangeAspect="1"/>
          </p:cNvPicPr>
          <p:nvPr/>
        </p:nvPicPr>
        <p:blipFill rotWithShape="1">
          <a:blip r:embed="rId2"/>
          <a:srcRect t="1870"/>
          <a:stretch/>
        </p:blipFill>
        <p:spPr>
          <a:xfrm>
            <a:off x="328474" y="1349406"/>
            <a:ext cx="4092606" cy="4749553"/>
          </a:xfrm>
          <a:prstGeom prst="rect">
            <a:avLst/>
          </a:prstGeom>
        </p:spPr>
      </p:pic>
    </p:spTree>
    <p:extLst>
      <p:ext uri="{BB962C8B-B14F-4D97-AF65-F5344CB8AC3E}">
        <p14:creationId xmlns:p14="http://schemas.microsoft.com/office/powerpoint/2010/main" val="15337702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501652" y="604838"/>
            <a:ext cx="11338556" cy="3579812"/>
          </a:xfrm>
        </p:spPr>
        <p:txBody>
          <a:bodyPr rtlCol="0">
            <a:normAutofit fontScale="25000" lnSpcReduction="20000"/>
          </a:bodyPr>
          <a:lstStyle/>
          <a:p>
            <a:pPr>
              <a:buNone/>
              <a:defRPr/>
            </a:pPr>
            <a:r>
              <a:rPr lang="en-GB" sz="17600" b="1" dirty="0">
                <a:solidFill>
                  <a:schemeClr val="tx1">
                    <a:lumMod val="75000"/>
                    <a:lumOff val="25000"/>
                  </a:schemeClr>
                </a:solidFill>
                <a:latin typeface="Comic Sans MS" panose="030F0702030302020204" pitchFamily="66" charset="0"/>
                <a:cs typeface="Andalus" panose="02020603050405020304" pitchFamily="18" charset="-78"/>
              </a:rPr>
              <a:t>Online Safety</a:t>
            </a:r>
            <a:endParaRPr lang="en-GB" sz="8000" dirty="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We support parents and families and aim to work</a:t>
            </a:r>
          </a:p>
          <a:p>
            <a:pPr marL="0" indent="0" algn="just">
              <a:buNone/>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 together with you to keep children safe online.</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How to set up parental controls</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Talking to your child about staying safe online</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Individual guidance for the sites, apps and games that </a:t>
            </a:r>
          </a:p>
          <a:p>
            <a:pPr marL="0" indent="0" algn="just">
              <a:buNone/>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     your child uses</a:t>
            </a:r>
          </a:p>
          <a:p>
            <a:pPr algn="just">
              <a:buFont typeface="Wingdings" panose="05000000000000000000" pitchFamily="2" charset="2"/>
              <a:buChar char="§"/>
              <a:defRPr/>
            </a:pPr>
            <a:r>
              <a:rPr lang="en-GB" sz="9600" b="1" dirty="0">
                <a:solidFill>
                  <a:schemeClr val="tx1">
                    <a:lumMod val="75000"/>
                    <a:lumOff val="25000"/>
                  </a:schemeClr>
                </a:solidFill>
                <a:latin typeface="Comic Sans MS" panose="030F0702030302020204" pitchFamily="66" charset="0"/>
                <a:cs typeface="Andalus" panose="02020603050405020304" pitchFamily="18" charset="-78"/>
              </a:rPr>
              <a:t>Important to understand and consider the parental responsibilities linked to e-safety with the support of school. </a:t>
            </a:r>
          </a:p>
          <a:p>
            <a:pPr algn="just">
              <a:buFont typeface="Wingdings" panose="05000000000000000000" pitchFamily="2" charset="2"/>
              <a:buChar char="§"/>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2"/>
              </a:rPr>
              <a:t>https://www.internetmatters.org/wp-content/uploads/2015/05/ncro3p-Internet-Matters_E-safety_Primary_1.pdf</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rPr>
              <a:t>https://www.nspcc.org.uk/preventing-abuse/keeping-children-    safe/online-safety/</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Constantia" panose="02030602050306030303" pitchFamily="18"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112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r>
              <a:rPr lang="en-GB" sz="11200" dirty="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a:buFontTx/>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None/>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3795"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0462" y="5149913"/>
            <a:ext cx="1269746" cy="1271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rot="20758306">
            <a:off x="8661585" y="120738"/>
            <a:ext cx="3330755" cy="1725318"/>
          </a:xfrm>
          <a:prstGeom prst="rect">
            <a:avLst/>
          </a:prstGeom>
        </p:spPr>
      </p:pic>
    </p:spTree>
    <p:extLst>
      <p:ext uri="{BB962C8B-B14F-4D97-AF65-F5344CB8AC3E}">
        <p14:creationId xmlns:p14="http://schemas.microsoft.com/office/powerpoint/2010/main" val="533358115"/>
      </p:ext>
    </p:extLst>
  </p:cSld>
  <p:clrMapOvr>
    <a:masterClrMapping/>
  </p:clrMapOvr>
  <p:transition spd="slow" advTm="2573"/>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2242" y="3352795"/>
            <a:ext cx="6267797" cy="769441"/>
          </a:xfrm>
          <a:prstGeom prst="rect">
            <a:avLst/>
          </a:prstGeom>
          <a:noFill/>
        </p:spPr>
        <p:txBody>
          <a:bodyPr wrap="square" rtlCol="0">
            <a:spAutoFit/>
          </a:bodyPr>
          <a:lstStyle/>
          <a:p>
            <a:pPr algn="ctr"/>
            <a:r>
              <a:rPr lang="en-GB" sz="4400" dirty="0">
                <a:latin typeface="Comic Sans MS" panose="030F0702030302020204" pitchFamily="66" charset="0"/>
              </a:rPr>
              <a:t>And Finally … </a:t>
            </a:r>
          </a:p>
        </p:txBody>
      </p:sp>
      <p:sp>
        <p:nvSpPr>
          <p:cNvPr id="10" name="TextBox 9"/>
          <p:cNvSpPr txBox="1"/>
          <p:nvPr/>
        </p:nvSpPr>
        <p:spPr>
          <a:xfrm>
            <a:off x="1170121" y="296949"/>
            <a:ext cx="10156768" cy="6001643"/>
          </a:xfrm>
          <a:prstGeom prst="rect">
            <a:avLst/>
          </a:prstGeom>
          <a:noFill/>
        </p:spPr>
        <p:txBody>
          <a:bodyPr wrap="square" rtlCol="0">
            <a:spAutoFit/>
          </a:bodyPr>
          <a:lstStyle/>
          <a:p>
            <a:pPr algn="ctr"/>
            <a:r>
              <a:rPr lang="en-GB" sz="2000" dirty="0">
                <a:latin typeface="Comic Sans MS" panose="030F0702030302020204" pitchFamily="66" charset="0"/>
              </a:rPr>
              <a:t>Please ensure all items of your child’s uniform have their names in them. </a:t>
            </a:r>
          </a:p>
          <a:p>
            <a:pPr marL="285750" indent="-285750" algn="ctr">
              <a:buFont typeface="Arial" panose="020B0604020202020204" pitchFamily="34" charset="0"/>
              <a:buChar char="•"/>
            </a:pPr>
            <a:endParaRPr lang="en-GB" sz="2000" dirty="0">
              <a:latin typeface="Comic Sans MS" panose="030F0702030302020204" pitchFamily="66" charset="0"/>
            </a:endParaRPr>
          </a:p>
          <a:p>
            <a:pPr algn="ctr"/>
            <a:r>
              <a:rPr lang="en-GB" sz="2000" dirty="0">
                <a:latin typeface="Comic Sans MS" panose="030F0702030302020204" pitchFamily="66" charset="0"/>
              </a:rPr>
              <a:t>Please send them to school with a named water bottle every day. </a:t>
            </a:r>
          </a:p>
          <a:p>
            <a:pPr marL="285750" indent="-285750" algn="ctr">
              <a:buFont typeface="Arial" panose="020B0604020202020204" pitchFamily="34" charset="0"/>
              <a:buChar char="•"/>
            </a:pPr>
            <a:endParaRPr lang="en-GB" sz="2000" dirty="0">
              <a:latin typeface="Comic Sans MS" panose="030F0702030302020204" pitchFamily="66" charset="0"/>
            </a:endParaRPr>
          </a:p>
          <a:p>
            <a:pPr algn="ctr"/>
            <a:r>
              <a:rPr lang="en-GB" sz="2000" dirty="0">
                <a:latin typeface="Comic Sans MS" panose="030F0702030302020204" pitchFamily="66" charset="0"/>
              </a:rPr>
              <a:t>A medical form is needed for any new creams/gels/soaps that have been prescribed by a doctor. Please ask us for one of these.</a:t>
            </a: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4800" dirty="0">
                <a:solidFill>
                  <a:schemeClr val="accent6"/>
                </a:solidFill>
                <a:latin typeface="Comic Sans MS" panose="030F0702030302020204" pitchFamily="66" charset="0"/>
              </a:rPr>
              <a:t>We hope all of the children have a fantastic year in Reception!</a:t>
            </a: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p:txBody>
      </p:sp>
      <p:pic>
        <p:nvPicPr>
          <p:cNvPr id="8" name="Picture 2" descr="30 Just Stick Clothing Name Tags/Labels- No Sew or Iron for School  Children, Care Home : Amazon.co.uk: Stationery &amp; Office Suppl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4283" y="2277015"/>
            <a:ext cx="1615854" cy="161585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Personalised kids water bottles school water bottle for boys | Ets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5462" y="2277015"/>
            <a:ext cx="2017808" cy="1615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233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21724" y="463436"/>
            <a:ext cx="9792392" cy="5755422"/>
          </a:xfrm>
          <a:prstGeom prst="rect">
            <a:avLst/>
          </a:prstGeom>
          <a:noFill/>
        </p:spPr>
        <p:txBody>
          <a:bodyPr wrap="square" rtlCol="0">
            <a:spAutoFit/>
          </a:bodyPr>
          <a:lstStyle/>
          <a:p>
            <a:pPr algn="ctr"/>
            <a:r>
              <a:rPr lang="en-GB" sz="3200" b="1" u="sng" dirty="0">
                <a:solidFill>
                  <a:schemeClr val="accent6">
                    <a:lumMod val="75000"/>
                  </a:schemeClr>
                </a:solidFill>
                <a:latin typeface="Comic Sans MS" panose="030F0702030302020204" pitchFamily="66" charset="0"/>
              </a:rPr>
              <a:t> </a:t>
            </a: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r>
              <a:rPr lang="en-GB" sz="2400" dirty="0">
                <a:latin typeface="Comic Sans MS" panose="030F0702030302020204" pitchFamily="66" charset="0"/>
              </a:rPr>
              <a:t>If you have any questions please phone the school office or send your class teacher an email. </a:t>
            </a:r>
          </a:p>
          <a:p>
            <a:pPr algn="ctr"/>
            <a:endParaRPr lang="en-GB" sz="2400" dirty="0">
              <a:latin typeface="Comic Sans MS" panose="030F0702030302020204" pitchFamily="66" charset="0"/>
            </a:endParaRPr>
          </a:p>
          <a:p>
            <a:pPr algn="ctr"/>
            <a:r>
              <a:rPr lang="en-GB" sz="2400" dirty="0">
                <a:latin typeface="Comic Sans MS" panose="030F0702030302020204" pitchFamily="66" charset="0"/>
                <a:hlinkClick r:id="rId2"/>
              </a:rPr>
              <a:t>parentmail@st-annes.solihull.sch.uk</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US" sz="2400" dirty="0">
                <a:latin typeface="Comic Sans MS" panose="030F0702030302020204" pitchFamily="66" charset="0"/>
              </a:rPr>
              <a:t>In the event of an urgent response, </a:t>
            </a:r>
          </a:p>
          <a:p>
            <a:pPr algn="ctr"/>
            <a:r>
              <a:rPr lang="en-US" sz="2400" dirty="0">
                <a:latin typeface="Comic Sans MS" panose="030F0702030302020204" pitchFamily="66" charset="0"/>
              </a:rPr>
              <a:t>please contact the school office 0121 779 8060</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2400" dirty="0">
                <a:latin typeface="Comic Sans MS" panose="030F0702030302020204" pitchFamily="66" charset="0"/>
              </a:rPr>
              <a:t>We will not hesitate to help! </a:t>
            </a:r>
          </a:p>
          <a:p>
            <a:pPr algn="ctr"/>
            <a:endParaRPr lang="en-GB" sz="2400" dirty="0">
              <a:latin typeface="Comic Sans MS" panose="030F0702030302020204" pitchFamily="66" charset="0"/>
            </a:endParaRPr>
          </a:p>
          <a:p>
            <a:pPr algn="ctr"/>
            <a:r>
              <a:rPr lang="en-GB" sz="3200" u="sng" dirty="0">
                <a:solidFill>
                  <a:schemeClr val="accent6"/>
                </a:solidFill>
                <a:latin typeface="Comic Sans MS" panose="030F0702030302020204" pitchFamily="66" charset="0"/>
              </a:rPr>
              <a:t>Thank you for all your support and cooperation! </a:t>
            </a:r>
          </a:p>
          <a:p>
            <a:pPr algn="ctr"/>
            <a:endParaRPr lang="en-GB" sz="3200" dirty="0">
              <a:latin typeface="Comic Sans MS" panose="030F0702030302020204" pitchFamily="66" charset="0"/>
            </a:endParaRPr>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cean">
  <a:themeElements>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1176d4-a1a1-4e9c-8166-cf0d0b391ed9" xsi:nil="true"/>
    <lcf76f155ced4ddcb4097134ff3c332f xmlns="b91ff8f4-7308-487a-9b43-8871d3f744b1">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40584DA10DF2541BFB0752036DE4B84" ma:contentTypeVersion="13" ma:contentTypeDescription="Create a new document." ma:contentTypeScope="" ma:versionID="fde879f3e401481fc0be04b7b7349d6c">
  <xsd:schema xmlns:xsd="http://www.w3.org/2001/XMLSchema" xmlns:xs="http://www.w3.org/2001/XMLSchema" xmlns:p="http://schemas.microsoft.com/office/2006/metadata/properties" xmlns:ns2="b91ff8f4-7308-487a-9b43-8871d3f744b1" xmlns:ns3="cc1176d4-a1a1-4e9c-8166-cf0d0b391ed9" targetNamespace="http://schemas.microsoft.com/office/2006/metadata/properties" ma:root="true" ma:fieldsID="3dad0c53f486310611c328da72648529" ns2:_="" ns3:_="">
    <xsd:import namespace="b91ff8f4-7308-487a-9b43-8871d3f744b1"/>
    <xsd:import namespace="cc1176d4-a1a1-4e9c-8166-cf0d0b391ed9"/>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1ff8f4-7308-487a-9b43-8871d3f744b1"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c1176d4-a1a1-4e9c-8166-cf0d0b391ed9"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6025db6b-719e-4b15-b3c8-9190e0dd1013}" ma:internalName="TaxCatchAll" ma:showField="CatchAllData" ma:web="cc1176d4-a1a1-4e9c-8166-cf0d0b391e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2C25B8-821A-48C5-AA91-C9BB2307E82E}">
  <ds:schemaRefs>
    <ds:schemaRef ds:uri="cc1176d4-a1a1-4e9c-8166-cf0d0b391ed9"/>
    <ds:schemaRef ds:uri="http://schemas.microsoft.com/office/2006/documentManagement/types"/>
    <ds:schemaRef ds:uri="http://schemas.openxmlformats.org/package/2006/metadata/core-properties"/>
    <ds:schemaRef ds:uri="http://schemas.microsoft.com/office/infopath/2007/PartnerControls"/>
    <ds:schemaRef ds:uri="http://www.w3.org/XML/1998/namespace"/>
    <ds:schemaRef ds:uri="b91ff8f4-7308-487a-9b43-8871d3f744b1"/>
    <ds:schemaRef ds:uri="http://purl.org/dc/elements/1.1/"/>
    <ds:schemaRef ds:uri="http://schemas.microsoft.com/office/2006/metadata/properties"/>
    <ds:schemaRef ds:uri="http://purl.org/dc/dcmitype/"/>
    <ds:schemaRef ds:uri="http://purl.org/dc/terms/"/>
  </ds:schemaRefs>
</ds:datastoreItem>
</file>

<file path=customXml/itemProps2.xml><?xml version="1.0" encoding="utf-8"?>
<ds:datastoreItem xmlns:ds="http://schemas.openxmlformats.org/officeDocument/2006/customXml" ds:itemID="{A5FD86BF-B18B-431A-A88A-B36148DC40E6}">
  <ds:schemaRefs>
    <ds:schemaRef ds:uri="http://schemas.microsoft.com/sharepoint/v3/contenttype/forms"/>
  </ds:schemaRefs>
</ds:datastoreItem>
</file>

<file path=customXml/itemProps3.xml><?xml version="1.0" encoding="utf-8"?>
<ds:datastoreItem xmlns:ds="http://schemas.openxmlformats.org/officeDocument/2006/customXml" ds:itemID="{093E6CC1-2315-47D7-89B0-7863FD4FCD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1ff8f4-7308-487a-9b43-8871d3f744b1"/>
    <ds:schemaRef ds:uri="cc1176d4-a1a1-4e9c-8166-cf0d0b391e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1964</TotalTime>
  <Words>2250</Words>
  <Application>Microsoft Office PowerPoint</Application>
  <PresentationFormat>Widescreen</PresentationFormat>
  <Paragraphs>287</Paragraphs>
  <Slides>25</Slides>
  <Notes>0</Notes>
  <HiddenSlides>0</HiddenSlides>
  <MMClips>0</MMClips>
  <ScaleCrop>false</ScaleCrop>
  <HeadingPairs>
    <vt:vector size="8" baseType="variant">
      <vt:variant>
        <vt:lpstr>Fonts Used</vt:lpstr>
      </vt:variant>
      <vt:variant>
        <vt:i4>14</vt:i4>
      </vt:variant>
      <vt:variant>
        <vt:lpstr>Theme</vt:lpstr>
      </vt:variant>
      <vt:variant>
        <vt:i4>3</vt:i4>
      </vt:variant>
      <vt:variant>
        <vt:lpstr>Embedded OLE Servers</vt:lpstr>
      </vt:variant>
      <vt:variant>
        <vt:i4>1</vt:i4>
      </vt:variant>
      <vt:variant>
        <vt:lpstr>Slide Titles</vt:lpstr>
      </vt:variant>
      <vt:variant>
        <vt:i4>25</vt:i4>
      </vt:variant>
    </vt:vector>
  </HeadingPairs>
  <TitlesOfParts>
    <vt:vector size="43" baseType="lpstr">
      <vt:lpstr>Andalus</vt:lpstr>
      <vt:lpstr>Arial</vt:lpstr>
      <vt:lpstr>Calibri</vt:lpstr>
      <vt:lpstr>Calibri Light</vt:lpstr>
      <vt:lpstr>CCW Cursive Writing 1</vt:lpstr>
      <vt:lpstr>Comic Sans MS</vt:lpstr>
      <vt:lpstr>Constantia</vt:lpstr>
      <vt:lpstr>Corbel Light</vt:lpstr>
      <vt:lpstr>Letter-join 8</vt:lpstr>
      <vt:lpstr>Tahoma</vt:lpstr>
      <vt:lpstr>Times New Roman</vt:lpstr>
      <vt:lpstr>Wingdings</vt:lpstr>
      <vt:lpstr>Wingdings 3</vt:lpstr>
      <vt:lpstr>XCCW Joined 1a</vt:lpstr>
      <vt:lpstr>Office Theme</vt:lpstr>
      <vt:lpstr>1_Office Theme</vt:lpstr>
      <vt:lpstr>Ocean</vt:lpstr>
      <vt:lpstr>Document</vt:lpstr>
      <vt:lpstr>PowerPoint Presentation</vt:lpstr>
      <vt:lpstr>PowerPoint Presentation</vt:lpstr>
      <vt:lpstr>Catholic Life and Celebration of the Word</vt:lpstr>
      <vt:lpstr>Reception Class Saint: Saint Anne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Leave of absence</vt:lpstr>
      <vt:lpstr>PowerPoint Presentation</vt:lpstr>
      <vt:lpstr>PowerPoint Presentation</vt:lpstr>
      <vt:lpstr>PowerPoint Presentation</vt:lpstr>
      <vt:lpstr>The EYFS</vt:lpstr>
      <vt:lpstr>PowerPoint Presentation</vt:lpstr>
      <vt:lpstr>PowerPoint Presentation</vt:lpstr>
      <vt:lpstr>Personal Development Opportunities</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Louise Lewis</cp:lastModifiedBy>
  <cp:revision>112</cp:revision>
  <dcterms:created xsi:type="dcterms:W3CDTF">2020-09-22T10:22:53Z</dcterms:created>
  <dcterms:modified xsi:type="dcterms:W3CDTF">2026-10-07T21:29:15Z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23235300.0000000</vt:lpwstr>
  </property>
  <property fmtid="{D5CDD505-2E9C-101B-9397-08002B2CF9AE}" pid="3" name="ContentTypeId">
    <vt:lpwstr>0x010100740584DA10DF2541BFB0752036DE4B84</vt:lpwstr>
  </property>
  <property fmtid="{D5CDD505-2E9C-101B-9397-08002B2CF9AE}" pid="4" name="MSIP_Label_5fd01511-f384-45a6-83b5-060bf3de0c7e_Enabled">
    <vt:lpwstr>true</vt:lpwstr>
  </property>
  <property fmtid="{D5CDD505-2E9C-101B-9397-08002B2CF9AE}" pid="5" name="MSIP_Label_5fd01511-f384-45a6-83b5-060bf3de0c7e_SetDate">
    <vt:lpwstr>2026-10-07T12:18:57Z</vt:lpwstr>
  </property>
  <property fmtid="{D5CDD505-2E9C-101B-9397-08002B2CF9AE}" pid="6" name="MSIP_Label_5fd01511-f384-45a6-83b5-060bf3de0c7e_Method">
    <vt:lpwstr>Standard</vt:lpwstr>
  </property>
  <property fmtid="{D5CDD505-2E9C-101B-9397-08002B2CF9AE}" pid="7" name="MSIP_Label_5fd01511-f384-45a6-83b5-060bf3de0c7e_Name">
    <vt:lpwstr>Internal</vt:lpwstr>
  </property>
  <property fmtid="{D5CDD505-2E9C-101B-9397-08002B2CF9AE}" pid="8" name="MSIP_Label_5fd01511-f384-45a6-83b5-060bf3de0c7e_SiteId">
    <vt:lpwstr>83739eb2-d8ac-4c52-b4d9-4367caf4a396</vt:lpwstr>
  </property>
  <property fmtid="{D5CDD505-2E9C-101B-9397-08002B2CF9AE}" pid="9" name="MSIP_Label_5fd01511-f384-45a6-83b5-060bf3de0c7e_ActionId">
    <vt:lpwstr>5e68adb9-b854-4ab0-98ae-2e1cf8ece2e5</vt:lpwstr>
  </property>
  <property fmtid="{D5CDD505-2E9C-101B-9397-08002B2CF9AE}" pid="10" name="MSIP_Label_5fd01511-f384-45a6-83b5-060bf3de0c7e_ContentBits">
    <vt:lpwstr>0</vt:lpwstr>
  </property>
  <property fmtid="{D5CDD505-2E9C-101B-9397-08002B2CF9AE}" pid="11" name="MSIP_Label_5fd01511-f384-45a6-83b5-060bf3de0c7e_Tag">
    <vt:lpwstr>10, 3, 0, 1</vt:lpwstr>
  </property>
  <property fmtid="{D5CDD505-2E9C-101B-9397-08002B2CF9AE}" pid="12" name="MediaServiceImageTags">
    <vt:lpwstr/>
  </property>
</Properties>
</file>